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1"/>
  </p:sldMasterIdLst>
  <p:notesMasterIdLst>
    <p:notesMasterId r:id="rId15"/>
  </p:notesMasterIdLst>
  <p:handoutMasterIdLst>
    <p:handoutMasterId r:id="rId16"/>
  </p:handoutMasterIdLst>
  <p:sldIdLst>
    <p:sldId id="256" r:id="rId2"/>
    <p:sldId id="411" r:id="rId3"/>
    <p:sldId id="424" r:id="rId4"/>
    <p:sldId id="394" r:id="rId5"/>
    <p:sldId id="423" r:id="rId6"/>
    <p:sldId id="421" r:id="rId7"/>
    <p:sldId id="422" r:id="rId8"/>
    <p:sldId id="430" r:id="rId9"/>
    <p:sldId id="426" r:id="rId10"/>
    <p:sldId id="434" r:id="rId11"/>
    <p:sldId id="396" r:id="rId12"/>
    <p:sldId id="427" r:id="rId13"/>
    <p:sldId id="428" r:id="rId14"/>
  </p:sldIdLst>
  <p:sldSz cx="9144000" cy="6858000" type="screen4x3"/>
  <p:notesSz cx="6954838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57" autoAdjust="0"/>
    <p:restoredTop sz="90965" autoAdjust="0"/>
  </p:normalViewPr>
  <p:slideViewPr>
    <p:cSldViewPr>
      <p:cViewPr>
        <p:scale>
          <a:sx n="82" d="100"/>
          <a:sy n="82" d="100"/>
        </p:scale>
        <p:origin x="-1382" y="86"/>
      </p:cViewPr>
      <p:guideLst>
        <p:guide orient="horz" pos="3984"/>
        <p:guide pos="9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42"/>
      </p:cViewPr>
      <p:guideLst>
        <p:guide orient="horz" pos="2932"/>
        <p:guide pos="219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Chronic Periodontitis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41763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Algonquin College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41763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027D5AFA-67BA-4685-9A83-D1B8758C88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609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7100" y="4421188"/>
            <a:ext cx="510063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76" tIns="46788" rIns="93576" bIns="4678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Chronic Periodontitis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 idx="1"/>
          </p:nvPr>
        </p:nvSpPr>
        <p:spPr bwMode="auto">
          <a:xfrm>
            <a:off x="3941763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Algonquin College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1763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D3D98C8-93C1-4975-9609-DDAB209AE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60468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/>
              <a:t>Chronic Periodontitis</a:t>
            </a:r>
          </a:p>
        </p:txBody>
      </p:sp>
      <p:sp>
        <p:nvSpPr>
          <p:cNvPr id="52227" name="Rectangle 10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Algonquin College</a:t>
            </a:r>
          </a:p>
        </p:txBody>
      </p:sp>
      <p:sp>
        <p:nvSpPr>
          <p:cNvPr id="5222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71A2E1-1F10-45FF-90C1-B97093B4A384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52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1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Rectangle 1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Rectangle 2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Rectangle 23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Rectangle 24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25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Rectangle 26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Rectangle 27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C875BA-22DC-4505-BEC3-058FD134A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8E9D0-5392-4179-9ABA-712449CD0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reeform 20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reeform 23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Freeform 24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Freeform 25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Freeform 26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reeform 27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Freeform 28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Freeform 29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Freeform 30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Freeform 31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Freeform 32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reeform 33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Rectangle 34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Rectangle 35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Rectangle 36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Rectangle 37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Rectangle 38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Rectangle 39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91329A-4F76-4957-9545-D067E5ED36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B0328F-4DC5-4A94-8421-072E59F1D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7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18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Rectangle 19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Rectangle 20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Rectangle 23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Rectangle 24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Rectangle 25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Rectangle 26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27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Rectangle 28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B9A3BD-338E-4444-A0AF-9A399B8037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DFA4B-A481-481F-A295-C0A5C2966D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695A09-7341-452F-A460-3507886103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AEF63-8A46-41F9-8A4B-0894CBBFF6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Straight Connector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20"/>
            <p:cNvCxnSpPr/>
            <p:nvPr/>
          </p:nvCxnSpPr>
          <p:spPr>
            <a:xfrm rot="16200000">
              <a:off x="6663593" y="12867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4"/>
            <p:cNvCxnSpPr/>
            <p:nvPr/>
          </p:nvCxnSpPr>
          <p:spPr>
            <a:xfrm rot="5400000" flipH="1">
              <a:off x="6744513" y="12857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26"/>
            <p:cNvCxnSpPr/>
            <p:nvPr/>
          </p:nvCxnSpPr>
          <p:spPr>
            <a:xfrm rot="16200000">
              <a:off x="6663593" y="12867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8"/>
            <p:cNvCxnSpPr/>
            <p:nvPr/>
          </p:nvCxnSpPr>
          <p:spPr>
            <a:xfrm rot="5400000" flipH="1">
              <a:off x="6744513" y="12857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30"/>
            <p:cNvCxnSpPr/>
            <p:nvPr/>
          </p:nvCxnSpPr>
          <p:spPr>
            <a:xfrm rot="16200000">
              <a:off x="6663592" y="12867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2"/>
            <p:cNvCxnSpPr/>
            <p:nvPr/>
          </p:nvCxnSpPr>
          <p:spPr>
            <a:xfrm rot="5400000" flipH="1">
              <a:off x="6744512" y="12857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18D6AE-27BD-43D1-85CA-CED46AA8F9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29F7E-59EA-4B4A-A861-69DC1E799A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A55EB-E03E-4A6F-92C5-7EE4A1A7B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321300" y="1524000"/>
            <a:ext cx="3670300" cy="4714875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800" y="6324600"/>
            <a:ext cx="1409700" cy="490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733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390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FB1B1-B8C6-49D5-973D-C6475B39E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D0879B9-7B65-46F1-8548-B99A2495CB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95" r:id="rId1"/>
    <p:sldLayoutId id="2147484090" r:id="rId2"/>
    <p:sldLayoutId id="2147484096" r:id="rId3"/>
    <p:sldLayoutId id="2147484097" r:id="rId4"/>
    <p:sldLayoutId id="2147484098" r:id="rId5"/>
    <p:sldLayoutId id="2147484091" r:id="rId6"/>
    <p:sldLayoutId id="2147484099" r:id="rId7"/>
    <p:sldLayoutId id="2147484092" r:id="rId8"/>
    <p:sldLayoutId id="2147484100" r:id="rId9"/>
    <p:sldLayoutId id="2147484093" r:id="rId10"/>
    <p:sldLayoutId id="2147484094" r:id="rId11"/>
    <p:sldLayoutId id="2147484101" r:id="rId12"/>
  </p:sldLayoutIdLst>
  <p:transition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71669" y="2057400"/>
            <a:ext cx="8763000" cy="1524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400" kern="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технології </a:t>
            </a:r>
            <a:r>
              <a:rPr lang="uk-UA" sz="4400" kern="0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лікування </a:t>
            </a:r>
            <a:r>
              <a:rPr lang="uk-UA" sz="4400" kern="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КАРІЄСУ</a:t>
            </a:r>
            <a:endParaRPr lang="uk-UA" sz="4400" b="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Rectangle 9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63000" y="6553200"/>
            <a:ext cx="304800" cy="30480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45367" y="152400"/>
            <a:ext cx="487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rgbClr val="FFFF00"/>
                </a:solidFill>
              </a:rPr>
              <a:t>Курс за вибором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47108" name="Picture 4" descr="&amp;Ocy;&amp;tcy;&amp;zcy;&amp;ycy;&amp;vcy;&amp;ycy; &amp;ncy;&amp;acy; &amp;lcy;&amp;iecy;&amp;chcy;&amp;iecy;&amp;ncy;&amp;icy;&amp;iecy; &amp;kcy;&amp;acy;&amp;rcy;&amp;icy;&amp;iecy;&amp;scy;&amp;acy; &amp;lcy;&amp;acy;&amp;zcy;&amp;iecy;&amp;rcy;&amp;ocy;&amp;m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7200" y="0"/>
            <a:ext cx="2336800" cy="1752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6" name="Picture 2" descr="Лечение - Наполнители | Confid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285616"/>
            <a:ext cx="3335945" cy="257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63000" y="6324600"/>
            <a:ext cx="381000" cy="457200"/>
          </a:xfrm>
        </p:spPr>
        <p:txBody>
          <a:bodyPr/>
          <a:lstStyle/>
          <a:p>
            <a:pPr>
              <a:defRPr/>
            </a:pPr>
            <a:fld id="{1274131F-5C6D-4F7F-BE37-9BEBA55645D5}" type="slidenum">
              <a:rPr lang="en-US" smtClean="0"/>
              <a:pPr>
                <a:defRPr/>
              </a:pPr>
              <a:t>2</a:t>
            </a:fld>
            <a:endParaRPr lang="en-US" dirty="0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81000" y="838200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719138">
              <a:buFontTx/>
              <a:buBlip>
                <a:blip r:embed="rId2"/>
              </a:buBlip>
            </a:pPr>
            <a:r>
              <a:rPr lang="uk-UA" sz="3200" dirty="0" smtClean="0"/>
              <a:t>Лікування карієсу зубів у даний час є однією з основних проблем стоматології. </a:t>
            </a:r>
            <a:endParaRPr lang="uk-UA" sz="3200" dirty="0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81000" y="2667000"/>
            <a:ext cx="8763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FontTx/>
              <a:buBlip>
                <a:blip r:embed="rId2"/>
              </a:buBlip>
            </a:pPr>
            <a:r>
              <a:rPr lang="uk-UA" sz="3200" dirty="0"/>
              <a:t>Незважаючи на численні фундаментальні дослідження, спрямовані на вирішення цієї проблеми, тема лікування карієсу не втратила своєї актуальності, а, навпаки, значимість її постійно зростає.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4098" name="Picture 2" descr="Лечение кариеса без сверления зубов - Моя газета | Моя газе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6858000" cy="5136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27030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59024" y="1371600"/>
            <a:ext cx="8763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3600" dirty="0" smtClean="0"/>
              <a:t>Метою </a:t>
            </a:r>
            <a:r>
              <a:rPr lang="uk-UA" sz="3600" dirty="0"/>
              <a:t>викладання </a:t>
            </a:r>
            <a:r>
              <a:rPr lang="uk-UA" sz="3600" dirty="0" smtClean="0"/>
              <a:t>курсу за вибором «</a:t>
            </a:r>
            <a:r>
              <a:rPr lang="uk-UA" sz="3600" kern="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Технології </a:t>
            </a:r>
            <a:r>
              <a:rPr lang="uk-UA" sz="3600" kern="0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лікування </a:t>
            </a:r>
            <a:r>
              <a:rPr lang="uk-UA" sz="3600" kern="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карієсу</a:t>
            </a:r>
            <a:r>
              <a:rPr lang="uk-UA" sz="3600" kern="0" dirty="0" smtClean="0">
                <a:latin typeface="Georgia" pitchFamily="18" charset="0"/>
              </a:rPr>
              <a:t>»</a:t>
            </a:r>
            <a:r>
              <a:rPr lang="uk-UA" sz="3600" kern="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 </a:t>
            </a:r>
            <a:r>
              <a:rPr lang="uk-UA" sz="3600" kern="0" dirty="0" smtClean="0">
                <a:cs typeface="Times New Roman" panose="02020603050405020304" pitchFamily="18" charset="0"/>
              </a:rPr>
              <a:t>на третьому </a:t>
            </a:r>
            <a:r>
              <a:rPr lang="uk-UA" sz="3600" dirty="0" smtClean="0">
                <a:cs typeface="Times New Roman" panose="02020603050405020304" pitchFamily="18" charset="0"/>
              </a:rPr>
              <a:t>році </a:t>
            </a:r>
            <a:r>
              <a:rPr lang="uk-UA" sz="3600" dirty="0">
                <a:cs typeface="Times New Roman" panose="02020603050405020304" pitchFamily="18" charset="0"/>
              </a:rPr>
              <a:t>навчання є підготовка лікаря-стоматолога</a:t>
            </a:r>
            <a:r>
              <a:rPr lang="uk-UA" sz="3600" dirty="0"/>
              <a:t>, здатного </a:t>
            </a:r>
            <a:r>
              <a:rPr lang="uk-UA" sz="3600" dirty="0" smtClean="0"/>
              <a:t>діагностувати, лікувати та </a:t>
            </a:r>
            <a:r>
              <a:rPr lang="uk-UA" sz="3600" dirty="0" err="1" smtClean="0"/>
              <a:t>профілактувати</a:t>
            </a:r>
            <a:r>
              <a:rPr lang="uk-UA" sz="3600" dirty="0" smtClean="0"/>
              <a:t>  карієс зубів з урахуванням сучасних тенденцій розвитку терапевтичної стоматології.</a:t>
            </a:r>
            <a:endParaRPr lang="uk-UA" sz="3600" dirty="0"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Мета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824664" y="6453336"/>
            <a:ext cx="319336" cy="25268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47DA68-DA13-438D-B2E4-0B17039D8B39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Задачі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49899" y="863024"/>
            <a:ext cx="8763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uk-UA" sz="3200" dirty="0" smtClean="0"/>
              <a:t>Навчити студентів :</a:t>
            </a:r>
            <a:endParaRPr lang="uk-UA" sz="3200" dirty="0"/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32794" y="3352800"/>
            <a:ext cx="8763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uk-UA" sz="2500" dirty="0" smtClean="0"/>
              <a:t>аналізувати результати </a:t>
            </a:r>
            <a:r>
              <a:rPr lang="uk-UA" sz="2500" dirty="0"/>
              <a:t>обстеження стоматологічного хворого </a:t>
            </a:r>
            <a:r>
              <a:rPr lang="uk-UA" sz="2500" dirty="0" smtClean="0"/>
              <a:t>з метою диференціальної діагностики;</a:t>
            </a:r>
            <a:endParaRPr lang="uk-UA" sz="2500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332794" y="1828800"/>
            <a:ext cx="8763000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uk-UA" sz="2500" dirty="0" smtClean="0"/>
              <a:t>обстежувати </a:t>
            </a:r>
            <a:r>
              <a:rPr lang="uk-UA" sz="2500" dirty="0"/>
              <a:t>стоматологічного хворого з карієсом зубів, виявляти </a:t>
            </a:r>
            <a:r>
              <a:rPr lang="uk-UA" sz="2500" dirty="0" smtClean="0"/>
              <a:t>провідні </a:t>
            </a:r>
            <a:r>
              <a:rPr lang="uk-UA" sz="2500" dirty="0"/>
              <a:t>синдроми і симптоми, обґрунтовувати і формулювати попередній </a:t>
            </a:r>
            <a:r>
              <a:rPr lang="uk-UA" sz="2500" dirty="0" smtClean="0"/>
              <a:t>діагноз;</a:t>
            </a:r>
            <a:endParaRPr lang="uk-UA" sz="2500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359024" y="4555415"/>
            <a:ext cx="8763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uk-UA" sz="2800" dirty="0" smtClean="0"/>
              <a:t>формулювати </a:t>
            </a:r>
            <a:r>
              <a:rPr lang="uk-UA" sz="2800" dirty="0"/>
              <a:t>остаточний </a:t>
            </a:r>
            <a:r>
              <a:rPr lang="uk-UA" sz="2800" dirty="0" smtClean="0"/>
              <a:t>діагноз;</a:t>
            </a:r>
            <a:endParaRPr lang="uk-UA" sz="2800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339014" y="5181600"/>
            <a:ext cx="8763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uk-UA" sz="2500" dirty="0"/>
              <a:t>визначати характер та принципи лікування карієсу </a:t>
            </a:r>
            <a:r>
              <a:rPr lang="uk-UA" sz="2500" dirty="0" smtClean="0"/>
              <a:t>зубів;</a:t>
            </a:r>
            <a:endParaRPr lang="uk-UA" sz="2500" dirty="0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362340" y="5791200"/>
            <a:ext cx="8763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uk-UA" sz="2500" dirty="0"/>
              <a:t>проводити первинну та вторинну </a:t>
            </a:r>
            <a:r>
              <a:rPr lang="uk-UA" sz="2500" dirty="0" smtClean="0"/>
              <a:t>профілактику.</a:t>
            </a:r>
            <a:endParaRPr lang="uk-UA" sz="2500" dirty="0"/>
          </a:p>
        </p:txBody>
      </p:sp>
    </p:spTree>
    <p:extLst>
      <p:ext uri="{BB962C8B-B14F-4D97-AF65-F5344CB8AC3E}">
        <p14:creationId xmlns:p14="http://schemas.microsoft.com/office/powerpoint/2010/main" val="166339223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Зміст  дисципліни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9024" y="3657600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2800" dirty="0" smtClean="0"/>
              <a:t>представлено сучасні розробки в області вдосконалення приладів для фотополімеризації та стоматологічних борів;</a:t>
            </a: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824664" y="6453336"/>
            <a:ext cx="319336" cy="25268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47DA68-DA13-438D-B2E4-0B17039D8B39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1000" y="1066800"/>
            <a:ext cx="8763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uk-UA" sz="2800" dirty="0" smtClean="0"/>
              <a:t>На курсі будуть розглянуті основні аспекти останніх тенденцій в лікуванні карієсу зубів:</a:t>
            </a:r>
            <a:endParaRPr lang="uk-UA" sz="2800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4843" y="5499229"/>
            <a:ext cx="87243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2800" dirty="0" smtClean="0"/>
              <a:t>запропоновано </a:t>
            </a:r>
            <a:r>
              <a:rPr lang="uk-UA" sz="2800" dirty="0"/>
              <a:t>алгоритм дій, заснований на оцінці тяжкості перебігу «каріозної хвороби» у </a:t>
            </a:r>
            <a:r>
              <a:rPr lang="uk-UA" sz="2800" dirty="0" smtClean="0"/>
              <a:t>пацієнта</a:t>
            </a:r>
            <a:r>
              <a:rPr lang="uk-UA" sz="2800" dirty="0"/>
              <a:t>;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9024" y="2438399"/>
            <a:ext cx="8795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2800" dirty="0" smtClean="0"/>
              <a:t>проаналізовано проблеми препарування </a:t>
            </a:r>
            <a:r>
              <a:rPr lang="uk-UA" sz="2800" dirty="0"/>
              <a:t>каріозних </a:t>
            </a:r>
            <a:r>
              <a:rPr lang="uk-UA" sz="2800" dirty="0" smtClean="0"/>
              <a:t>порожнин</a:t>
            </a:r>
            <a:r>
              <a:rPr lang="uk-UA" sz="28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45981068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Зміст  дисципліни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9023" y="2667000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2800" dirty="0" smtClean="0"/>
              <a:t>особливу </a:t>
            </a:r>
            <a:r>
              <a:rPr lang="uk-UA" sz="2800" dirty="0"/>
              <a:t>увагу приділено властивостям і клінічним перспективам </a:t>
            </a:r>
            <a:r>
              <a:rPr lang="uk-UA" sz="2800" dirty="0" err="1"/>
              <a:t>самоадгезівних</a:t>
            </a:r>
            <a:r>
              <a:rPr lang="uk-UA" sz="2800" dirty="0"/>
              <a:t> композитних матеріалів для прямої реставрації </a:t>
            </a:r>
            <a:r>
              <a:rPr lang="uk-UA" sz="2800" dirty="0" smtClean="0"/>
              <a:t>зубів;</a:t>
            </a: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824664" y="6453336"/>
            <a:ext cx="319336" cy="25268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47DA68-DA13-438D-B2E4-0B17039D8B39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9023" y="4206567"/>
            <a:ext cx="87243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2800" dirty="0" smtClean="0"/>
              <a:t>описано </a:t>
            </a:r>
            <a:r>
              <a:rPr lang="uk-UA" sz="2800" dirty="0"/>
              <a:t>нові реставраційні матеріали провідних фірм-виробників:«</a:t>
            </a:r>
            <a:r>
              <a:rPr lang="uk-UA" sz="2800" dirty="0" err="1"/>
              <a:t>Filtek</a:t>
            </a:r>
            <a:r>
              <a:rPr lang="uk-UA" sz="2800" dirty="0"/>
              <a:t> </a:t>
            </a:r>
            <a:r>
              <a:rPr lang="uk-UA" sz="2800" dirty="0" err="1"/>
              <a:t>Ultimate</a:t>
            </a:r>
            <a:r>
              <a:rPr lang="uk-UA" sz="2800" dirty="0"/>
              <a:t>», 3M ESPE, «</a:t>
            </a:r>
            <a:r>
              <a:rPr lang="uk-UA" sz="2800" dirty="0" err="1"/>
              <a:t>Estet</a:t>
            </a:r>
            <a:r>
              <a:rPr lang="uk-UA" sz="2800" dirty="0"/>
              <a:t> X HD», </a:t>
            </a:r>
            <a:r>
              <a:rPr lang="uk-UA" sz="2800" dirty="0" err="1"/>
              <a:t>Dentsply</a:t>
            </a:r>
            <a:r>
              <a:rPr lang="uk-UA" sz="2800" dirty="0"/>
              <a:t>, «</a:t>
            </a:r>
            <a:r>
              <a:rPr lang="uk-UA" sz="2800" dirty="0" err="1"/>
              <a:t>Charisma</a:t>
            </a:r>
            <a:r>
              <a:rPr lang="uk-UA" sz="2800" dirty="0"/>
              <a:t> </a:t>
            </a:r>
            <a:r>
              <a:rPr lang="uk-UA" sz="2800" dirty="0" err="1"/>
              <a:t>Opal</a:t>
            </a:r>
            <a:r>
              <a:rPr lang="uk-UA" sz="2800" dirty="0"/>
              <a:t>», </a:t>
            </a:r>
            <a:r>
              <a:rPr lang="uk-UA" sz="2800" dirty="0" err="1"/>
              <a:t>Heraeus</a:t>
            </a:r>
            <a:r>
              <a:rPr lang="uk-UA" sz="2800" dirty="0"/>
              <a:t>, «</a:t>
            </a:r>
            <a:r>
              <a:rPr lang="uk-UA" sz="2800" dirty="0" err="1"/>
              <a:t>Estelite</a:t>
            </a:r>
            <a:r>
              <a:rPr lang="uk-UA" sz="2800" dirty="0"/>
              <a:t> Σ </a:t>
            </a:r>
            <a:r>
              <a:rPr lang="uk-UA" sz="2800" dirty="0" err="1"/>
              <a:t>Quick</a:t>
            </a:r>
            <a:r>
              <a:rPr lang="uk-UA" sz="2800" dirty="0"/>
              <a:t>», </a:t>
            </a:r>
            <a:r>
              <a:rPr lang="uk-UA" sz="2800" dirty="0" err="1"/>
              <a:t>Tokuyama</a:t>
            </a:r>
            <a:r>
              <a:rPr lang="uk-UA" sz="2800" dirty="0"/>
              <a:t>, «</a:t>
            </a:r>
            <a:r>
              <a:rPr lang="uk-UA" sz="2800" dirty="0" err="1"/>
              <a:t>Amaris</a:t>
            </a:r>
            <a:r>
              <a:rPr lang="uk-UA" sz="2800" dirty="0"/>
              <a:t> </a:t>
            </a:r>
            <a:r>
              <a:rPr lang="uk-UA" sz="2800" dirty="0" err="1"/>
              <a:t>Gingiva</a:t>
            </a:r>
            <a:r>
              <a:rPr lang="uk-UA" sz="2800" dirty="0"/>
              <a:t>», VOCO і </a:t>
            </a:r>
            <a:r>
              <a:rPr lang="uk-UA" sz="2800" dirty="0" err="1"/>
              <a:t>т.п</a:t>
            </a:r>
            <a:r>
              <a:rPr lang="uk-UA" sz="2800" dirty="0" smtClean="0"/>
              <a:t>.</a:t>
            </a:r>
            <a:endParaRPr lang="uk-UA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4517" y="1031635"/>
            <a:ext cx="87739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uk-UA" sz="2800" dirty="0" smtClean="0"/>
              <a:t>відображено </a:t>
            </a:r>
            <a:r>
              <a:rPr lang="uk-UA" sz="2800" dirty="0"/>
              <a:t>нові тенденції в розвитку терапевтичної стоматології (мінімально-</a:t>
            </a:r>
            <a:r>
              <a:rPr lang="uk-UA" sz="2800" dirty="0" err="1"/>
              <a:t>інвазивна</a:t>
            </a:r>
            <a:r>
              <a:rPr lang="uk-UA" sz="2800" dirty="0"/>
              <a:t> терапія карієсу зубів, </a:t>
            </a:r>
            <a:r>
              <a:rPr lang="uk-UA" sz="2800" dirty="0" err="1"/>
              <a:t>фіссуротомія</a:t>
            </a:r>
            <a:r>
              <a:rPr lang="uk-UA" sz="2800" dirty="0"/>
              <a:t>, і </a:t>
            </a:r>
            <a:r>
              <a:rPr lang="uk-UA" sz="2800" dirty="0" err="1" smtClean="0"/>
              <a:t>т.п</a:t>
            </a:r>
            <a:r>
              <a:rPr lang="uk-UA" sz="2800" dirty="0" smtClean="0"/>
              <a:t>.); 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96849492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63000" y="6324600"/>
            <a:ext cx="381000" cy="457200"/>
          </a:xfrm>
        </p:spPr>
        <p:txBody>
          <a:bodyPr/>
          <a:lstStyle/>
          <a:p>
            <a:pPr>
              <a:defRPr/>
            </a:pPr>
            <a:fld id="{1274131F-5C6D-4F7F-BE37-9BEBA55645D5}" type="slidenum">
              <a:rPr lang="en-US" smtClean="0"/>
              <a:pPr>
                <a:defRPr/>
              </a:pPr>
              <a:t>8</a:t>
            </a:fld>
            <a:endParaRPr lang="en-US" dirty="0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57674" y="4648200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719138">
              <a:buFontTx/>
              <a:buBlip>
                <a:blip r:embed="rId2"/>
              </a:buBlip>
            </a:pPr>
            <a:r>
              <a:rPr lang="uk-UA" sz="3200" dirty="0"/>
              <a:t>п</a:t>
            </a:r>
            <a:r>
              <a:rPr lang="uk-UA" sz="3200" dirty="0" smtClean="0"/>
              <a:t>роведенню лікування карієсу зубів, відповідно сучасним світовим досягненням.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57674" y="2748409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uk-UA" sz="3200" kern="0" dirty="0">
                <a:cs typeface="Times New Roman" panose="02020603050405020304" pitchFamily="18" charset="0"/>
              </a:rPr>
              <a:t>створенню спеціальних </a:t>
            </a:r>
            <a:r>
              <a:rPr lang="uk-UA" sz="3200" kern="0" dirty="0" err="1">
                <a:cs typeface="Times New Roman" panose="02020603050405020304" pitchFamily="18" charset="0"/>
              </a:rPr>
              <a:t>компетентностенй</a:t>
            </a:r>
            <a:r>
              <a:rPr lang="uk-UA" sz="3200" kern="0" dirty="0">
                <a:cs typeface="Times New Roman" panose="02020603050405020304" pitchFamily="18" charset="0"/>
              </a:rPr>
              <a:t> в процесі навчання та </a:t>
            </a:r>
            <a:r>
              <a:rPr lang="uk-UA" sz="3200" kern="0" dirty="0" smtClean="0">
                <a:cs typeface="Times New Roman" panose="02020603050405020304" pitchFamily="18" charset="0"/>
              </a:rPr>
              <a:t>в професійній діяльності;</a:t>
            </a:r>
            <a:endParaRPr lang="uk-UA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Результати  вивчення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357674" y="1219200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uk-UA" sz="3200" dirty="0" smtClean="0"/>
              <a:t>Курс за </a:t>
            </a:r>
            <a:r>
              <a:rPr lang="uk-UA" sz="3200" dirty="0"/>
              <a:t>вибором </a:t>
            </a:r>
            <a:r>
              <a:rPr lang="uk-UA" sz="3200" dirty="0" smtClean="0"/>
              <a:t>«</a:t>
            </a:r>
            <a:r>
              <a:rPr lang="uk-UA" sz="3200" kern="0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Технології лікування карієсу» </a:t>
            </a:r>
            <a:r>
              <a:rPr lang="uk-UA" sz="3200" kern="0" dirty="0" smtClean="0">
                <a:cs typeface="Times New Roman" panose="02020603050405020304" pitchFamily="18" charset="0"/>
              </a:rPr>
              <a:t>сприяє:</a:t>
            </a:r>
            <a:endParaRPr lang="uk-UA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71384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9</a:t>
            </a:fld>
            <a:endParaRPr lang="en-US" dirty="0" smtClean="0"/>
          </a:p>
        </p:txBody>
      </p:sp>
      <p:pic>
        <p:nvPicPr>
          <p:cNvPr id="7170" name="Picture 2" descr="СРЕДНИЙ КАРИЕС: СИМПТОМЫ И МЕТОДЫ ЛЕЧЕНИЯ | by DANA Innovative Dentistry |  Medi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" r="50000"/>
          <a:stretch/>
        </p:blipFill>
        <p:spPr bwMode="auto">
          <a:xfrm>
            <a:off x="762000" y="419100"/>
            <a:ext cx="3595097" cy="2057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799" y="29718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До лікування</a:t>
            </a:r>
            <a:endParaRPr lang=""/>
          </a:p>
        </p:txBody>
      </p:sp>
      <p:sp>
        <p:nvSpPr>
          <p:cNvPr id="4" name="TextBox 3"/>
          <p:cNvSpPr txBox="1"/>
          <p:nvPr/>
        </p:nvSpPr>
        <p:spPr>
          <a:xfrm>
            <a:off x="6324600" y="58674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Після лікування</a:t>
            </a:r>
            <a:endParaRPr lang=""/>
          </a:p>
        </p:txBody>
      </p:sp>
      <p:pic>
        <p:nvPicPr>
          <p:cNvPr id="7" name="Picture 2" descr="СРЕДНИЙ КАРИЕС: СИМПТОМЫ И МЕТОДЫ ЛЕЧЕНИЯ | by DANA Innovative Dentistry |  Medi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19" r="2854"/>
          <a:stretch/>
        </p:blipFill>
        <p:spPr bwMode="auto">
          <a:xfrm>
            <a:off x="5346441" y="3505200"/>
            <a:ext cx="3564294" cy="2057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483428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10</a:t>
            </a:fld>
            <a:endParaRPr lang="en-US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943947" y="4303067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До лікування</a:t>
            </a:r>
            <a:endParaRPr lang="" dirty="0"/>
          </a:p>
        </p:txBody>
      </p:sp>
      <p:sp>
        <p:nvSpPr>
          <p:cNvPr id="4" name="TextBox 3"/>
          <p:cNvSpPr txBox="1"/>
          <p:nvPr/>
        </p:nvSpPr>
        <p:spPr>
          <a:xfrm>
            <a:off x="6324600" y="58674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Після лікування</a:t>
            </a:r>
            <a:endParaRPr lang="" dirty="0"/>
          </a:p>
        </p:txBody>
      </p:sp>
      <p:pic>
        <p:nvPicPr>
          <p:cNvPr id="8" name="Picture 2" descr="Лечение кариеса зубов в Минске, цена на лечение кариеса зубов | StomTrav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410"/>
          <a:stretch/>
        </p:blipFill>
        <p:spPr bwMode="auto">
          <a:xfrm>
            <a:off x="914400" y="228600"/>
            <a:ext cx="2914261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9" name="Picture 2" descr="Лечение кариеса зубов в Минске, цена на лечение кариеса зубов | StomTrav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4"/>
          <a:stretch/>
        </p:blipFill>
        <p:spPr bwMode="auto">
          <a:xfrm>
            <a:off x="5791200" y="2438400"/>
            <a:ext cx="3100534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04271838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11</a:t>
            </a:fld>
            <a:endParaRPr lang="en-US" dirty="0" smtClean="0"/>
          </a:p>
        </p:txBody>
      </p:sp>
      <p:pic>
        <p:nvPicPr>
          <p:cNvPr id="5" name="Picture 2" descr="Лечение кариеса зубов в Йошкар-Оле – стоматология «Улыб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725"/>
          <a:stretch/>
        </p:blipFill>
        <p:spPr bwMode="auto">
          <a:xfrm>
            <a:off x="914400" y="152400"/>
            <a:ext cx="2475722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6" name="Picture 2" descr="Лечение кариеса зубов в Йошкар-Оле – стоматология «Улыб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/>
          <a:stretch/>
        </p:blipFill>
        <p:spPr bwMode="auto">
          <a:xfrm>
            <a:off x="609600" y="3592286"/>
            <a:ext cx="4741177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7" name="TextBox 6"/>
          <p:cNvSpPr txBox="1"/>
          <p:nvPr/>
        </p:nvSpPr>
        <p:spPr>
          <a:xfrm>
            <a:off x="5791200" y="1182078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До лікування</a:t>
            </a:r>
            <a:endParaRPr lang="" dirty="0"/>
          </a:p>
        </p:txBody>
      </p:sp>
      <p:sp>
        <p:nvSpPr>
          <p:cNvPr id="8" name="TextBox 7"/>
          <p:cNvSpPr txBox="1"/>
          <p:nvPr/>
        </p:nvSpPr>
        <p:spPr>
          <a:xfrm>
            <a:off x="6172200" y="4616521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Після лікування</a:t>
            </a:r>
            <a:endParaRPr lang="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12</a:t>
            </a:fld>
            <a:endParaRPr lang="en-US" dirty="0" smtClean="0"/>
          </a:p>
        </p:txBody>
      </p:sp>
      <p:pic>
        <p:nvPicPr>
          <p:cNvPr id="8194" name="Picture 2" descr="Результаты работ: Лечение кариеса зубов | Сеть стоматологических клиник  «Верони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685800" y="381000"/>
            <a:ext cx="3731301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" name="Picture 2" descr="Результаты работ: Лечение кариеса зубов | Сеть стоматологических клиник  «Верони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876800" y="3810000"/>
            <a:ext cx="3731302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5" name="TextBox 4"/>
          <p:cNvSpPr txBox="1"/>
          <p:nvPr/>
        </p:nvSpPr>
        <p:spPr>
          <a:xfrm>
            <a:off x="5257800" y="11430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До лікування</a:t>
            </a:r>
            <a:endParaRPr lang="" dirty="0"/>
          </a:p>
        </p:txBody>
      </p:sp>
      <p:sp>
        <p:nvSpPr>
          <p:cNvPr id="6" name="TextBox 5"/>
          <p:cNvSpPr txBox="1"/>
          <p:nvPr/>
        </p:nvSpPr>
        <p:spPr>
          <a:xfrm>
            <a:off x="990600" y="4800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Після лікування</a:t>
            </a:r>
            <a:endParaRPr lang="" dirty="0"/>
          </a:p>
        </p:txBody>
      </p:sp>
    </p:spTree>
    <p:extLst>
      <p:ext uri="{BB962C8B-B14F-4D97-AF65-F5344CB8AC3E}">
        <p14:creationId xmlns:p14="http://schemas.microsoft.com/office/powerpoint/2010/main" val="302339808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13</a:t>
            </a:fld>
            <a:endParaRPr lang="en-US" dirty="0" smtClean="0"/>
          </a:p>
        </p:txBody>
      </p:sp>
      <p:pic>
        <p:nvPicPr>
          <p:cNvPr id="9218" name="Picture 2" descr="Острый кариес: лечение в Москве, цены, лечение сильного кариеса в клинике  Аристократ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1725" b="11136"/>
          <a:stretch/>
        </p:blipFill>
        <p:spPr bwMode="auto">
          <a:xfrm>
            <a:off x="1447800" y="990600"/>
            <a:ext cx="2132045" cy="3114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" name="Picture 2" descr="Острый кариес: лечение в Москве, цены, лечение сильного кариеса в клинике  Аристократ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4" b="11136"/>
          <a:stretch/>
        </p:blipFill>
        <p:spPr bwMode="auto">
          <a:xfrm>
            <a:off x="6324599" y="990600"/>
            <a:ext cx="2135217" cy="3114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1485122" y="4419600"/>
            <a:ext cx="220824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 </a:t>
            </a:r>
            <a:r>
              <a:rPr lang="ru-RU" dirty="0" err="1" smtClean="0"/>
              <a:t>лікування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48496" y="4451379"/>
            <a:ext cx="2287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/>
              <a:t>лікування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1548051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2830</TotalTime>
  <Words>330</Words>
  <Application>Microsoft Office PowerPoint</Application>
  <PresentationFormat>Экран (4:3)</PresentationFormat>
  <Paragraphs>51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Metro</vt:lpstr>
      <vt:lpstr>технології лікування КАРІЄСУ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Algonquincollege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Chronic Periodontitis</dc:title>
  <dc:creator>Algonquincollege</dc:creator>
  <cp:lastModifiedBy>38093</cp:lastModifiedBy>
  <cp:revision>484</cp:revision>
  <cp:lastPrinted>1601-01-01T00:00:00Z</cp:lastPrinted>
  <dcterms:created xsi:type="dcterms:W3CDTF">2002-06-26T14:23:31Z</dcterms:created>
  <dcterms:modified xsi:type="dcterms:W3CDTF">2024-05-20T09:58:38Z</dcterms:modified>
  <cp:contentStatus/>
</cp:coreProperties>
</file>