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744" r:id="rId1"/>
  </p:sldMasterIdLst>
  <p:notesMasterIdLst>
    <p:notesMasterId r:id="rId9"/>
  </p:notesMasterIdLst>
  <p:sldIdLst>
    <p:sldId id="377" r:id="rId2"/>
    <p:sldId id="378" r:id="rId3"/>
    <p:sldId id="379" r:id="rId4"/>
    <p:sldId id="380" r:id="rId5"/>
    <p:sldId id="381" r:id="rId6"/>
    <p:sldId id="382" r:id="rId7"/>
    <p:sldId id="383" r:id="rId8"/>
  </p:sldIdLst>
  <p:sldSz cx="12192000" cy="6858000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Gill Sans" panose="020B0604020202020204" charset="0"/>
      <p:regular r:id="rId14"/>
      <p:bold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Педіатрія 2" initials="П2" lastIdx="1" clrIdx="0">
    <p:extLst>
      <p:ext uri="{19B8F6BF-5375-455C-9EA6-DF929625EA0E}">
        <p15:presenceInfo xmlns:p15="http://schemas.microsoft.com/office/powerpoint/2012/main" userId="Педіатрія 2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5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48676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9" name="Google Shape;8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8590" name="Google Shape;8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Google Shape;90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8599" name="Google Shape;9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0" name="Google Shape;96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8611" name="Google Shape;9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4" name="Google Shape;10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8615" name="Google Shape;10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8" name="Google Shape;109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8619" name="Google Shape;11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4" name="Google Shape;115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8625" name="Google Shape;11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1" name="Google Shape;12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8632" name="Google Shape;12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Google Shape;12;p2"/>
          <p:cNvSpPr txBox="1"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74300" tIns="182875" rIns="274300" bIns="182875" anchor="ctr" anchorCtr="1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800"/>
              <a:buFont typeface="Gill Sans"/>
              <a:buNone/>
              <a:defRPr sz="38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582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3F3F3F"/>
                </a:solidFill>
              </a:defRPr>
            </a:lvl1pPr>
            <a:lvl2pPr lvl="1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048583" name="Google Shape;14;p2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584" name="Google Shape;15;p2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585" name="Google Shape;16;p2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</a:lvl1pPr>
            <a:lvl2pPr marL="0" lvl="1" indent="0" algn="ctr">
              <a:spcBef>
                <a:spcPts val="0"/>
              </a:spcBef>
              <a:buNone/>
            </a:lvl2pPr>
            <a:lvl3pPr marL="0" lvl="2" indent="0" algn="ctr">
              <a:spcBef>
                <a:spcPts val="0"/>
              </a:spcBef>
              <a:buNone/>
            </a:lvl3pPr>
            <a:lvl4pPr marL="0" lvl="3" indent="0" algn="ctr">
              <a:spcBef>
                <a:spcPts val="0"/>
              </a:spcBef>
              <a:buNone/>
            </a:lvl4pPr>
            <a:lvl5pPr marL="0" lvl="4" indent="0" algn="ctr">
              <a:spcBef>
                <a:spcPts val="0"/>
              </a:spcBef>
              <a:buNone/>
            </a:lvl5pPr>
            <a:lvl6pPr marL="0" lvl="5" indent="0" algn="ctr">
              <a:spcBef>
                <a:spcPts val="0"/>
              </a:spcBef>
              <a:buNone/>
            </a:lvl6pPr>
            <a:lvl7pPr marL="0" lvl="6" indent="0" algn="ctr">
              <a:spcBef>
                <a:spcPts val="0"/>
              </a:spcBef>
              <a:buNone/>
            </a:lvl7pPr>
            <a:lvl8pPr marL="0" lvl="7" indent="0" algn="ctr">
              <a:spcBef>
                <a:spcPts val="0"/>
              </a:spcBef>
              <a:buNone/>
            </a:lvl8pPr>
            <a:lvl9pPr marL="0" lvl="8" indent="0" algn="ctr">
              <a:spcBef>
                <a:spcPts val="0"/>
              </a:spcBef>
              <a:buNone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1" name="Google Shape;18;p3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592" name="Google Shape;19;p3"/>
          <p:cNvSpPr txBox="1"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9pPr>
          </a:lstStyle>
          <a:p>
            <a:endParaRPr/>
          </a:p>
        </p:txBody>
      </p:sp>
      <p:sp>
        <p:nvSpPr>
          <p:cNvPr id="1048593" name="Google Shape;20;p3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594" name="Google Shape;21;p3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595" name="Google Shape;22;p3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</a:lvl1pPr>
            <a:lvl2pPr marL="0" lvl="1" indent="0" algn="ctr">
              <a:spcBef>
                <a:spcPts val="0"/>
              </a:spcBef>
              <a:buNone/>
            </a:lvl2pPr>
            <a:lvl3pPr marL="0" lvl="2" indent="0" algn="ctr">
              <a:spcBef>
                <a:spcPts val="0"/>
              </a:spcBef>
              <a:buNone/>
            </a:lvl3pPr>
            <a:lvl4pPr marL="0" lvl="3" indent="0" algn="ctr">
              <a:spcBef>
                <a:spcPts val="0"/>
              </a:spcBef>
              <a:buNone/>
            </a:lvl4pPr>
            <a:lvl5pPr marL="0" lvl="4" indent="0" algn="ctr">
              <a:spcBef>
                <a:spcPts val="0"/>
              </a:spcBef>
              <a:buNone/>
            </a:lvl5pPr>
            <a:lvl6pPr marL="0" lvl="5" indent="0" algn="ctr">
              <a:spcBef>
                <a:spcPts val="0"/>
              </a:spcBef>
              <a:buNone/>
            </a:lvl6pPr>
            <a:lvl7pPr marL="0" lvl="6" indent="0" algn="ctr">
              <a:spcBef>
                <a:spcPts val="0"/>
              </a:spcBef>
              <a:buNone/>
            </a:lvl7pPr>
            <a:lvl8pPr marL="0" lvl="7" indent="0" algn="ctr">
              <a:spcBef>
                <a:spcPts val="0"/>
              </a:spcBef>
              <a:buNone/>
            </a:lvl8pPr>
            <a:lvl9pPr marL="0" lvl="8" indent="0" algn="ctr">
              <a:spcBef>
                <a:spcPts val="0"/>
              </a:spcBef>
              <a:buNone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0" name="Google Shape;24;p4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8601" name="Google Shape;25;p4"/>
          <p:cNvSpPr txBox="1"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200"/>
              <a:buFont typeface="Gill Sans"/>
              <a:buNone/>
              <a:defRPr sz="22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02" name="Google Shape;26;p4"/>
          <p:cNvSpPr txBox="1">
            <a:spLocks noGrp="1"/>
          </p:cNvSpPr>
          <p:nvPr>
            <p:ph type="body" idx="1"/>
          </p:nvPr>
        </p:nvSpPr>
        <p:spPr>
          <a:xfrm>
            <a:off x="6736080" y="804672"/>
            <a:ext cx="4815840" cy="5248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925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Char char="•"/>
              <a:defRPr sz="1900">
                <a:solidFill>
                  <a:schemeClr val="dk1"/>
                </a:solidFill>
              </a:defRPr>
            </a:lvl1pPr>
            <a:lvl2pPr marL="914400" lvl="1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2pPr>
            <a:lvl3pPr marL="1371600" lvl="2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3pPr>
            <a:lvl4pPr marL="1828800" lvl="3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4pPr>
            <a:lvl5pPr marL="2286000" lvl="4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5pPr>
            <a:lvl6pPr marL="2743200" lvl="5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1048603" name="Google Shape;27;p4"/>
          <p:cNvSpPr txBox="1">
            <a:spLocks noGrp="1"/>
          </p:cNvSpPr>
          <p:nvPr>
            <p:ph type="body" idx="2"/>
          </p:nvPr>
        </p:nvSpPr>
        <p:spPr>
          <a:xfrm>
            <a:off x="1115568" y="3549918"/>
            <a:ext cx="3794760" cy="21940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500"/>
              <a:buNone/>
              <a:defRPr sz="15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048604" name="Google Shape;28;p4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05" name="Google Shape;29;p4"/>
          <p:cNvSpPr txBox="1">
            <a:spLocks noGrp="1"/>
          </p:cNvSpPr>
          <p:nvPr>
            <p:ph type="ftr" idx="11"/>
          </p:nvPr>
        </p:nvSpPr>
        <p:spPr>
          <a:xfrm>
            <a:off x="804672" y="6236208"/>
            <a:ext cx="512479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06" name="Google Shape;30;p4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</a:lvl1pPr>
            <a:lvl2pPr marL="0" lvl="1" indent="0" algn="ctr">
              <a:spcBef>
                <a:spcPts val="0"/>
              </a:spcBef>
              <a:buNone/>
            </a:lvl2pPr>
            <a:lvl3pPr marL="0" lvl="2" indent="0" algn="ctr">
              <a:spcBef>
                <a:spcPts val="0"/>
              </a:spcBef>
              <a:buNone/>
            </a:lvl3pPr>
            <a:lvl4pPr marL="0" lvl="3" indent="0" algn="ctr">
              <a:spcBef>
                <a:spcPts val="0"/>
              </a:spcBef>
              <a:buNone/>
            </a:lvl4pPr>
            <a:lvl5pPr marL="0" lvl="4" indent="0" algn="ctr">
              <a:spcBef>
                <a:spcPts val="0"/>
              </a:spcBef>
              <a:buNone/>
            </a:lvl5pPr>
            <a:lvl6pPr marL="0" lvl="5" indent="0" algn="ctr">
              <a:spcBef>
                <a:spcPts val="0"/>
              </a:spcBef>
              <a:buNone/>
            </a:lvl6pPr>
            <a:lvl7pPr marL="0" lvl="6" indent="0" algn="ctr">
              <a:spcBef>
                <a:spcPts val="0"/>
              </a:spcBef>
              <a:buNone/>
            </a:lvl7pPr>
            <a:lvl8pPr marL="0" lvl="7" indent="0" algn="ctr">
              <a:spcBef>
                <a:spcPts val="0"/>
              </a:spcBef>
              <a:buNone/>
            </a:lvl8pPr>
            <a:lvl9pPr marL="0" lvl="8" indent="0" algn="ctr">
              <a:spcBef>
                <a:spcPts val="0"/>
              </a:spcBef>
              <a:buNone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7" name="Google Shape;32;p5"/>
          <p:cNvSpPr txBox="1"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74300" tIns="182875" rIns="274300" bIns="182875" anchor="ctr" anchorCtr="1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800"/>
              <a:buFont typeface="Gill Sans"/>
              <a:buNone/>
              <a:defRPr sz="38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58" name="Google Shape;33;p5"/>
          <p:cNvSpPr txBox="1"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048659" name="Google Shape;34;p5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60" name="Google Shape;35;p5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61" name="Google Shape;36;p5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</a:lvl1pPr>
            <a:lvl2pPr marL="0" lvl="1" indent="0" algn="ctr">
              <a:spcBef>
                <a:spcPts val="0"/>
              </a:spcBef>
              <a:buNone/>
            </a:lvl2pPr>
            <a:lvl3pPr marL="0" lvl="2" indent="0" algn="ctr">
              <a:spcBef>
                <a:spcPts val="0"/>
              </a:spcBef>
              <a:buNone/>
            </a:lvl3pPr>
            <a:lvl4pPr marL="0" lvl="3" indent="0" algn="ctr">
              <a:spcBef>
                <a:spcPts val="0"/>
              </a:spcBef>
              <a:buNone/>
            </a:lvl4pPr>
            <a:lvl5pPr marL="0" lvl="4" indent="0" algn="ctr">
              <a:spcBef>
                <a:spcPts val="0"/>
              </a:spcBef>
              <a:buNone/>
            </a:lvl5pPr>
            <a:lvl6pPr marL="0" lvl="5" indent="0" algn="ctr">
              <a:spcBef>
                <a:spcPts val="0"/>
              </a:spcBef>
              <a:buNone/>
            </a:lvl6pPr>
            <a:lvl7pPr marL="0" lvl="6" indent="0" algn="ctr">
              <a:spcBef>
                <a:spcPts val="0"/>
              </a:spcBef>
              <a:buNone/>
            </a:lvl7pPr>
            <a:lvl8pPr marL="0" lvl="7" indent="0" algn="ctr">
              <a:spcBef>
                <a:spcPts val="0"/>
              </a:spcBef>
              <a:buNone/>
            </a:lvl8pPr>
            <a:lvl9pPr marL="0" lvl="8" indent="0" algn="ctr">
              <a:spcBef>
                <a:spcPts val="0"/>
              </a:spcBef>
              <a:buNone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2" name="Google Shape;38;p6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63" name="Google Shape;39;p6"/>
          <p:cNvSpPr txBox="1">
            <a:spLocks noGrp="1"/>
          </p:cNvSpPr>
          <p:nvPr>
            <p:ph type="body" idx="1"/>
          </p:nvPr>
        </p:nvSpPr>
        <p:spPr>
          <a:xfrm>
            <a:off x="1581912" y="2638044"/>
            <a:ext cx="4271771" cy="31019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9pPr>
          </a:lstStyle>
          <a:p>
            <a:endParaRPr/>
          </a:p>
        </p:txBody>
      </p:sp>
      <p:sp>
        <p:nvSpPr>
          <p:cNvPr id="1048664" name="Google Shape;40;p6"/>
          <p:cNvSpPr txBox="1">
            <a:spLocks noGrp="1"/>
          </p:cNvSpPr>
          <p:nvPr>
            <p:ph type="body" idx="2"/>
          </p:nvPr>
        </p:nvSpPr>
        <p:spPr>
          <a:xfrm>
            <a:off x="6338315" y="2638044"/>
            <a:ext cx="4270247" cy="31019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9pPr>
          </a:lstStyle>
          <a:p>
            <a:endParaRPr/>
          </a:p>
        </p:txBody>
      </p:sp>
      <p:sp>
        <p:nvSpPr>
          <p:cNvPr id="1048665" name="Google Shape;41;p6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66" name="Google Shape;42;p6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67" name="Google Shape;43;p6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</a:lvl1pPr>
            <a:lvl2pPr marL="0" lvl="1" indent="0" algn="ctr">
              <a:spcBef>
                <a:spcPts val="0"/>
              </a:spcBef>
              <a:buNone/>
            </a:lvl2pPr>
            <a:lvl3pPr marL="0" lvl="2" indent="0" algn="ctr">
              <a:spcBef>
                <a:spcPts val="0"/>
              </a:spcBef>
              <a:buNone/>
            </a:lvl3pPr>
            <a:lvl4pPr marL="0" lvl="3" indent="0" algn="ctr">
              <a:spcBef>
                <a:spcPts val="0"/>
              </a:spcBef>
              <a:buNone/>
            </a:lvl4pPr>
            <a:lvl5pPr marL="0" lvl="4" indent="0" algn="ctr">
              <a:spcBef>
                <a:spcPts val="0"/>
              </a:spcBef>
              <a:buNone/>
            </a:lvl5pPr>
            <a:lvl6pPr marL="0" lvl="5" indent="0" algn="ctr">
              <a:spcBef>
                <a:spcPts val="0"/>
              </a:spcBef>
              <a:buNone/>
            </a:lvl6pPr>
            <a:lvl7pPr marL="0" lvl="6" indent="0" algn="ctr">
              <a:spcBef>
                <a:spcPts val="0"/>
              </a:spcBef>
              <a:buNone/>
            </a:lvl7pPr>
            <a:lvl8pPr marL="0" lvl="7" indent="0" algn="ctr">
              <a:spcBef>
                <a:spcPts val="0"/>
              </a:spcBef>
              <a:buNone/>
            </a:lvl8pPr>
            <a:lvl9pPr marL="0" lvl="8" indent="0" algn="ctr">
              <a:spcBef>
                <a:spcPts val="0"/>
              </a:spcBef>
              <a:buNone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3" name="Google Shape;45;p7"/>
          <p:cNvSpPr txBox="1"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0" cap="none">
                <a:solidFill>
                  <a:schemeClr val="dk2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1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048634" name="Google Shape;46;p7"/>
          <p:cNvSpPr txBox="1">
            <a:spLocks noGrp="1"/>
          </p:cNvSpPr>
          <p:nvPr>
            <p:ph type="body" idx="2"/>
          </p:nvPr>
        </p:nvSpPr>
        <p:spPr>
          <a:xfrm>
            <a:off x="1583436" y="3143250"/>
            <a:ext cx="4270248" cy="2596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9pPr>
          </a:lstStyle>
          <a:p>
            <a:endParaRPr/>
          </a:p>
        </p:txBody>
      </p:sp>
      <p:sp>
        <p:nvSpPr>
          <p:cNvPr id="1048635" name="Google Shape;47;p7"/>
          <p:cNvSpPr txBox="1">
            <a:spLocks noGrp="1"/>
          </p:cNvSpPr>
          <p:nvPr>
            <p:ph type="body" idx="3"/>
          </p:nvPr>
        </p:nvSpPr>
        <p:spPr>
          <a:xfrm>
            <a:off x="6338316" y="3143250"/>
            <a:ext cx="4253484" cy="2596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4pPr>
            <a:lvl5pPr marL="2286000" lvl="4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9pPr>
          </a:lstStyle>
          <a:p>
            <a:endParaRPr/>
          </a:p>
        </p:txBody>
      </p:sp>
      <p:sp>
        <p:nvSpPr>
          <p:cNvPr id="1048636" name="Google Shape;48;p7"/>
          <p:cNvSpPr txBox="1">
            <a:spLocks noGrp="1"/>
          </p:cNvSpPr>
          <p:nvPr>
            <p:ph type="body" idx="4"/>
          </p:nvPr>
        </p:nvSpPr>
        <p:spPr>
          <a:xfrm>
            <a:off x="6338316" y="2313433"/>
            <a:ext cx="4270248" cy="704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0" cap="none">
                <a:solidFill>
                  <a:schemeClr val="dk2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1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048637" name="Google Shape;49;p7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38" name="Google Shape;50;p7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39" name="Google Shape;51;p7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</a:lvl1pPr>
            <a:lvl2pPr marL="0" lvl="1" indent="0" algn="ctr">
              <a:spcBef>
                <a:spcPts val="0"/>
              </a:spcBef>
              <a:buNone/>
            </a:lvl2pPr>
            <a:lvl3pPr marL="0" lvl="2" indent="0" algn="ctr">
              <a:spcBef>
                <a:spcPts val="0"/>
              </a:spcBef>
              <a:buNone/>
            </a:lvl3pPr>
            <a:lvl4pPr marL="0" lvl="3" indent="0" algn="ctr">
              <a:spcBef>
                <a:spcPts val="0"/>
              </a:spcBef>
              <a:buNone/>
            </a:lvl4pPr>
            <a:lvl5pPr marL="0" lvl="4" indent="0" algn="ctr">
              <a:spcBef>
                <a:spcPts val="0"/>
              </a:spcBef>
              <a:buNone/>
            </a:lvl5pPr>
            <a:lvl6pPr marL="0" lvl="5" indent="0" algn="ctr">
              <a:spcBef>
                <a:spcPts val="0"/>
              </a:spcBef>
              <a:buNone/>
            </a:lvl6pPr>
            <a:lvl7pPr marL="0" lvl="6" indent="0" algn="ctr">
              <a:spcBef>
                <a:spcPts val="0"/>
              </a:spcBef>
              <a:buNone/>
            </a:lvl7pPr>
            <a:lvl8pPr marL="0" lvl="7" indent="0" algn="ctr">
              <a:spcBef>
                <a:spcPts val="0"/>
              </a:spcBef>
              <a:buNone/>
            </a:lvl8pPr>
            <a:lvl9pPr marL="0" lvl="8" indent="0" algn="ctr">
              <a:spcBef>
                <a:spcPts val="0"/>
              </a:spcBef>
              <a:buNone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 lang="uk-UA"/>
          </a:p>
        </p:txBody>
      </p:sp>
      <p:sp>
        <p:nvSpPr>
          <p:cNvPr id="1048640" name="Google Shape;52;p7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8" name="Google Shape;54;p8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69" name="Google Shape;55;p8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70" name="Google Shape;56;p8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71" name="Google Shape;57;p8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</a:lvl1pPr>
            <a:lvl2pPr marL="0" lvl="1" indent="0" algn="ctr">
              <a:spcBef>
                <a:spcPts val="0"/>
              </a:spcBef>
              <a:buNone/>
            </a:lvl2pPr>
            <a:lvl3pPr marL="0" lvl="2" indent="0" algn="ctr">
              <a:spcBef>
                <a:spcPts val="0"/>
              </a:spcBef>
              <a:buNone/>
            </a:lvl3pPr>
            <a:lvl4pPr marL="0" lvl="3" indent="0" algn="ctr">
              <a:spcBef>
                <a:spcPts val="0"/>
              </a:spcBef>
              <a:buNone/>
            </a:lvl4pPr>
            <a:lvl5pPr marL="0" lvl="4" indent="0" algn="ctr">
              <a:spcBef>
                <a:spcPts val="0"/>
              </a:spcBef>
              <a:buNone/>
            </a:lvl5pPr>
            <a:lvl6pPr marL="0" lvl="5" indent="0" algn="ctr">
              <a:spcBef>
                <a:spcPts val="0"/>
              </a:spcBef>
              <a:buNone/>
            </a:lvl6pPr>
            <a:lvl7pPr marL="0" lvl="6" indent="0" algn="ctr">
              <a:spcBef>
                <a:spcPts val="0"/>
              </a:spcBef>
              <a:buNone/>
            </a:lvl7pPr>
            <a:lvl8pPr marL="0" lvl="7" indent="0" algn="ctr">
              <a:spcBef>
                <a:spcPts val="0"/>
              </a:spcBef>
              <a:buNone/>
            </a:lvl8pPr>
            <a:lvl9pPr marL="0" lvl="8" indent="0" algn="ctr">
              <a:spcBef>
                <a:spcPts val="0"/>
              </a:spcBef>
              <a:buNone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2" name="Google Shape;59;p9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73" name="Google Shape;60;p9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74" name="Google Shape;61;p9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</a:lvl1pPr>
            <a:lvl2pPr marL="0" lvl="1" indent="0" algn="ctr">
              <a:spcBef>
                <a:spcPts val="0"/>
              </a:spcBef>
              <a:buNone/>
            </a:lvl2pPr>
            <a:lvl3pPr marL="0" lvl="2" indent="0" algn="ctr">
              <a:spcBef>
                <a:spcPts val="0"/>
              </a:spcBef>
              <a:buNone/>
            </a:lvl3pPr>
            <a:lvl4pPr marL="0" lvl="3" indent="0" algn="ctr">
              <a:spcBef>
                <a:spcPts val="0"/>
              </a:spcBef>
              <a:buNone/>
            </a:lvl4pPr>
            <a:lvl5pPr marL="0" lvl="4" indent="0" algn="ctr">
              <a:spcBef>
                <a:spcPts val="0"/>
              </a:spcBef>
              <a:buNone/>
            </a:lvl5pPr>
            <a:lvl6pPr marL="0" lvl="5" indent="0" algn="ctr">
              <a:spcBef>
                <a:spcPts val="0"/>
              </a:spcBef>
              <a:buNone/>
            </a:lvl6pPr>
            <a:lvl7pPr marL="0" lvl="6" indent="0" algn="ctr">
              <a:spcBef>
                <a:spcPts val="0"/>
              </a:spcBef>
              <a:buNone/>
            </a:lvl7pPr>
            <a:lvl8pPr marL="0" lvl="7" indent="0" algn="ctr">
              <a:spcBef>
                <a:spcPts val="0"/>
              </a:spcBef>
              <a:buNone/>
            </a:lvl8pPr>
            <a:lvl9pPr marL="0" lvl="8" indent="0" algn="ctr">
              <a:spcBef>
                <a:spcPts val="0"/>
              </a:spcBef>
              <a:buNone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6" name="Google Shape;63;p10"/>
          <p:cNvSpPr txBox="1"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200"/>
              <a:buFont typeface="Gill Sans"/>
              <a:buNone/>
              <a:defRPr sz="22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47" name="Google Shape;64;p10"/>
          <p:cNvSpPr>
            <a:spLocks noGrp="1"/>
          </p:cNvSpPr>
          <p:nvPr>
            <p:ph type="pic" idx="2"/>
          </p:nvPr>
        </p:nvSpPr>
        <p:spPr>
          <a:xfrm>
            <a:off x="6095999" y="0"/>
            <a:ext cx="6102097" cy="6858000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1048648" name="Google Shape;65;p10"/>
          <p:cNvSpPr txBox="1">
            <a:spLocks noGrp="1"/>
          </p:cNvSpPr>
          <p:nvPr>
            <p:ph type="body" idx="1"/>
          </p:nvPr>
        </p:nvSpPr>
        <p:spPr>
          <a:xfrm>
            <a:off x="1115568" y="3549918"/>
            <a:ext cx="3794760" cy="21940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500"/>
              <a:buNone/>
              <a:defRPr sz="15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048649" name="Google Shape;66;p10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FFFFFF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50" name="Google Shape;67;p10"/>
          <p:cNvSpPr txBox="1">
            <a:spLocks noGrp="1"/>
          </p:cNvSpPr>
          <p:nvPr>
            <p:ph type="ftr" idx="11"/>
          </p:nvPr>
        </p:nvSpPr>
        <p:spPr>
          <a:xfrm>
            <a:off x="804672" y="6236208"/>
            <a:ext cx="512479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51" name="Google Shape;68;p10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</a:lvl1pPr>
            <a:lvl2pPr marL="0" lvl="1" indent="0" algn="ctr">
              <a:spcBef>
                <a:spcPts val="0"/>
              </a:spcBef>
              <a:buNone/>
            </a:lvl2pPr>
            <a:lvl3pPr marL="0" lvl="2" indent="0" algn="ctr">
              <a:spcBef>
                <a:spcPts val="0"/>
              </a:spcBef>
              <a:buNone/>
            </a:lvl3pPr>
            <a:lvl4pPr marL="0" lvl="3" indent="0" algn="ctr">
              <a:spcBef>
                <a:spcPts val="0"/>
              </a:spcBef>
              <a:buNone/>
            </a:lvl4pPr>
            <a:lvl5pPr marL="0" lvl="4" indent="0" algn="ctr">
              <a:spcBef>
                <a:spcPts val="0"/>
              </a:spcBef>
              <a:buNone/>
            </a:lvl5pPr>
            <a:lvl6pPr marL="0" lvl="5" indent="0" algn="ctr">
              <a:spcBef>
                <a:spcPts val="0"/>
              </a:spcBef>
              <a:buNone/>
            </a:lvl6pPr>
            <a:lvl7pPr marL="0" lvl="6" indent="0" algn="ctr">
              <a:spcBef>
                <a:spcPts val="0"/>
              </a:spcBef>
              <a:buNone/>
            </a:lvl7pPr>
            <a:lvl8pPr marL="0" lvl="7" indent="0" algn="ctr">
              <a:spcBef>
                <a:spcPts val="0"/>
              </a:spcBef>
              <a:buNone/>
            </a:lvl8pPr>
            <a:lvl9pPr marL="0" lvl="8" indent="0" algn="ctr">
              <a:spcBef>
                <a:spcPts val="0"/>
              </a:spcBef>
              <a:buNone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2" name="Google Shape;70;p11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53" name="Google Shape;71;p11"/>
          <p:cNvSpPr txBox="1">
            <a:spLocks noGrp="1"/>
          </p:cNvSpPr>
          <p:nvPr>
            <p:ph type="body" idx="1"/>
          </p:nvPr>
        </p:nvSpPr>
        <p:spPr>
          <a:xfrm rot="5400000">
            <a:off x="4545009" y="324172"/>
            <a:ext cx="3101983" cy="7729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9pPr>
          </a:lstStyle>
          <a:p>
            <a:endParaRPr/>
          </a:p>
        </p:txBody>
      </p:sp>
      <p:sp>
        <p:nvSpPr>
          <p:cNvPr id="1048654" name="Google Shape;72;p11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55" name="Google Shape;73;p11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56" name="Google Shape;74;p11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</a:lvl1pPr>
            <a:lvl2pPr marL="0" lvl="1" indent="0" algn="ctr">
              <a:spcBef>
                <a:spcPts val="0"/>
              </a:spcBef>
              <a:buNone/>
            </a:lvl2pPr>
            <a:lvl3pPr marL="0" lvl="2" indent="0" algn="ctr">
              <a:spcBef>
                <a:spcPts val="0"/>
              </a:spcBef>
              <a:buNone/>
            </a:lvl3pPr>
            <a:lvl4pPr marL="0" lvl="3" indent="0" algn="ctr">
              <a:spcBef>
                <a:spcPts val="0"/>
              </a:spcBef>
              <a:buNone/>
            </a:lvl4pPr>
            <a:lvl5pPr marL="0" lvl="4" indent="0" algn="ctr">
              <a:spcBef>
                <a:spcPts val="0"/>
              </a:spcBef>
              <a:buNone/>
            </a:lvl5pPr>
            <a:lvl6pPr marL="0" lvl="5" indent="0" algn="ctr">
              <a:spcBef>
                <a:spcPts val="0"/>
              </a:spcBef>
              <a:buNone/>
            </a:lvl6pPr>
            <a:lvl7pPr marL="0" lvl="6" indent="0" algn="ctr">
              <a:spcBef>
                <a:spcPts val="0"/>
              </a:spcBef>
              <a:buNone/>
            </a:lvl7pPr>
            <a:lvl8pPr marL="0" lvl="7" indent="0" algn="ctr">
              <a:spcBef>
                <a:spcPts val="0"/>
              </a:spcBef>
              <a:buNone/>
            </a:lvl8pPr>
            <a:lvl9pPr marL="0" lvl="8" indent="0" algn="ctr">
              <a:spcBef>
                <a:spcPts val="0"/>
              </a:spcBef>
              <a:buNone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1" name="Google Shape;76;p12"/>
          <p:cNvSpPr txBox="1">
            <a:spLocks noGrp="1"/>
          </p:cNvSpPr>
          <p:nvPr>
            <p:ph type="title"/>
          </p:nvPr>
        </p:nvSpPr>
        <p:spPr>
          <a:xfrm rot="5400000">
            <a:off x="6810676" y="2779696"/>
            <a:ext cx="4983480" cy="1298608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42" name="Google Shape;77;p12"/>
          <p:cNvSpPr txBox="1">
            <a:spLocks noGrp="1"/>
          </p:cNvSpPr>
          <p:nvPr>
            <p:ph type="body" idx="1"/>
          </p:nvPr>
        </p:nvSpPr>
        <p:spPr>
          <a:xfrm rot="5400000">
            <a:off x="2838641" y="329756"/>
            <a:ext cx="4983480" cy="61984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9pPr>
          </a:lstStyle>
          <a:p>
            <a:endParaRPr/>
          </a:p>
        </p:txBody>
      </p:sp>
      <p:sp>
        <p:nvSpPr>
          <p:cNvPr id="1048643" name="Google Shape;78;p12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44" name="Google Shape;79;p12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45" name="Google Shape;80;p12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</a:lvl1pPr>
            <a:lvl2pPr marL="0" lvl="1" indent="0" algn="ctr">
              <a:spcBef>
                <a:spcPts val="0"/>
              </a:spcBef>
              <a:buNone/>
            </a:lvl2pPr>
            <a:lvl3pPr marL="0" lvl="2" indent="0" algn="ctr">
              <a:spcBef>
                <a:spcPts val="0"/>
              </a:spcBef>
              <a:buNone/>
            </a:lvl3pPr>
            <a:lvl4pPr marL="0" lvl="3" indent="0" algn="ctr">
              <a:spcBef>
                <a:spcPts val="0"/>
              </a:spcBef>
              <a:buNone/>
            </a:lvl4pPr>
            <a:lvl5pPr marL="0" lvl="4" indent="0" algn="ctr">
              <a:spcBef>
                <a:spcPts val="0"/>
              </a:spcBef>
              <a:buNone/>
            </a:lvl5pPr>
            <a:lvl6pPr marL="0" lvl="5" indent="0" algn="ctr">
              <a:spcBef>
                <a:spcPts val="0"/>
              </a:spcBef>
              <a:buNone/>
            </a:lvl6pPr>
            <a:lvl7pPr marL="0" lvl="6" indent="0" algn="ctr">
              <a:spcBef>
                <a:spcPts val="0"/>
              </a:spcBef>
              <a:buNone/>
            </a:lvl7pPr>
            <a:lvl8pPr marL="0" lvl="7" indent="0" algn="ctr">
              <a:spcBef>
                <a:spcPts val="0"/>
              </a:spcBef>
              <a:buNone/>
            </a:lvl8pPr>
            <a:lvl9pPr marL="0" lvl="8" indent="0" algn="ctr">
              <a:spcBef>
                <a:spcPts val="0"/>
              </a:spcBef>
              <a:buNone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Google Shape;6;p1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800"/>
              <a:buFont typeface="Gill Sans"/>
              <a:buNone/>
              <a:defRPr sz="28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048577" name="Google Shape;7;p1"/>
          <p:cNvSpPr txBox="1"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914400" marR="0" lvl="1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1371600" marR="0" lvl="2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1828800" marR="0" lvl="3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2286000" marR="0" lvl="4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2743200" marR="0" lvl="5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3200400" marR="0" lvl="6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3657600" marR="0" lvl="7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4114800" marR="0" lvl="8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1048578" name="Google Shape;8;p1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1048579" name="Google Shape;9;p1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1048580" name="Google Shape;10;p1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0" marR="0" lvl="1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0" marR="0" lvl="2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0" marR="0" lvl="3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0" marR="0" lvl="4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0" marR="0" lvl="5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0" marR="0" lvl="6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0" marR="0" lvl="7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0" marR="0" lvl="8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 lang="uk-UA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2" name="Google Shape;85;p13"/>
          <p:cNvPicPr preferRelativeResize="0">
            <a:picLocks/>
          </p:cNvPicPr>
          <p:nvPr/>
        </p:nvPicPr>
        <p:blipFill rotWithShape="1">
          <a:blip r:embed="rId3">
            <a:alphaModFix/>
          </a:blip>
          <a:srcRect/>
          <a:stretch>
            <a:fillRect/>
          </a:stretch>
        </p:blipFill>
        <p:spPr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86" name="Google Shape;86;p13"/>
          <p:cNvSpPr/>
          <p:nvPr/>
        </p:nvSpPr>
        <p:spPr>
          <a:xfrm>
            <a:off x="2832078" y="0"/>
            <a:ext cx="6980709" cy="2191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Вінницький національний медичний університет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ім. М.І. Пирогова МОЗ України</a:t>
            </a:r>
            <a:endParaRPr sz="2400" b="1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0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КАФЕДРА </a:t>
            </a:r>
            <a:r>
              <a:rPr lang="ru-RU" altLang="en-US" sz="2400" b="0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ПЕДІАТРІЇ№2</a:t>
            </a:r>
            <a:endParaRPr sz="2400" b="0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8587" name="Google Shape;87;p13"/>
          <p:cNvSpPr/>
          <p:nvPr/>
        </p:nvSpPr>
        <p:spPr>
          <a:xfrm>
            <a:off x="2079403" y="4361788"/>
            <a:ext cx="8405678" cy="22863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0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СПЕЦІАЛЬНІСТЬ: </a:t>
            </a:r>
            <a:r>
              <a:rPr lang="en-US" sz="18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222 </a:t>
            </a:r>
            <a:r>
              <a:rPr lang="uk-UA" sz="18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МЕДИЦИНА</a:t>
            </a:r>
            <a:endParaRPr lang="zh-CN" altLang="en-US"/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0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ГАЛУЗЬ ЗНАНЬ: </a:t>
            </a:r>
            <a:r>
              <a:rPr lang="en-US" sz="18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22</a:t>
            </a:r>
            <a:r>
              <a:rPr lang="uk-UA" sz="18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ОХОРОНА ЗДОРОВ’Я </a:t>
            </a:r>
            <a:endParaRPr lang="zh-CN" altLang="en-US"/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0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ОСВІТНЬО-ПРОФЕСІЙНА ПРОГРАМА:</a:t>
            </a:r>
            <a:r>
              <a:rPr lang="uk-UA" sz="18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«МЕДИЦИНА</a:t>
            </a:r>
            <a:r>
              <a:rPr lang="uk-UA" sz="1800" b="0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»</a:t>
            </a:r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0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РІВЕНЬ ВИЩОЇ ОСВІТИ: </a:t>
            </a:r>
            <a:r>
              <a:rPr lang="uk-UA" sz="18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ДРУГИЙ (МАГІСТЕРСЬКИЙ)</a:t>
            </a:r>
          </a:p>
        </p:txBody>
      </p:sp>
      <p:sp>
        <p:nvSpPr>
          <p:cNvPr id="1048588" name="Google Shape;88;p13"/>
          <p:cNvSpPr txBox="1"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74300" tIns="182875" rIns="274300" bIns="182875" anchor="ctr" anchorCtr="1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3800"/>
              <a:buFont typeface="Calibri"/>
              <a:buNone/>
            </a:pPr>
            <a:r>
              <a:rPr lang="uk-UA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ВК </a:t>
            </a:r>
            <a:r>
              <a:rPr lang="en-US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6.</a:t>
            </a:r>
            <a:r>
              <a:rPr lang="uk-UA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11</a:t>
            </a:r>
            <a:r>
              <a:rPr lang="en-US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altLang="en-US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ОС</a:t>
            </a:r>
            <a:r>
              <a:rPr lang="ru-RU" altLang="en-US" sz="3800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НОВИ</a:t>
            </a:r>
            <a:r>
              <a:rPr lang="en-US" altLang="en-US" sz="3800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altLang="en-US" sz="3800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ДИТЯЧОЇ</a:t>
            </a:r>
            <a:r>
              <a:rPr lang="en-US" altLang="en-US" sz="3800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altLang="en-US" sz="3800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ОНКОГЕМАТОЛОГІЇ</a:t>
            </a:r>
            <a:r>
              <a:rPr lang="uk-UA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6" name="Google Shape;93;p14"/>
          <p:cNvSpPr txBox="1"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lang="uk-UA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ПАСПОРТ ОСВІТНЬОГО КОМПОНЕНТА </a:t>
            </a:r>
            <a:br>
              <a:rPr lang="uk-UA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uk-UA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uk-UA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ВК </a:t>
            </a:r>
            <a:r>
              <a:rPr lang="en-US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6.</a:t>
            </a:r>
            <a:r>
              <a:rPr lang="uk-UA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11 «</a:t>
            </a:r>
            <a:r>
              <a:rPr lang="ru-RU" altLang="en-US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ОСНОВИ</a:t>
            </a:r>
            <a:r>
              <a:rPr lang="en-US" altLang="en-US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altLang="en-US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ДИТЯЧОЇ</a:t>
            </a:r>
            <a:r>
              <a:rPr lang="en-US" altLang="en-US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altLang="en-US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ОНКОГЕМТОЛОГІЇ</a:t>
            </a:r>
            <a:r>
              <a:rPr lang="uk-UA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» </a:t>
            </a:r>
            <a:endParaRPr sz="32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8597" name="Google Shape;94;p14"/>
          <p:cNvSpPr txBox="1">
            <a:spLocks noGrp="1"/>
          </p:cNvSpPr>
          <p:nvPr>
            <p:ph type="body" idx="1"/>
          </p:nvPr>
        </p:nvSpPr>
        <p:spPr>
          <a:xfrm>
            <a:off x="1594449" y="2453183"/>
            <a:ext cx="9328031" cy="42153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uk-UA" sz="2800">
                <a:latin typeface="Calibri"/>
                <a:ea typeface="Calibri"/>
                <a:cs typeface="Calibri"/>
                <a:sym typeface="Calibri"/>
              </a:rPr>
              <a:t>Спеціальність: </a:t>
            </a:r>
            <a:r>
              <a:rPr lang="en-US" sz="2800">
                <a:latin typeface="Calibri"/>
                <a:ea typeface="Calibri"/>
                <a:cs typeface="Calibri"/>
                <a:sym typeface="Calibri"/>
              </a:rPr>
              <a:t>222</a:t>
            </a:r>
            <a:r>
              <a:rPr lang="uk-UA" sz="2800">
                <a:latin typeface="Calibri"/>
                <a:ea typeface="Calibri"/>
                <a:cs typeface="Calibri"/>
                <a:sym typeface="Calibri"/>
              </a:rPr>
              <a:t> Медицина</a:t>
            </a:r>
            <a:endParaRPr lang="zh-CN" altLang="en-US"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>
                <a:latin typeface="Calibri"/>
                <a:ea typeface="Calibri"/>
                <a:cs typeface="Calibri"/>
                <a:sym typeface="Calibri"/>
              </a:rPr>
              <a:t>Курс: </a:t>
            </a:r>
            <a:r>
              <a:rPr lang="en-US" sz="2800">
                <a:latin typeface="Calibri"/>
                <a:ea typeface="Calibri"/>
                <a:cs typeface="Calibri"/>
                <a:sym typeface="Calibri"/>
              </a:rPr>
              <a:t>6</a:t>
            </a:r>
            <a:r>
              <a:rPr lang="uk-UA" sz="2800">
                <a:latin typeface="Calibri"/>
                <a:ea typeface="Calibri"/>
                <a:cs typeface="Calibri"/>
                <a:sym typeface="Calibri"/>
              </a:rPr>
              <a:t>-й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>
                <a:latin typeface="Calibri"/>
                <a:ea typeface="Calibri"/>
                <a:cs typeface="Calibri"/>
                <a:sym typeface="Calibri"/>
              </a:rPr>
              <a:t>Кредити: </a:t>
            </a:r>
            <a:r>
              <a:rPr lang="en-US" sz="2800"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lang="uk-UA" sz="2800">
                <a:latin typeface="Calibri"/>
                <a:ea typeface="Calibri"/>
                <a:cs typeface="Calibri"/>
                <a:sym typeface="Calibri"/>
              </a:rPr>
              <a:t>,0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>
                <a:latin typeface="Calibri"/>
                <a:ea typeface="Calibri"/>
                <a:cs typeface="Calibri"/>
                <a:sym typeface="Calibri"/>
              </a:rPr>
              <a:t>Форма контролю: залік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>
                <a:latin typeface="Calibri"/>
                <a:ea typeface="Calibri"/>
                <a:cs typeface="Calibri"/>
                <a:sym typeface="Calibri"/>
              </a:rPr>
              <a:t>Мова: українська, англійська</a:t>
            </a: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>
                <a:latin typeface="Calibri"/>
                <a:ea typeface="Calibri"/>
                <a:cs typeface="Calibri"/>
                <a:sym typeface="Calibri"/>
              </a:rPr>
              <a:t>Пререквізити: </a:t>
            </a:r>
            <a:r>
              <a:rPr lang="ru-RU" altLang="en-US" sz="2800">
                <a:latin typeface="Calibri"/>
                <a:ea typeface="Calibri"/>
                <a:cs typeface="Calibri"/>
                <a:sym typeface="Calibri"/>
              </a:rPr>
              <a:t>ан</a:t>
            </a:r>
            <a:r>
              <a:rPr lang="uk-UA" sz="2800">
                <a:latin typeface="Calibri"/>
                <a:ea typeface="Calibri"/>
                <a:cs typeface="Calibri"/>
                <a:sym typeface="Calibri"/>
              </a:rPr>
              <a:t>атомія, нормальна і патологічна фізіологія, гістологія </a:t>
            </a:r>
            <a:r>
              <a:rPr lang="en-US" sz="2800">
                <a:latin typeface="Calibri"/>
                <a:ea typeface="Calibri"/>
                <a:cs typeface="Calibri"/>
                <a:sym typeface="Calibri"/>
              </a:rPr>
              <a:t>,</a:t>
            </a:r>
            <a:r>
              <a:rPr lang="ru-RU" altLang="en-US" sz="2800">
                <a:latin typeface="Calibri"/>
                <a:ea typeface="Calibri"/>
                <a:cs typeface="Calibri"/>
                <a:sym typeface="Calibri"/>
              </a:rPr>
              <a:t>к</a:t>
            </a:r>
            <a:r>
              <a:rPr lang="uk-UA" sz="2800">
                <a:latin typeface="Calibri"/>
                <a:ea typeface="Calibri"/>
                <a:cs typeface="Calibri"/>
                <a:sym typeface="Calibri"/>
              </a:rPr>
              <a:t>лінічна фармакологія</a:t>
            </a:r>
            <a:r>
              <a:rPr lang="en-US" sz="2800">
                <a:latin typeface="Calibri"/>
                <a:ea typeface="Calibri"/>
                <a:cs typeface="Calibri"/>
                <a:sym typeface="Calibri"/>
              </a:rPr>
              <a:t>,</a:t>
            </a:r>
            <a:r>
              <a:rPr lang="ru-RU" altLang="en-US" sz="2800">
                <a:latin typeface="Calibri"/>
                <a:ea typeface="Calibri"/>
                <a:cs typeface="Calibri"/>
                <a:sym typeface="Calibri"/>
              </a:rPr>
              <a:t>п</a:t>
            </a:r>
            <a:r>
              <a:rPr lang="uk-UA" sz="2800">
                <a:latin typeface="Calibri"/>
                <a:ea typeface="Calibri"/>
                <a:cs typeface="Calibri"/>
                <a:sym typeface="Calibri"/>
              </a:rPr>
              <a:t>ропедевтика внутрішніх та дитячих хвороб </a:t>
            </a:r>
            <a:r>
              <a:rPr lang="uk-UA" sz="2800" i="1"/>
              <a:t> </a:t>
            </a:r>
            <a:endParaRPr lang="zh-CN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7" name="Google Shape;99;p15"/>
          <p:cNvSpPr txBox="1"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lang="uk-UA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ЧОМУ ВАРТО ОБРАТИ ЦЕЙ КУРС</a:t>
            </a:r>
            <a:endParaRPr sz="32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8608" name="Google Shape;100;p15"/>
          <p:cNvSpPr txBox="1">
            <a:spLocks noGrp="1"/>
          </p:cNvSpPr>
          <p:nvPr>
            <p:ph type="body" idx="1"/>
          </p:nvPr>
        </p:nvSpPr>
        <p:spPr>
          <a:xfrm>
            <a:off x="682664" y="2650439"/>
            <a:ext cx="5355825" cy="18439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uk-UA" sz="2300" b="0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КЛЮЧОВА ПЕРЕВАГА:</a:t>
            </a: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r>
              <a:rPr lang="uk-UA" sz="2300" b="0" dirty="0">
                <a:latin typeface="Calibri"/>
                <a:ea typeface="Calibri"/>
                <a:cs typeface="Calibri"/>
                <a:sym typeface="Calibri"/>
              </a:rPr>
              <a:t>полягає в поглибленні теоретичних знань та практичних вмінь  в галузі дитячої гематології</a:t>
            </a:r>
            <a:endParaRPr sz="2300" b="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endParaRPr sz="2300" b="0" dirty="0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1079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</a:pPr>
            <a:endParaRPr sz="2300" b="0" dirty="0"/>
          </a:p>
        </p:txBody>
      </p:sp>
      <p:sp>
        <p:nvSpPr>
          <p:cNvPr id="1048609" name="Google Shape;101;p15"/>
          <p:cNvSpPr txBox="1">
            <a:spLocks noGrp="1"/>
          </p:cNvSpPr>
          <p:nvPr>
            <p:ph type="body" idx="2"/>
          </p:nvPr>
        </p:nvSpPr>
        <p:spPr>
          <a:xfrm>
            <a:off x="6642341" y="804672"/>
            <a:ext cx="4856671" cy="35064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 fontScale="93333" lnSpcReduction="1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endParaRPr dirty="0"/>
          </a:p>
          <a:p>
            <a:pPr marL="285750" lvl="0" indent="-2857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ru-RU" altLang="en-US" sz="2400" dirty="0" err="1">
                <a:latin typeface="Calibri"/>
                <a:ea typeface="Calibri"/>
                <a:cs typeface="Calibri"/>
                <a:sym typeface="Calibri"/>
              </a:rPr>
              <a:t>Ін</a:t>
            </a:r>
            <a:r>
              <a:rPr lang="uk-UA" sz="2400" dirty="0" err="1">
                <a:latin typeface="Calibri"/>
                <a:ea typeface="Calibri"/>
                <a:cs typeface="Calibri"/>
                <a:sym typeface="Calibri"/>
              </a:rPr>
              <a:t>теграці</a:t>
            </a:r>
            <a:r>
              <a:rPr lang="ru-RU" altLang="en-US" sz="2400" dirty="0">
                <a:latin typeface="Calibri"/>
                <a:ea typeface="Calibri"/>
                <a:cs typeface="Calibri"/>
                <a:sym typeface="Calibri"/>
              </a:rPr>
              <a:t>я</a:t>
            </a:r>
            <a:r>
              <a:rPr lang="en-US" altLang="en-US" sz="2400" dirty="0">
                <a:latin typeface="Calibri"/>
                <a:ea typeface="Calibri"/>
                <a:cs typeface="Calibri"/>
                <a:sym typeface="Calibri"/>
              </a:rPr>
              <a:t>  </a:t>
            </a:r>
            <a:r>
              <a:rPr lang="ru-RU" altLang="en-US" sz="2400" dirty="0">
                <a:latin typeface="Calibri"/>
                <a:ea typeface="Calibri"/>
                <a:cs typeface="Calibri"/>
                <a:sym typeface="Calibri"/>
              </a:rPr>
              <a:t>з</a:t>
            </a:r>
            <a:r>
              <a:rPr lang="en-US" altLang="en-US" sz="24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altLang="en-US" sz="2400" dirty="0" err="1">
                <a:latin typeface="Calibri"/>
                <a:ea typeface="Calibri"/>
                <a:cs typeface="Calibri"/>
                <a:sym typeface="Calibri"/>
              </a:rPr>
              <a:t>іншими</a:t>
            </a:r>
            <a:r>
              <a:rPr lang="en-US" altLang="en-US" sz="24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altLang="en-US" sz="2400" dirty="0" err="1">
                <a:latin typeface="Calibri"/>
                <a:ea typeface="Calibri"/>
                <a:cs typeface="Calibri"/>
                <a:sym typeface="Calibri"/>
              </a:rPr>
              <a:t>клінічними</a:t>
            </a:r>
            <a:r>
              <a:rPr lang="en-US" altLang="en-US" sz="24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дисциплінами </a:t>
            </a:r>
            <a:r>
              <a:rPr lang="en-US" sz="2400" dirty="0">
                <a:latin typeface="Calibri"/>
                <a:ea typeface="Calibri"/>
                <a:cs typeface="Calibri"/>
                <a:sym typeface="Calibri"/>
              </a:rPr>
              <a:t>,</a:t>
            </a: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 застосування отриманих знань, умінь та навичок в процесі подальшого навчання та у професійній діяльності.</a:t>
            </a:r>
            <a:endParaRPr lang="zh-CN" altLang="en-US" dirty="0"/>
          </a:p>
          <a:p>
            <a:pPr marL="285750" lvl="0" indent="-2857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altLang="en-US" sz="2400" dirty="0" err="1">
                <a:latin typeface="Calibri"/>
                <a:ea typeface="Calibri"/>
                <a:cs typeface="Calibri"/>
                <a:sym typeface="Calibri"/>
              </a:rPr>
              <a:t>Поглиблення</a:t>
            </a:r>
            <a:r>
              <a:rPr lang="en-US" altLang="en-US" sz="24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uk-UA" sz="2400" dirty="0" err="1">
                <a:latin typeface="Calibri"/>
                <a:ea typeface="Calibri"/>
                <a:cs typeface="Calibri"/>
                <a:sym typeface="Calibri"/>
              </a:rPr>
              <a:t>практичн</a:t>
            </a:r>
            <a:r>
              <a:rPr lang="ru-RU" altLang="en-US" sz="2400" dirty="0">
                <a:latin typeface="Calibri"/>
                <a:ea typeface="Calibri"/>
                <a:cs typeface="Calibri"/>
                <a:sym typeface="Calibri"/>
              </a:rPr>
              <a:t>их</a:t>
            </a: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altLang="en-US" sz="2400" dirty="0" err="1">
                <a:latin typeface="Calibri"/>
                <a:ea typeface="Calibri"/>
                <a:cs typeface="Calibri"/>
                <a:sym typeface="Calibri"/>
              </a:rPr>
              <a:t>вмінь</a:t>
            </a:r>
            <a:r>
              <a:rPr lang="en-US" altLang="en-US" sz="24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діагностики та лікування невідкладних станів на базі </a:t>
            </a:r>
            <a:r>
              <a:rPr lang="uk-UA" sz="2400" dirty="0" err="1">
                <a:latin typeface="Calibri"/>
                <a:ea typeface="Calibri"/>
                <a:cs typeface="Calibri"/>
                <a:sym typeface="Calibri"/>
              </a:rPr>
              <a:t>симуляційних</a:t>
            </a: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 класів.</a:t>
            </a:r>
            <a:endParaRPr lang="zh-CN" alt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B721536-1875-4CD9-AE4A-0F8026C1D5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8607" y="4311162"/>
            <a:ext cx="2943338" cy="2350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Результат пошуку зображень за запитом как пересаживают костный мозг">
            <a:extLst>
              <a:ext uri="{FF2B5EF4-FFF2-40B4-BE49-F238E27FC236}">
                <a16:creationId xmlns:a16="http://schemas.microsoft.com/office/drawing/2014/main" id="{0DA16304-99AE-450C-9C2F-C38F535C47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104112" y="4283846"/>
            <a:ext cx="4162425" cy="2378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2" name="Google Shape;106;p16"/>
          <p:cNvSpPr txBox="1"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000"/>
              <a:buFont typeface="Calibri"/>
              <a:buNone/>
            </a:pPr>
            <a:r>
              <a:rPr lang="uk-UA" sz="40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ЩО ВИ БУДЕТЕ ВИВЧАТИ</a:t>
            </a:r>
            <a:endParaRPr sz="40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8613" name="Google Shape;107;p16"/>
          <p:cNvSpPr txBox="1">
            <a:spLocks noGrp="1"/>
          </p:cNvSpPr>
          <p:nvPr>
            <p:ph type="body" idx="1"/>
          </p:nvPr>
        </p:nvSpPr>
        <p:spPr>
          <a:xfrm>
            <a:off x="6461185" y="804672"/>
            <a:ext cx="5279366" cy="5248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78947" lnSpcReduction="20000"/>
          </a:bodyPr>
          <a:lstStyle>
            <a:lvl1pPr marL="457200" marR="0" indent="-349250" algn="l" rtl="0">
              <a:lnSpc>
                <a:spcPct val="100000"/>
              </a:lnSpc>
              <a:buClr>
                <a:schemeClr val="accent2"/>
              </a:buClr>
              <a:buSzPts val="1900"/>
              <a:buFont typeface="Arial"/>
              <a:buChar char="•"/>
              <a:defRPr sz="1900">
                <a:solidFill>
                  <a:schemeClr val="dk1"/>
                </a:solidFill>
              </a:defRPr>
            </a:lvl1pPr>
            <a:lvl2pPr marL="914400" marR="0" indent="-330200" algn="l" rtl="0">
              <a:lnSpc>
                <a:spcPct val="100000"/>
              </a:lnSpc>
              <a:buClr>
                <a:schemeClr val="accent2"/>
              </a:buClr>
              <a:buSzPts val="1600"/>
              <a:buFont typeface="Arial"/>
              <a:buChar char="•"/>
              <a:defRPr sz="1600">
                <a:solidFill>
                  <a:schemeClr val="dk1"/>
                </a:solidFill>
              </a:defRPr>
            </a:lvl2pPr>
            <a:lvl3pPr marL="1371600" marR="0" indent="-330200" algn="l" rtl="0">
              <a:lnSpc>
                <a:spcPct val="100000"/>
              </a:lnSpc>
              <a:buClr>
                <a:schemeClr val="accent2"/>
              </a:buClr>
              <a:buSzPts val="1600"/>
              <a:buFont typeface="Arial"/>
              <a:buChar char="•"/>
              <a:defRPr sz="1600">
                <a:solidFill>
                  <a:schemeClr val="dk1"/>
                </a:solidFill>
              </a:defRPr>
            </a:lvl3pPr>
            <a:lvl4pPr marL="1828800" marR="0" indent="-330200" algn="l" rtl="0">
              <a:lnSpc>
                <a:spcPct val="100000"/>
              </a:lnSpc>
              <a:buClr>
                <a:schemeClr val="accent2"/>
              </a:buClr>
              <a:buSzPts val="1600"/>
              <a:buFont typeface="Arial"/>
              <a:buChar char="•"/>
              <a:defRPr sz="1600">
                <a:solidFill>
                  <a:schemeClr val="dk1"/>
                </a:solidFill>
              </a:defRPr>
            </a:lvl4pPr>
            <a:lvl5pPr marL="2286000" marR="0" indent="-330200" algn="l" rtl="0">
              <a:lnSpc>
                <a:spcPct val="100000"/>
              </a:lnSpc>
              <a:buClr>
                <a:schemeClr val="accent2"/>
              </a:buClr>
              <a:buSzPts val="1600"/>
              <a:buFont typeface="Arial"/>
              <a:buChar char="•"/>
              <a:defRPr sz="1600">
                <a:solidFill>
                  <a:schemeClr val="dk1"/>
                </a:solidFill>
              </a:defRPr>
            </a:lvl5pPr>
            <a:lvl6pPr marL="2743200" marR="0" indent="-330200" algn="l" rtl="0">
              <a:lnSpc>
                <a:spcPct val="100000"/>
              </a:lnSpc>
              <a:buClr>
                <a:schemeClr val="accent2"/>
              </a:buClr>
              <a:buSzPts val="1600"/>
              <a:buFont typeface="Arial"/>
              <a:buChar char="•"/>
              <a:defRPr sz="1600"/>
            </a:lvl6pPr>
            <a:lvl7pPr marL="3200400" marR="0" indent="-330200" algn="l" rtl="0">
              <a:lnSpc>
                <a:spcPct val="100000"/>
              </a:lnSpc>
              <a:buClr>
                <a:schemeClr val="accent2"/>
              </a:buClr>
              <a:buSzPts val="1600"/>
              <a:buFont typeface="Arial"/>
              <a:buChar char="•"/>
              <a:defRPr sz="1600"/>
            </a:lvl7pPr>
            <a:lvl8pPr marL="3657600" marR="0" indent="-330200" algn="l" rtl="0">
              <a:lnSpc>
                <a:spcPct val="100000"/>
              </a:lnSpc>
              <a:buClr>
                <a:schemeClr val="accent2"/>
              </a:buClr>
              <a:buSzPts val="1600"/>
              <a:buFont typeface="Arial"/>
              <a:buChar char="•"/>
              <a:defRPr sz="1600"/>
            </a:lvl8pPr>
            <a:lvl9pPr marL="4114800" marR="0" indent="-330200" algn="l" rtl="0">
              <a:lnSpc>
                <a:spcPct val="100000"/>
              </a:lnSpc>
              <a:buClr>
                <a:schemeClr val="accent2"/>
              </a:buClr>
              <a:buSzPts val="1600"/>
              <a:buFont typeface="Arial"/>
              <a:buChar char="•"/>
              <a:defRPr sz="1600"/>
            </a:lvl9pPr>
          </a:lstStyle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uk-UA" sz="2400" dirty="0" err="1">
                <a:latin typeface="Calibri"/>
                <a:ea typeface="Calibri"/>
                <a:cs typeface="Calibri"/>
                <a:sym typeface="Calibri"/>
              </a:rPr>
              <a:t>Неінвазивні</a:t>
            </a: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 та </a:t>
            </a:r>
            <a:r>
              <a:rPr lang="uk-UA" sz="2400" dirty="0" err="1">
                <a:latin typeface="Calibri"/>
                <a:ea typeface="Calibri"/>
                <a:cs typeface="Calibri"/>
                <a:sym typeface="Calibri"/>
              </a:rPr>
              <a:t>інвазивні</a:t>
            </a: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 методи дослідження в дитячій гематології та інтерпретація отриманих результатів.</a:t>
            </a:r>
            <a:endParaRPr lang="zh-CN" altLang="en-US"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uk-UA" altLang="en-US" sz="2400" dirty="0">
                <a:latin typeface="Calibri"/>
                <a:ea typeface="Calibri"/>
                <a:cs typeface="Calibri"/>
                <a:sym typeface="Calibri"/>
              </a:rPr>
              <a:t>Клінічні кейси анемій в дитячому віці. Надання невідкладної допомоги.</a:t>
            </a:r>
            <a:endParaRPr lang="zh-CN" altLang="en-US"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uk-UA" altLang="en-US" sz="2400" dirty="0">
                <a:latin typeface="Calibri"/>
                <a:ea typeface="Calibri"/>
                <a:cs typeface="Calibri"/>
                <a:sym typeface="Calibri"/>
              </a:rPr>
              <a:t>Клінічні кейси геморагічного синдрому у дітей. </a:t>
            </a:r>
            <a:r>
              <a:rPr lang="uk-UA" altLang="en-US" sz="2400" dirty="0" err="1">
                <a:latin typeface="Calibri"/>
                <a:ea typeface="Calibri"/>
                <a:cs typeface="Calibri"/>
                <a:sym typeface="Calibri"/>
              </a:rPr>
              <a:t>Вазопатії</a:t>
            </a:r>
            <a:r>
              <a:rPr lang="uk-UA" altLang="en-US" sz="2400" dirty="0">
                <a:latin typeface="Calibri"/>
                <a:ea typeface="Calibri"/>
                <a:cs typeface="Calibri"/>
                <a:sym typeface="Calibri"/>
              </a:rPr>
              <a:t>. </a:t>
            </a:r>
            <a:r>
              <a:rPr lang="uk-UA" altLang="en-US" sz="2400" dirty="0" err="1">
                <a:latin typeface="Calibri"/>
                <a:ea typeface="Calibri"/>
                <a:cs typeface="Calibri"/>
                <a:sym typeface="Calibri"/>
              </a:rPr>
              <a:t>Тромбоцитопенії</a:t>
            </a:r>
            <a:r>
              <a:rPr lang="uk-UA" altLang="en-US" sz="2400" dirty="0">
                <a:latin typeface="Calibri"/>
                <a:ea typeface="Calibri"/>
                <a:cs typeface="Calibri"/>
                <a:sym typeface="Calibri"/>
              </a:rPr>
              <a:t>. </a:t>
            </a:r>
            <a:r>
              <a:rPr lang="uk-UA" altLang="en-US" sz="2400" dirty="0" err="1">
                <a:latin typeface="Calibri"/>
                <a:ea typeface="Calibri"/>
                <a:cs typeface="Calibri"/>
                <a:sym typeface="Calibri"/>
              </a:rPr>
              <a:t>Тромбоцитопатії</a:t>
            </a:r>
            <a:r>
              <a:rPr lang="uk-UA" altLang="en-US" sz="2400" dirty="0">
                <a:latin typeface="Calibri"/>
                <a:ea typeface="Calibri"/>
                <a:cs typeface="Calibri"/>
                <a:sym typeface="Calibri"/>
              </a:rPr>
              <a:t>. Надання невідкладної допомоги.</a:t>
            </a:r>
            <a:endParaRPr lang="zh-CN" altLang="en-US"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uk-UA" altLang="en-US" sz="2400" dirty="0">
                <a:latin typeface="Calibri"/>
                <a:ea typeface="Calibri"/>
                <a:cs typeface="Calibri"/>
                <a:sym typeface="Calibri"/>
              </a:rPr>
              <a:t>Клінічні кейси геморагічного синдрому у дітей. </a:t>
            </a:r>
            <a:r>
              <a:rPr lang="uk-UA" altLang="en-US" sz="2400" dirty="0" err="1">
                <a:latin typeface="Calibri"/>
                <a:ea typeface="Calibri"/>
                <a:cs typeface="Calibri"/>
                <a:sym typeface="Calibri"/>
              </a:rPr>
              <a:t>Коагулопатії</a:t>
            </a:r>
            <a:r>
              <a:rPr lang="uk-UA" altLang="en-US" sz="2400" dirty="0">
                <a:latin typeface="Calibri"/>
                <a:ea typeface="Calibri"/>
                <a:cs typeface="Calibri"/>
                <a:sym typeface="Calibri"/>
              </a:rPr>
              <a:t>. Синдром </a:t>
            </a:r>
            <a:r>
              <a:rPr lang="uk-UA" altLang="en-US" sz="2400" dirty="0" err="1">
                <a:latin typeface="Calibri"/>
                <a:ea typeface="Calibri"/>
                <a:cs typeface="Calibri"/>
                <a:sym typeface="Calibri"/>
              </a:rPr>
              <a:t>дисемінованого</a:t>
            </a:r>
            <a:r>
              <a:rPr lang="uk-UA" altLang="en-US" sz="24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uk-UA" altLang="en-US" sz="2400" dirty="0" err="1">
                <a:latin typeface="Calibri"/>
                <a:ea typeface="Calibri"/>
                <a:cs typeface="Calibri"/>
                <a:sym typeface="Calibri"/>
              </a:rPr>
              <a:t>внутрішньосудинного</a:t>
            </a:r>
            <a:r>
              <a:rPr lang="uk-UA" altLang="en-US" sz="2400" dirty="0">
                <a:latin typeface="Calibri"/>
                <a:ea typeface="Calibri"/>
                <a:cs typeface="Calibri"/>
                <a:sym typeface="Calibri"/>
              </a:rPr>
              <a:t> згортання. Надання невідкладної допомоги.</a:t>
            </a:r>
            <a:endParaRPr lang="zh-CN" altLang="en-US"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uk-UA" altLang="en-US" sz="2400" dirty="0">
                <a:latin typeface="Calibri"/>
                <a:ea typeface="Calibri"/>
                <a:cs typeface="Calibri"/>
                <a:sym typeface="Calibri"/>
              </a:rPr>
              <a:t>Клінічні кейси лейкозів у дітей. Надання невідкладної допомоги.</a:t>
            </a:r>
            <a:endParaRPr lang="zh-CN" altLang="en-US"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uk-UA" altLang="en-US" sz="2400" dirty="0">
                <a:latin typeface="Calibri"/>
                <a:ea typeface="Calibri"/>
                <a:cs typeface="Calibri"/>
                <a:sym typeface="Calibri"/>
              </a:rPr>
              <a:t>Клінічні кейси </a:t>
            </a:r>
            <a:r>
              <a:rPr lang="uk-UA" altLang="en-US" sz="2400" dirty="0" err="1">
                <a:latin typeface="Calibri"/>
                <a:ea typeface="Calibri"/>
                <a:cs typeface="Calibri"/>
                <a:sym typeface="Calibri"/>
              </a:rPr>
              <a:t>лімфопроліферативного</a:t>
            </a:r>
            <a:r>
              <a:rPr lang="uk-UA" altLang="en-US" sz="2400" dirty="0">
                <a:latin typeface="Calibri"/>
                <a:ea typeface="Calibri"/>
                <a:cs typeface="Calibri"/>
                <a:sym typeface="Calibri"/>
              </a:rPr>
              <a:t> синдрому у дітей. Надання невідкладної допомоги.</a:t>
            </a:r>
            <a:endParaRPr lang="zh-CN" altLang="en-US"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uk-UA" altLang="en-US" sz="2400" dirty="0">
                <a:latin typeface="Calibri"/>
                <a:ea typeface="Calibri"/>
                <a:cs typeface="Calibri"/>
                <a:sym typeface="Calibri"/>
              </a:rPr>
              <a:t>Покази до </a:t>
            </a:r>
            <a:r>
              <a:rPr lang="uk-UA" altLang="en-US" sz="2400" dirty="0" err="1">
                <a:latin typeface="Calibri"/>
                <a:ea typeface="Calibri"/>
                <a:cs typeface="Calibri"/>
                <a:sym typeface="Calibri"/>
              </a:rPr>
              <a:t>трансфузійної</a:t>
            </a:r>
            <a:r>
              <a:rPr lang="uk-UA" altLang="en-US" sz="2400" dirty="0">
                <a:latin typeface="Calibri"/>
                <a:ea typeface="Calibri"/>
                <a:cs typeface="Calibri"/>
                <a:sym typeface="Calibri"/>
              </a:rPr>
              <a:t> терапії в гематологічній практиці та терапія </a:t>
            </a:r>
            <a:r>
              <a:rPr lang="uk-UA" altLang="en-US" sz="2400" dirty="0" err="1">
                <a:latin typeface="Calibri"/>
                <a:ea typeface="Calibri"/>
                <a:cs typeface="Calibri"/>
                <a:sym typeface="Calibri"/>
              </a:rPr>
              <a:t>посттрансфузійних</a:t>
            </a:r>
            <a:r>
              <a:rPr lang="uk-UA" altLang="en-US" sz="2400" dirty="0">
                <a:latin typeface="Calibri"/>
                <a:ea typeface="Calibri"/>
                <a:cs typeface="Calibri"/>
                <a:sym typeface="Calibri"/>
              </a:rPr>
              <a:t> реакцій. Розбір клінічних кейсів.</a:t>
            </a:r>
            <a:endParaRPr lang="zh-CN" altLang="en-US"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endParaRPr lang="zh-CN" altLang="en-US" dirty="0"/>
          </a:p>
        </p:txBody>
      </p:sp>
      <p:pic>
        <p:nvPicPr>
          <p:cNvPr id="4" name="Замещающее содержимое 4" descr="images (1)">
            <a:extLst>
              <a:ext uri="{FF2B5EF4-FFF2-40B4-BE49-F238E27FC236}">
                <a16:creationId xmlns:a16="http://schemas.microsoft.com/office/drawing/2014/main" id="{CF0A283E-9868-4F3A-8538-F7DFF91AD5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71463" y="260648"/>
            <a:ext cx="2781617" cy="175557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2" descr="11.obrazovanie-filadelfijskoj-hromosomy.png">
            <a:extLst>
              <a:ext uri="{FF2B5EF4-FFF2-40B4-BE49-F238E27FC236}">
                <a16:creationId xmlns:a16="http://schemas.microsoft.com/office/drawing/2014/main" id="{D53B4937-CC7D-447D-849A-E0D980DD79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172" y="4213371"/>
            <a:ext cx="3024187" cy="2383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6" name="Google Shape;112;p17"/>
          <p:cNvSpPr txBox="1"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Gill Sans"/>
              <a:buNone/>
            </a:pPr>
            <a:r>
              <a:rPr lang="uk-UA" sz="3600" b="1">
                <a:solidFill>
                  <a:srgbClr val="002060"/>
                </a:solidFill>
              </a:rPr>
              <a:t>ЩО ВИ ЗМОЖЕТЕ </a:t>
            </a:r>
            <a:br>
              <a:rPr lang="uk-UA" sz="3600" b="1">
                <a:solidFill>
                  <a:srgbClr val="002060"/>
                </a:solidFill>
              </a:rPr>
            </a:br>
            <a:r>
              <a:rPr lang="uk-UA" sz="3600" b="1">
                <a:solidFill>
                  <a:srgbClr val="002060"/>
                </a:solidFill>
              </a:rPr>
              <a:t>ЗА УМОВИ ОПАНУВАННЯ КУРСУ</a:t>
            </a:r>
            <a:endParaRPr sz="3600">
              <a:solidFill>
                <a:srgbClr val="002060"/>
              </a:solidFill>
            </a:endParaRPr>
          </a:p>
        </p:txBody>
      </p:sp>
      <p:sp>
        <p:nvSpPr>
          <p:cNvPr id="1048617" name="Google Shape;113;p17"/>
          <p:cNvSpPr txBox="1">
            <a:spLocks noGrp="1"/>
          </p:cNvSpPr>
          <p:nvPr>
            <p:ph type="body" idx="1"/>
          </p:nvPr>
        </p:nvSpPr>
        <p:spPr>
          <a:xfrm>
            <a:off x="6753333" y="770165"/>
            <a:ext cx="4815840" cy="55710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63158" lnSpcReduction="20000"/>
          </a:bodyPr>
          <a:lstStyle/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визначати основні клінічні синдроми при захворюваннях системи кровотворення у дітей</a:t>
            </a:r>
            <a:endParaRPr lang="zh-CN" altLang="en-US"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проводити диференційну діагностику та ставити попередній клінічний діагноз</a:t>
            </a:r>
            <a:endParaRPr lang="zh-CN" altLang="en-US"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планувати обстеження та інтерпретувати отримані результати </a:t>
            </a:r>
            <a:endParaRPr lang="zh-CN" altLang="en-US"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визначати тактику ведення хворого при захворюваннях системи кровотворення у дітей</a:t>
            </a:r>
            <a:endParaRPr lang="zh-CN" altLang="en-US"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діагностувати невідкладні стани та надавати екстрену допомогу </a:t>
            </a:r>
            <a:endParaRPr lang="zh-CN" altLang="en-US"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демонструвати вміння ведення медичної документації та визначати тактику диспансеризації  у дітей при захворюваннях системи кровотворення</a:t>
            </a:r>
            <a:endParaRPr lang="zh-CN" altLang="en-US"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endParaRPr lang="zh-CN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0" name="Google Shape;118;p18"/>
          <p:cNvSpPr txBox="1"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Calibri"/>
              <a:buNone/>
            </a:pPr>
            <a:r>
              <a:rPr lang="uk-UA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ПІДСУМКОВИЙ КОНТРОЛЬ</a:t>
            </a:r>
            <a:endParaRPr sz="32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8621" name="Google Shape;119;p18"/>
          <p:cNvSpPr txBox="1">
            <a:spLocks noGrp="1"/>
          </p:cNvSpPr>
          <p:nvPr>
            <p:ph type="body" idx="1"/>
          </p:nvPr>
        </p:nvSpPr>
        <p:spPr>
          <a:xfrm>
            <a:off x="792481" y="2130387"/>
            <a:ext cx="4815840" cy="28574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Практичні / Семінарські</a:t>
            </a: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Самостійна робота</a:t>
            </a: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Індивідуальна самостійна робота</a:t>
            </a:r>
            <a:endParaRPr sz="2800"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8622" name="Google Shape;120;p18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8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Залік: </a:t>
            </a:r>
            <a:r>
              <a:rPr lang="uk-UA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на останньому практичному занятті за умов успішного проходження курсу (сума балів за всі види навчальної діяльності - 122-200 балів) і відсутності академічної заборгованості.</a:t>
            </a:r>
          </a:p>
        </p:txBody>
      </p:sp>
      <p:sp>
        <p:nvSpPr>
          <p:cNvPr id="1048623" name="Google Shape;121;p18"/>
          <p:cNvSpPr txBox="1"/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 cmpd="sng">
            <a:solidFill>
              <a:srgbClr val="40404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lang="uk-UA" sz="32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ФОРМИ НАВЧАННЯ </a:t>
            </a:r>
            <a:endParaRPr sz="3200" b="1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6" name="Google Shape;126;p19"/>
          <p:cNvSpPr txBox="1"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Calibri"/>
              <a:buNone/>
            </a:pPr>
            <a:r>
              <a:rPr lang="uk-UA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КОНТАКТНА ІНФОРМАЦІЯ</a:t>
            </a:r>
            <a:endParaRPr sz="32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8627" name="Google Shape;127;p19"/>
          <p:cNvSpPr txBox="1">
            <a:spLocks noGrp="1"/>
          </p:cNvSpPr>
          <p:nvPr>
            <p:ph type="body" idx="1"/>
          </p:nvPr>
        </p:nvSpPr>
        <p:spPr>
          <a:xfrm>
            <a:off x="1145474" y="4347382"/>
            <a:ext cx="3607682" cy="21483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70000" lnSpcReduction="20000"/>
          </a:bodyPr>
          <a:lstStyle/>
          <a:p>
            <a:pPr marL="228600" lvl="0" indent="-228600">
              <a:spcBef>
                <a:spcPts val="0"/>
              </a:spcBef>
              <a:buSzPts val="2800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- </a:t>
            </a:r>
            <a:r>
              <a:rPr lang="uk-UA" sz="2800" dirty="0" err="1">
                <a:latin typeface="Calibri"/>
                <a:ea typeface="Calibri"/>
                <a:cs typeface="Calibri"/>
                <a:sym typeface="Calibri"/>
              </a:rPr>
              <a:t>зав.кафедрою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uk-UA" sz="2800" dirty="0" err="1">
                <a:latin typeface="Calibri"/>
                <a:ea typeface="Calibri"/>
                <a:cs typeface="Calibri"/>
                <a:sym typeface="Calibri"/>
              </a:rPr>
              <a:t>д.мед.наук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, професор ЗВО Вероніка ДУДНИК</a:t>
            </a:r>
          </a:p>
          <a:p>
            <a:pPr marL="228600" lvl="0" indent="-228600">
              <a:spcBef>
                <a:spcPts val="0"/>
              </a:spcBef>
              <a:buSzPts val="2800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- </a:t>
            </a:r>
            <a:r>
              <a:rPr lang="uk-UA" sz="2800" dirty="0" err="1">
                <a:latin typeface="Calibri"/>
                <a:ea typeface="Calibri"/>
                <a:cs typeface="Calibri"/>
                <a:sym typeface="Calibri"/>
              </a:rPr>
              <a:t>к.мед.наук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, доцент ЗВО Ірина АНДРІКЕВИЧ</a:t>
            </a:r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endParaRPr lang="ru-RU" altLang="en-US" sz="2800" dirty="0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ru-RU" altLang="en-US" sz="2800" dirty="0" err="1">
                <a:latin typeface="Calibri"/>
                <a:ea typeface="Calibri"/>
                <a:cs typeface="Calibri"/>
                <a:sym typeface="Calibri"/>
              </a:rPr>
              <a:t>к.мед.наук</a:t>
            </a:r>
            <a:r>
              <a:rPr lang="ru-RU" altLang="en-US" sz="2800" dirty="0">
                <a:latin typeface="Calibri"/>
                <a:ea typeface="Calibri"/>
                <a:cs typeface="Calibri"/>
                <a:sym typeface="Calibri"/>
              </a:rPr>
              <a:t>, а</a:t>
            </a:r>
            <a:r>
              <a:rPr lang="ru-RU" altLang="en-US" sz="2800">
                <a:latin typeface="Calibri"/>
                <a:ea typeface="Calibri"/>
                <a:cs typeface="Calibri"/>
                <a:sym typeface="Calibri"/>
              </a:rPr>
              <a:t>систент</a:t>
            </a:r>
            <a:r>
              <a:rPr lang="ru-RU" altLang="en-US" sz="2800" dirty="0">
                <a:latin typeface="Calibri"/>
                <a:ea typeface="Calibri"/>
                <a:cs typeface="Calibri"/>
                <a:sym typeface="Calibri"/>
              </a:rPr>
              <a:t> ЗВО </a:t>
            </a:r>
            <a:r>
              <a:rPr lang="en-US" altLang="en-US" sz="28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altLang="en-US" sz="2800" dirty="0">
                <a:latin typeface="Calibri"/>
                <a:ea typeface="Calibri"/>
                <a:cs typeface="Calibri"/>
                <a:sym typeface="Calibri"/>
              </a:rPr>
              <a:t>Наталя</a:t>
            </a:r>
            <a:r>
              <a:rPr lang="en-US" altLang="en-US" sz="28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altLang="en-US" sz="2800" dirty="0">
                <a:latin typeface="Calibri"/>
                <a:ea typeface="Calibri"/>
                <a:cs typeface="Calibri"/>
                <a:sym typeface="Calibri"/>
              </a:rPr>
              <a:t>БУГЛОВА</a:t>
            </a:r>
            <a:endParaRPr lang="zh-CN" altLang="en-US" dirty="0"/>
          </a:p>
        </p:txBody>
      </p:sp>
      <p:sp>
        <p:nvSpPr>
          <p:cNvPr id="1048628" name="Google Shape;128;p19"/>
          <p:cNvSpPr txBox="1"/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 cmpd="sng">
            <a:solidFill>
              <a:srgbClr val="40404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lang="uk-UA" sz="32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РОЗРОБНИКИ КУРСУ</a:t>
            </a:r>
            <a:endParaRPr sz="3200" b="1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8629" name="Google Shape;129;p19"/>
          <p:cNvSpPr txBox="1"/>
          <p:nvPr/>
        </p:nvSpPr>
        <p:spPr>
          <a:xfrm>
            <a:off x="862181" y="1927856"/>
            <a:ext cx="4486656" cy="19626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182875" tIns="182875" rIns="182875" bIns="182875" anchor="ctr" anchorCtr="1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lang="uk-UA" sz="32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БАЖАНО ДОДАТИ ФОТО РОЗРОБНИКІВ</a:t>
            </a:r>
            <a:endParaRPr sz="3200" b="1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8630" name="Google Shape;130;p19"/>
          <p:cNvSpPr/>
          <p:nvPr/>
        </p:nvSpPr>
        <p:spPr>
          <a:xfrm>
            <a:off x="7035305" y="2408390"/>
            <a:ext cx="4505385" cy="1938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t>Контактна інформація:</a:t>
            </a:r>
            <a:endParaRPr sz="2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Вінниця, вул. Хмельницьке шосе, буд.108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КНП«ВІННИЦЬКА ОБЛАСНА ДИТЯЧА КЛІНІЧНА ЛІКАРНЯ ВІННИЦЬКОЇ ОБЛАСНОЇ РАДИ»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Кафедра педіатрії №2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pediatric2@vnmu.edu.ua 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445</Words>
  <Application>Microsoft Office PowerPoint</Application>
  <PresentationFormat>Широкий екран</PresentationFormat>
  <Paragraphs>55</Paragraphs>
  <Slides>7</Slides>
  <Notes>7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1" baseType="lpstr">
      <vt:lpstr>Calibri</vt:lpstr>
      <vt:lpstr>Gill Sans</vt:lpstr>
      <vt:lpstr>Arial</vt:lpstr>
      <vt:lpstr>Parcel</vt:lpstr>
      <vt:lpstr>ВК 6.11 ОСНОВИ ДИТЯЧОЇ ОНКОГЕМАТОЛОГІЇ </vt:lpstr>
      <vt:lpstr>ПАСПОРТ ОСВІТНЬОГО КОМПОНЕНТА   ВК 6.11 «ОСНОВИ ДИТЯЧОЇ ОНКОГЕМТОЛОГІЇ»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ВК 6.11 ОСНОВИ ДИТЯЧОЇ ОНКОГЕМАТОЛОГІЇ </dc:title>
  <dc:creator>M2012K11AG</dc:creator>
  <cp:lastModifiedBy>Педіатрія 2</cp:lastModifiedBy>
  <cp:revision>11</cp:revision>
  <dcterms:created xsi:type="dcterms:W3CDTF">2026-04-13T10:34:55Z</dcterms:created>
  <dcterms:modified xsi:type="dcterms:W3CDTF">2026-04-22T06:57:07Z</dcterms:modified>
</cp:coreProperties>
</file>