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4" r:id="rId1"/>
  </p:sldMasterIdLst>
  <p:notesMasterIdLst>
    <p:notesMasterId r:id="rId71"/>
  </p:notesMasterIdLst>
  <p:handoutMasterIdLst>
    <p:handoutMasterId r:id="rId72"/>
  </p:handoutMasterIdLst>
  <p:sldIdLst>
    <p:sldId id="312" r:id="rId2"/>
    <p:sldId id="380" r:id="rId3"/>
    <p:sldId id="381" r:id="rId4"/>
    <p:sldId id="382" r:id="rId5"/>
    <p:sldId id="383" r:id="rId6"/>
    <p:sldId id="384" r:id="rId7"/>
    <p:sldId id="387" r:id="rId8"/>
    <p:sldId id="386" r:id="rId9"/>
    <p:sldId id="388" r:id="rId10"/>
    <p:sldId id="389" r:id="rId11"/>
    <p:sldId id="390" r:id="rId12"/>
    <p:sldId id="391" r:id="rId13"/>
    <p:sldId id="385" r:id="rId14"/>
    <p:sldId id="403" r:id="rId15"/>
    <p:sldId id="346" r:id="rId16"/>
    <p:sldId id="347" r:id="rId17"/>
    <p:sldId id="348" r:id="rId18"/>
    <p:sldId id="349" r:id="rId19"/>
    <p:sldId id="350" r:id="rId20"/>
    <p:sldId id="351" r:id="rId21"/>
    <p:sldId id="372" r:id="rId22"/>
    <p:sldId id="373" r:id="rId23"/>
    <p:sldId id="353" r:id="rId24"/>
    <p:sldId id="354" r:id="rId25"/>
    <p:sldId id="370" r:id="rId26"/>
    <p:sldId id="355" r:id="rId27"/>
    <p:sldId id="356" r:id="rId28"/>
    <p:sldId id="357" r:id="rId29"/>
    <p:sldId id="358" r:id="rId30"/>
    <p:sldId id="374" r:id="rId31"/>
    <p:sldId id="360" r:id="rId32"/>
    <p:sldId id="363" r:id="rId33"/>
    <p:sldId id="369" r:id="rId34"/>
    <p:sldId id="364" r:id="rId35"/>
    <p:sldId id="367" r:id="rId36"/>
    <p:sldId id="375" r:id="rId37"/>
    <p:sldId id="376" r:id="rId38"/>
    <p:sldId id="377" r:id="rId39"/>
    <p:sldId id="378" r:id="rId40"/>
    <p:sldId id="379" r:id="rId41"/>
    <p:sldId id="368" r:id="rId42"/>
    <p:sldId id="392" r:id="rId43"/>
    <p:sldId id="393" r:id="rId44"/>
    <p:sldId id="394" r:id="rId45"/>
    <p:sldId id="395" r:id="rId46"/>
    <p:sldId id="396" r:id="rId47"/>
    <p:sldId id="397" r:id="rId48"/>
    <p:sldId id="401" r:id="rId49"/>
    <p:sldId id="398" r:id="rId50"/>
    <p:sldId id="399" r:id="rId51"/>
    <p:sldId id="400" r:id="rId52"/>
    <p:sldId id="404" r:id="rId53"/>
    <p:sldId id="405" r:id="rId54"/>
    <p:sldId id="406" r:id="rId55"/>
    <p:sldId id="407" r:id="rId56"/>
    <p:sldId id="408" r:id="rId57"/>
    <p:sldId id="409" r:id="rId58"/>
    <p:sldId id="410" r:id="rId59"/>
    <p:sldId id="411" r:id="rId60"/>
    <p:sldId id="412" r:id="rId61"/>
    <p:sldId id="413" r:id="rId62"/>
    <p:sldId id="414" r:id="rId63"/>
    <p:sldId id="415" r:id="rId64"/>
    <p:sldId id="416" r:id="rId65"/>
    <p:sldId id="417" r:id="rId66"/>
    <p:sldId id="418" r:id="rId67"/>
    <p:sldId id="419" r:id="rId68"/>
    <p:sldId id="420" r:id="rId69"/>
    <p:sldId id="402" r:id="rId70"/>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F1731"/>
    <a:srgbClr val="D6DB09"/>
    <a:srgbClr val="DF053E"/>
    <a:srgbClr val="000000"/>
    <a:srgbClr val="FFFF05"/>
    <a:srgbClr val="00FF00"/>
    <a:srgbClr val="FF660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A8D071-6087-4E1D-9E6C-600B61FF8D78}" v="15" dt="2026-02-04T10:47:39.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6411" autoAdjust="0"/>
  </p:normalViewPr>
  <p:slideViewPr>
    <p:cSldViewPr>
      <p:cViewPr varScale="1">
        <p:scale>
          <a:sx n="79" d="100"/>
          <a:sy n="79" d="100"/>
        </p:scale>
        <p:origin x="165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0D2894-9EC2-46B5-9BB8-2D5AD5EF01C1}"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uk-UA"/>
        </a:p>
      </dgm:t>
    </dgm:pt>
    <dgm:pt modelId="{21B8BC03-3A6C-4590-A0BD-CFB593787BB3}">
      <dgm:prSet phldrT="[Текст]"/>
      <dgm:spPr/>
      <dgm:t>
        <a:bodyPr/>
        <a:lstStyle/>
        <a:p>
          <a:r>
            <a:rPr lang="uk-UA" dirty="0"/>
            <a:t>Антагонізм</a:t>
          </a:r>
        </a:p>
      </dgm:t>
    </dgm:pt>
    <dgm:pt modelId="{CC8068E5-6E1F-4342-BAD7-BE6900443B17}" type="parTrans" cxnId="{543843E3-439C-4E7B-8EA7-0E9446D30B7C}">
      <dgm:prSet/>
      <dgm:spPr/>
      <dgm:t>
        <a:bodyPr/>
        <a:lstStyle/>
        <a:p>
          <a:endParaRPr lang="uk-UA"/>
        </a:p>
      </dgm:t>
    </dgm:pt>
    <dgm:pt modelId="{53AD006E-F4BD-498D-AC65-908036B3C49E}" type="sibTrans" cxnId="{543843E3-439C-4E7B-8EA7-0E9446D30B7C}">
      <dgm:prSet/>
      <dgm:spPr/>
      <dgm:t>
        <a:bodyPr/>
        <a:lstStyle/>
        <a:p>
          <a:endParaRPr lang="uk-UA"/>
        </a:p>
      </dgm:t>
    </dgm:pt>
    <dgm:pt modelId="{BD454BC3-B2A8-4410-A3E7-4F33551375D1}">
      <dgm:prSet phldrT="[Текст]"/>
      <dgm:spPr/>
      <dgm:t>
        <a:bodyPr/>
        <a:lstStyle/>
        <a:p>
          <a:r>
            <a:rPr lang="uk-UA" dirty="0"/>
            <a:t>Фізичний</a:t>
          </a:r>
        </a:p>
      </dgm:t>
    </dgm:pt>
    <dgm:pt modelId="{E40FAE20-DE1C-4C4D-97D0-140CF5DCA747}" type="parTrans" cxnId="{98589BB1-34B0-49CA-8135-35A3B8FF31C6}">
      <dgm:prSet/>
      <dgm:spPr/>
      <dgm:t>
        <a:bodyPr/>
        <a:lstStyle/>
        <a:p>
          <a:endParaRPr lang="uk-UA"/>
        </a:p>
      </dgm:t>
    </dgm:pt>
    <dgm:pt modelId="{46F8C73C-6C55-43B8-8100-2779B9F710E5}" type="sibTrans" cxnId="{98589BB1-34B0-49CA-8135-35A3B8FF31C6}">
      <dgm:prSet/>
      <dgm:spPr/>
      <dgm:t>
        <a:bodyPr/>
        <a:lstStyle/>
        <a:p>
          <a:endParaRPr lang="uk-UA"/>
        </a:p>
      </dgm:t>
    </dgm:pt>
    <dgm:pt modelId="{3F1C8AA4-A79E-4C37-812A-B205E5FC86C0}">
      <dgm:prSet phldrT="[Текст]"/>
      <dgm:spPr/>
      <dgm:t>
        <a:bodyPr/>
        <a:lstStyle/>
        <a:p>
          <a:r>
            <a:rPr lang="uk-UA" dirty="0"/>
            <a:t>Хімічний</a:t>
          </a:r>
        </a:p>
      </dgm:t>
    </dgm:pt>
    <dgm:pt modelId="{6A47BADD-349F-479D-BFC8-601BF67F9419}" type="parTrans" cxnId="{CCC17EA4-CF8C-47E2-8AF8-DC503F491373}">
      <dgm:prSet/>
      <dgm:spPr/>
      <dgm:t>
        <a:bodyPr/>
        <a:lstStyle/>
        <a:p>
          <a:endParaRPr lang="uk-UA"/>
        </a:p>
      </dgm:t>
    </dgm:pt>
    <dgm:pt modelId="{56C64BFC-A48A-4BD2-9A04-27DDCC3D6DB4}" type="sibTrans" cxnId="{CCC17EA4-CF8C-47E2-8AF8-DC503F491373}">
      <dgm:prSet/>
      <dgm:spPr/>
      <dgm:t>
        <a:bodyPr/>
        <a:lstStyle/>
        <a:p>
          <a:endParaRPr lang="uk-UA"/>
        </a:p>
      </dgm:t>
    </dgm:pt>
    <dgm:pt modelId="{EB3930AD-E713-4969-8B92-5B57548B06E4}">
      <dgm:prSet phldrT="[Текст]"/>
      <dgm:spPr/>
      <dgm:t>
        <a:bodyPr/>
        <a:lstStyle/>
        <a:p>
          <a:r>
            <a:rPr lang="uk-UA" dirty="0"/>
            <a:t>Фармакологічний</a:t>
          </a:r>
        </a:p>
      </dgm:t>
    </dgm:pt>
    <dgm:pt modelId="{FEA012EA-D5C7-4EC8-AFAA-6F6EAF049CE2}" type="parTrans" cxnId="{941C803A-AD1F-4B31-8CD9-1B358FDA75EA}">
      <dgm:prSet/>
      <dgm:spPr/>
      <dgm:t>
        <a:bodyPr/>
        <a:lstStyle/>
        <a:p>
          <a:endParaRPr lang="uk-UA"/>
        </a:p>
      </dgm:t>
    </dgm:pt>
    <dgm:pt modelId="{F8E8DBEB-238C-4148-ABCB-4D0A75579FB9}" type="sibTrans" cxnId="{941C803A-AD1F-4B31-8CD9-1B358FDA75EA}">
      <dgm:prSet/>
      <dgm:spPr/>
      <dgm:t>
        <a:bodyPr/>
        <a:lstStyle/>
        <a:p>
          <a:endParaRPr lang="uk-UA"/>
        </a:p>
      </dgm:t>
    </dgm:pt>
    <dgm:pt modelId="{AA15E5CC-EFEF-48C7-9A72-8CAB2D90320E}" type="pres">
      <dgm:prSet presAssocID="{050D2894-9EC2-46B5-9BB8-2D5AD5EF01C1}" presName="hierChild1" presStyleCnt="0">
        <dgm:presLayoutVars>
          <dgm:orgChart val="1"/>
          <dgm:chPref val="1"/>
          <dgm:dir/>
          <dgm:animOne val="branch"/>
          <dgm:animLvl val="lvl"/>
          <dgm:resizeHandles/>
        </dgm:presLayoutVars>
      </dgm:prSet>
      <dgm:spPr/>
    </dgm:pt>
    <dgm:pt modelId="{272441CC-600C-4EB5-BFEE-01CB7AFB496F}" type="pres">
      <dgm:prSet presAssocID="{21B8BC03-3A6C-4590-A0BD-CFB593787BB3}" presName="hierRoot1" presStyleCnt="0">
        <dgm:presLayoutVars>
          <dgm:hierBranch val="init"/>
        </dgm:presLayoutVars>
      </dgm:prSet>
      <dgm:spPr/>
    </dgm:pt>
    <dgm:pt modelId="{17C22C74-7DB2-43BB-8B2F-1A7EBBC899F5}" type="pres">
      <dgm:prSet presAssocID="{21B8BC03-3A6C-4590-A0BD-CFB593787BB3}" presName="rootComposite1" presStyleCnt="0"/>
      <dgm:spPr/>
    </dgm:pt>
    <dgm:pt modelId="{36658B8E-7601-42EE-BFE7-78426A263B7D}" type="pres">
      <dgm:prSet presAssocID="{21B8BC03-3A6C-4590-A0BD-CFB593787BB3}" presName="rootText1" presStyleLbl="node0" presStyleIdx="0" presStyleCnt="1" custScaleY="72678" custLinFactY="-7031" custLinFactNeighborX="1763" custLinFactNeighborY="-100000">
        <dgm:presLayoutVars>
          <dgm:chPref val="3"/>
        </dgm:presLayoutVars>
      </dgm:prSet>
      <dgm:spPr/>
    </dgm:pt>
    <dgm:pt modelId="{07604864-E7EC-46D0-BE2C-F016BE6A78D6}" type="pres">
      <dgm:prSet presAssocID="{21B8BC03-3A6C-4590-A0BD-CFB593787BB3}" presName="rootConnector1" presStyleLbl="node1" presStyleIdx="0" presStyleCnt="0"/>
      <dgm:spPr/>
    </dgm:pt>
    <dgm:pt modelId="{94DE6014-7F6F-478C-A839-44C4B5A1BDB4}" type="pres">
      <dgm:prSet presAssocID="{21B8BC03-3A6C-4590-A0BD-CFB593787BB3}" presName="hierChild2" presStyleCnt="0"/>
      <dgm:spPr/>
    </dgm:pt>
    <dgm:pt modelId="{4E8168F4-2E7A-4786-9413-E2626C9B0F99}" type="pres">
      <dgm:prSet presAssocID="{E40FAE20-DE1C-4C4D-97D0-140CF5DCA747}" presName="Name37" presStyleLbl="parChTrans1D2" presStyleIdx="0" presStyleCnt="3"/>
      <dgm:spPr/>
    </dgm:pt>
    <dgm:pt modelId="{AFBE3EBD-09DC-4F2B-8FB5-AA1437416C1C}" type="pres">
      <dgm:prSet presAssocID="{BD454BC3-B2A8-4410-A3E7-4F33551375D1}" presName="hierRoot2" presStyleCnt="0">
        <dgm:presLayoutVars>
          <dgm:hierBranch val="init"/>
        </dgm:presLayoutVars>
      </dgm:prSet>
      <dgm:spPr/>
    </dgm:pt>
    <dgm:pt modelId="{4B5F4986-91B4-4E1F-8BDF-F0016412BE49}" type="pres">
      <dgm:prSet presAssocID="{BD454BC3-B2A8-4410-A3E7-4F33551375D1}" presName="rootComposite" presStyleCnt="0"/>
      <dgm:spPr/>
    </dgm:pt>
    <dgm:pt modelId="{CBFE959E-C58B-494D-9447-2CCECE5FA2D5}" type="pres">
      <dgm:prSet presAssocID="{BD454BC3-B2A8-4410-A3E7-4F33551375D1}" presName="rootText" presStyleLbl="node2" presStyleIdx="0" presStyleCnt="3" custScaleX="60542" custScaleY="44418" custLinFactNeighborX="2282" custLinFactNeighborY="-79076">
        <dgm:presLayoutVars>
          <dgm:chPref val="3"/>
        </dgm:presLayoutVars>
      </dgm:prSet>
      <dgm:spPr/>
    </dgm:pt>
    <dgm:pt modelId="{95B615E0-3ECD-42C7-860F-33FB13E22582}" type="pres">
      <dgm:prSet presAssocID="{BD454BC3-B2A8-4410-A3E7-4F33551375D1}" presName="rootConnector" presStyleLbl="node2" presStyleIdx="0" presStyleCnt="3"/>
      <dgm:spPr/>
    </dgm:pt>
    <dgm:pt modelId="{DDCE4155-9298-4086-A421-7587E866A2A0}" type="pres">
      <dgm:prSet presAssocID="{BD454BC3-B2A8-4410-A3E7-4F33551375D1}" presName="hierChild4" presStyleCnt="0"/>
      <dgm:spPr/>
    </dgm:pt>
    <dgm:pt modelId="{84469E52-A0D6-4ADF-8D89-9BF0BDE73E1D}" type="pres">
      <dgm:prSet presAssocID="{BD454BC3-B2A8-4410-A3E7-4F33551375D1}" presName="hierChild5" presStyleCnt="0"/>
      <dgm:spPr/>
    </dgm:pt>
    <dgm:pt modelId="{6D75D5EC-83B6-4A35-A034-1F23227A5539}" type="pres">
      <dgm:prSet presAssocID="{6A47BADD-349F-479D-BFC8-601BF67F9419}" presName="Name37" presStyleLbl="parChTrans1D2" presStyleIdx="1" presStyleCnt="3"/>
      <dgm:spPr/>
    </dgm:pt>
    <dgm:pt modelId="{0C08532A-A230-4FED-A57A-054D795A4845}" type="pres">
      <dgm:prSet presAssocID="{3F1C8AA4-A79E-4C37-812A-B205E5FC86C0}" presName="hierRoot2" presStyleCnt="0">
        <dgm:presLayoutVars>
          <dgm:hierBranch val="init"/>
        </dgm:presLayoutVars>
      </dgm:prSet>
      <dgm:spPr/>
    </dgm:pt>
    <dgm:pt modelId="{89D40FD8-B144-4AC7-A435-97A5EF929080}" type="pres">
      <dgm:prSet presAssocID="{3F1C8AA4-A79E-4C37-812A-B205E5FC86C0}" presName="rootComposite" presStyleCnt="0"/>
      <dgm:spPr/>
    </dgm:pt>
    <dgm:pt modelId="{0077882F-8597-46F7-998A-FE5CE6F67BDA}" type="pres">
      <dgm:prSet presAssocID="{3F1C8AA4-A79E-4C37-812A-B205E5FC86C0}" presName="rootText" presStyleLbl="node2" presStyleIdx="1" presStyleCnt="3" custScaleX="61959" custScaleY="45489" custLinFactNeighborX="4792" custLinFactNeighborY="-80004">
        <dgm:presLayoutVars>
          <dgm:chPref val="3"/>
        </dgm:presLayoutVars>
      </dgm:prSet>
      <dgm:spPr/>
    </dgm:pt>
    <dgm:pt modelId="{86D5E046-2D0B-41C7-9D44-95E9118063FB}" type="pres">
      <dgm:prSet presAssocID="{3F1C8AA4-A79E-4C37-812A-B205E5FC86C0}" presName="rootConnector" presStyleLbl="node2" presStyleIdx="1" presStyleCnt="3"/>
      <dgm:spPr/>
    </dgm:pt>
    <dgm:pt modelId="{1793D339-55D4-46A0-A80B-DC4364A7EA39}" type="pres">
      <dgm:prSet presAssocID="{3F1C8AA4-A79E-4C37-812A-B205E5FC86C0}" presName="hierChild4" presStyleCnt="0"/>
      <dgm:spPr/>
    </dgm:pt>
    <dgm:pt modelId="{FD1BFC62-BB99-4E82-98CF-B6E87EA4EC7F}" type="pres">
      <dgm:prSet presAssocID="{3F1C8AA4-A79E-4C37-812A-B205E5FC86C0}" presName="hierChild5" presStyleCnt="0"/>
      <dgm:spPr/>
    </dgm:pt>
    <dgm:pt modelId="{8C8E6F3D-37C1-4551-88B1-C1CC4BEB2FA3}" type="pres">
      <dgm:prSet presAssocID="{FEA012EA-D5C7-4EC8-AFAA-6F6EAF049CE2}" presName="Name37" presStyleLbl="parChTrans1D2" presStyleIdx="2" presStyleCnt="3"/>
      <dgm:spPr/>
    </dgm:pt>
    <dgm:pt modelId="{2341935E-2E31-48F9-B671-4528582C4AD9}" type="pres">
      <dgm:prSet presAssocID="{EB3930AD-E713-4969-8B92-5B57548B06E4}" presName="hierRoot2" presStyleCnt="0">
        <dgm:presLayoutVars>
          <dgm:hierBranch val="init"/>
        </dgm:presLayoutVars>
      </dgm:prSet>
      <dgm:spPr/>
    </dgm:pt>
    <dgm:pt modelId="{4C125AFC-4F36-4F00-B384-9D94E48493CB}" type="pres">
      <dgm:prSet presAssocID="{EB3930AD-E713-4969-8B92-5B57548B06E4}" presName="rootComposite" presStyleCnt="0"/>
      <dgm:spPr/>
    </dgm:pt>
    <dgm:pt modelId="{1BB584DB-6516-4E09-8309-ED542428803A}" type="pres">
      <dgm:prSet presAssocID="{EB3930AD-E713-4969-8B92-5B57548B06E4}" presName="rootText" presStyleLbl="node2" presStyleIdx="2" presStyleCnt="3" custScaleX="66994" custScaleY="45679" custLinFactNeighborX="-4376" custLinFactNeighborY="-80036">
        <dgm:presLayoutVars>
          <dgm:chPref val="3"/>
        </dgm:presLayoutVars>
      </dgm:prSet>
      <dgm:spPr/>
    </dgm:pt>
    <dgm:pt modelId="{4D18AE54-AD85-4D4E-9BD0-8E0CFE387F7E}" type="pres">
      <dgm:prSet presAssocID="{EB3930AD-E713-4969-8B92-5B57548B06E4}" presName="rootConnector" presStyleLbl="node2" presStyleIdx="2" presStyleCnt="3"/>
      <dgm:spPr/>
    </dgm:pt>
    <dgm:pt modelId="{BDB19C2D-D450-46A8-B59C-720C1922E55F}" type="pres">
      <dgm:prSet presAssocID="{EB3930AD-E713-4969-8B92-5B57548B06E4}" presName="hierChild4" presStyleCnt="0"/>
      <dgm:spPr/>
    </dgm:pt>
    <dgm:pt modelId="{D0F56F5D-F32F-487A-8695-75F86B0AB284}" type="pres">
      <dgm:prSet presAssocID="{EB3930AD-E713-4969-8B92-5B57548B06E4}" presName="hierChild5" presStyleCnt="0"/>
      <dgm:spPr/>
    </dgm:pt>
    <dgm:pt modelId="{800B8AC0-59D1-419C-83A8-BD3E90B03ABA}" type="pres">
      <dgm:prSet presAssocID="{21B8BC03-3A6C-4590-A0BD-CFB593787BB3}" presName="hierChild3" presStyleCnt="0"/>
      <dgm:spPr/>
    </dgm:pt>
  </dgm:ptLst>
  <dgm:cxnLst>
    <dgm:cxn modelId="{4C4C4200-63E6-4173-BBA8-E2B97EDAEB3F}" type="presOf" srcId="{6A47BADD-349F-479D-BFC8-601BF67F9419}" destId="{6D75D5EC-83B6-4A35-A034-1F23227A5539}" srcOrd="0" destOrd="0" presId="urn:microsoft.com/office/officeart/2005/8/layout/orgChart1"/>
    <dgm:cxn modelId="{FA8C3412-CE08-46F6-8E8D-8EC2235686F4}" type="presOf" srcId="{BD454BC3-B2A8-4410-A3E7-4F33551375D1}" destId="{CBFE959E-C58B-494D-9447-2CCECE5FA2D5}" srcOrd="0" destOrd="0" presId="urn:microsoft.com/office/officeart/2005/8/layout/orgChart1"/>
    <dgm:cxn modelId="{31ED9929-8087-4090-94AF-5757DF221F61}" type="presOf" srcId="{3F1C8AA4-A79E-4C37-812A-B205E5FC86C0}" destId="{0077882F-8597-46F7-998A-FE5CE6F67BDA}" srcOrd="0" destOrd="0" presId="urn:microsoft.com/office/officeart/2005/8/layout/orgChart1"/>
    <dgm:cxn modelId="{941C803A-AD1F-4B31-8CD9-1B358FDA75EA}" srcId="{21B8BC03-3A6C-4590-A0BD-CFB593787BB3}" destId="{EB3930AD-E713-4969-8B92-5B57548B06E4}" srcOrd="2" destOrd="0" parTransId="{FEA012EA-D5C7-4EC8-AFAA-6F6EAF049CE2}" sibTransId="{F8E8DBEB-238C-4148-ABCB-4D0A75579FB9}"/>
    <dgm:cxn modelId="{35E0D563-AC19-48BA-838A-0BEE62D17011}" type="presOf" srcId="{FEA012EA-D5C7-4EC8-AFAA-6F6EAF049CE2}" destId="{8C8E6F3D-37C1-4551-88B1-C1CC4BEB2FA3}" srcOrd="0" destOrd="0" presId="urn:microsoft.com/office/officeart/2005/8/layout/orgChart1"/>
    <dgm:cxn modelId="{B5C99066-ADB1-4C27-AE5C-963CC1259A9A}" type="presOf" srcId="{050D2894-9EC2-46B5-9BB8-2D5AD5EF01C1}" destId="{AA15E5CC-EFEF-48C7-9A72-8CAB2D90320E}" srcOrd="0" destOrd="0" presId="urn:microsoft.com/office/officeart/2005/8/layout/orgChart1"/>
    <dgm:cxn modelId="{0B08E575-5957-41E0-A525-1E6A8EF86AC1}" type="presOf" srcId="{E40FAE20-DE1C-4C4D-97D0-140CF5DCA747}" destId="{4E8168F4-2E7A-4786-9413-E2626C9B0F99}" srcOrd="0" destOrd="0" presId="urn:microsoft.com/office/officeart/2005/8/layout/orgChart1"/>
    <dgm:cxn modelId="{DE6B7781-FCE1-4D25-8B73-E14BCF411881}" type="presOf" srcId="{21B8BC03-3A6C-4590-A0BD-CFB593787BB3}" destId="{36658B8E-7601-42EE-BFE7-78426A263B7D}" srcOrd="0" destOrd="0" presId="urn:microsoft.com/office/officeart/2005/8/layout/orgChart1"/>
    <dgm:cxn modelId="{30E50985-DC4A-4EBC-B58E-C2A3566538CE}" type="presOf" srcId="{BD454BC3-B2A8-4410-A3E7-4F33551375D1}" destId="{95B615E0-3ECD-42C7-860F-33FB13E22582}" srcOrd="1" destOrd="0" presId="urn:microsoft.com/office/officeart/2005/8/layout/orgChart1"/>
    <dgm:cxn modelId="{2687C08B-FD87-4B9E-8863-EDB39828ACC9}" type="presOf" srcId="{EB3930AD-E713-4969-8B92-5B57548B06E4}" destId="{1BB584DB-6516-4E09-8309-ED542428803A}" srcOrd="0" destOrd="0" presId="urn:microsoft.com/office/officeart/2005/8/layout/orgChart1"/>
    <dgm:cxn modelId="{CCC17EA4-CF8C-47E2-8AF8-DC503F491373}" srcId="{21B8BC03-3A6C-4590-A0BD-CFB593787BB3}" destId="{3F1C8AA4-A79E-4C37-812A-B205E5FC86C0}" srcOrd="1" destOrd="0" parTransId="{6A47BADD-349F-479D-BFC8-601BF67F9419}" sibTransId="{56C64BFC-A48A-4BD2-9A04-27DDCC3D6DB4}"/>
    <dgm:cxn modelId="{D1CFCAA9-DBC1-4D83-B8F9-8586E85F53B3}" type="presOf" srcId="{EB3930AD-E713-4969-8B92-5B57548B06E4}" destId="{4D18AE54-AD85-4D4E-9BD0-8E0CFE387F7E}" srcOrd="1" destOrd="0" presId="urn:microsoft.com/office/officeart/2005/8/layout/orgChart1"/>
    <dgm:cxn modelId="{98589BB1-34B0-49CA-8135-35A3B8FF31C6}" srcId="{21B8BC03-3A6C-4590-A0BD-CFB593787BB3}" destId="{BD454BC3-B2A8-4410-A3E7-4F33551375D1}" srcOrd="0" destOrd="0" parTransId="{E40FAE20-DE1C-4C4D-97D0-140CF5DCA747}" sibTransId="{46F8C73C-6C55-43B8-8100-2779B9F710E5}"/>
    <dgm:cxn modelId="{917AF4C6-B1A7-4C9A-AE28-5565C7B5A1A7}" type="presOf" srcId="{3F1C8AA4-A79E-4C37-812A-B205E5FC86C0}" destId="{86D5E046-2D0B-41C7-9D44-95E9118063FB}" srcOrd="1" destOrd="0" presId="urn:microsoft.com/office/officeart/2005/8/layout/orgChart1"/>
    <dgm:cxn modelId="{543843E3-439C-4E7B-8EA7-0E9446D30B7C}" srcId="{050D2894-9EC2-46B5-9BB8-2D5AD5EF01C1}" destId="{21B8BC03-3A6C-4590-A0BD-CFB593787BB3}" srcOrd="0" destOrd="0" parTransId="{CC8068E5-6E1F-4342-BAD7-BE6900443B17}" sibTransId="{53AD006E-F4BD-498D-AC65-908036B3C49E}"/>
    <dgm:cxn modelId="{E9DCCCF5-0D6D-4D8C-B7BF-DD4BBD245FC6}" type="presOf" srcId="{21B8BC03-3A6C-4590-A0BD-CFB593787BB3}" destId="{07604864-E7EC-46D0-BE2C-F016BE6A78D6}" srcOrd="1" destOrd="0" presId="urn:microsoft.com/office/officeart/2005/8/layout/orgChart1"/>
    <dgm:cxn modelId="{1AB07D80-476C-486E-8262-91AE542F6A49}" type="presParOf" srcId="{AA15E5CC-EFEF-48C7-9A72-8CAB2D90320E}" destId="{272441CC-600C-4EB5-BFEE-01CB7AFB496F}" srcOrd="0" destOrd="0" presId="urn:microsoft.com/office/officeart/2005/8/layout/orgChart1"/>
    <dgm:cxn modelId="{503F3E83-A724-4815-9FD5-1A3B656A9BD7}" type="presParOf" srcId="{272441CC-600C-4EB5-BFEE-01CB7AFB496F}" destId="{17C22C74-7DB2-43BB-8B2F-1A7EBBC899F5}" srcOrd="0" destOrd="0" presId="urn:microsoft.com/office/officeart/2005/8/layout/orgChart1"/>
    <dgm:cxn modelId="{2051BFCD-4BD3-4216-A32C-836CAE431F42}" type="presParOf" srcId="{17C22C74-7DB2-43BB-8B2F-1A7EBBC899F5}" destId="{36658B8E-7601-42EE-BFE7-78426A263B7D}" srcOrd="0" destOrd="0" presId="urn:microsoft.com/office/officeart/2005/8/layout/orgChart1"/>
    <dgm:cxn modelId="{823CC361-9D30-4C4F-B8AA-7CF9D2117D5C}" type="presParOf" srcId="{17C22C74-7DB2-43BB-8B2F-1A7EBBC899F5}" destId="{07604864-E7EC-46D0-BE2C-F016BE6A78D6}" srcOrd="1" destOrd="0" presId="urn:microsoft.com/office/officeart/2005/8/layout/orgChart1"/>
    <dgm:cxn modelId="{BAFF0552-DB78-424F-BE9B-BBEB4FD6B912}" type="presParOf" srcId="{272441CC-600C-4EB5-BFEE-01CB7AFB496F}" destId="{94DE6014-7F6F-478C-A839-44C4B5A1BDB4}" srcOrd="1" destOrd="0" presId="urn:microsoft.com/office/officeart/2005/8/layout/orgChart1"/>
    <dgm:cxn modelId="{358DD72F-0222-4FB9-B798-C20F774D46E3}" type="presParOf" srcId="{94DE6014-7F6F-478C-A839-44C4B5A1BDB4}" destId="{4E8168F4-2E7A-4786-9413-E2626C9B0F99}" srcOrd="0" destOrd="0" presId="urn:microsoft.com/office/officeart/2005/8/layout/orgChart1"/>
    <dgm:cxn modelId="{95FF2742-ED4E-45AF-A673-ED5EAE342EF1}" type="presParOf" srcId="{94DE6014-7F6F-478C-A839-44C4B5A1BDB4}" destId="{AFBE3EBD-09DC-4F2B-8FB5-AA1437416C1C}" srcOrd="1" destOrd="0" presId="urn:microsoft.com/office/officeart/2005/8/layout/orgChart1"/>
    <dgm:cxn modelId="{A4B1CAE9-CBD5-490C-AEA7-C668E3C135AC}" type="presParOf" srcId="{AFBE3EBD-09DC-4F2B-8FB5-AA1437416C1C}" destId="{4B5F4986-91B4-4E1F-8BDF-F0016412BE49}" srcOrd="0" destOrd="0" presId="urn:microsoft.com/office/officeart/2005/8/layout/orgChart1"/>
    <dgm:cxn modelId="{ED9BEF35-AE5B-4EEE-8910-5E6B7930B19B}" type="presParOf" srcId="{4B5F4986-91B4-4E1F-8BDF-F0016412BE49}" destId="{CBFE959E-C58B-494D-9447-2CCECE5FA2D5}" srcOrd="0" destOrd="0" presId="urn:microsoft.com/office/officeart/2005/8/layout/orgChart1"/>
    <dgm:cxn modelId="{BA7DC4E5-F2EB-4EBB-BA3C-726AEB4B0724}" type="presParOf" srcId="{4B5F4986-91B4-4E1F-8BDF-F0016412BE49}" destId="{95B615E0-3ECD-42C7-860F-33FB13E22582}" srcOrd="1" destOrd="0" presId="urn:microsoft.com/office/officeart/2005/8/layout/orgChart1"/>
    <dgm:cxn modelId="{F9752C50-DA11-4F86-A3CE-618CA09F1539}" type="presParOf" srcId="{AFBE3EBD-09DC-4F2B-8FB5-AA1437416C1C}" destId="{DDCE4155-9298-4086-A421-7587E866A2A0}" srcOrd="1" destOrd="0" presId="urn:microsoft.com/office/officeart/2005/8/layout/orgChart1"/>
    <dgm:cxn modelId="{3AA84438-0614-4D5E-8C08-2C6387F63252}" type="presParOf" srcId="{AFBE3EBD-09DC-4F2B-8FB5-AA1437416C1C}" destId="{84469E52-A0D6-4ADF-8D89-9BF0BDE73E1D}" srcOrd="2" destOrd="0" presId="urn:microsoft.com/office/officeart/2005/8/layout/orgChart1"/>
    <dgm:cxn modelId="{1A512CAE-3634-4E2B-A1CC-F3A1751E926D}" type="presParOf" srcId="{94DE6014-7F6F-478C-A839-44C4B5A1BDB4}" destId="{6D75D5EC-83B6-4A35-A034-1F23227A5539}" srcOrd="2" destOrd="0" presId="urn:microsoft.com/office/officeart/2005/8/layout/orgChart1"/>
    <dgm:cxn modelId="{0D5158E3-EF30-471A-8E35-73C566F76B86}" type="presParOf" srcId="{94DE6014-7F6F-478C-A839-44C4B5A1BDB4}" destId="{0C08532A-A230-4FED-A57A-054D795A4845}" srcOrd="3" destOrd="0" presId="urn:microsoft.com/office/officeart/2005/8/layout/orgChart1"/>
    <dgm:cxn modelId="{5E1511EF-66C3-4A05-BCA7-6279BAA9E9CE}" type="presParOf" srcId="{0C08532A-A230-4FED-A57A-054D795A4845}" destId="{89D40FD8-B144-4AC7-A435-97A5EF929080}" srcOrd="0" destOrd="0" presId="urn:microsoft.com/office/officeart/2005/8/layout/orgChart1"/>
    <dgm:cxn modelId="{F35B94F7-2AD0-4828-AB11-2800E8B5CE06}" type="presParOf" srcId="{89D40FD8-B144-4AC7-A435-97A5EF929080}" destId="{0077882F-8597-46F7-998A-FE5CE6F67BDA}" srcOrd="0" destOrd="0" presId="urn:microsoft.com/office/officeart/2005/8/layout/orgChart1"/>
    <dgm:cxn modelId="{D11C7A11-37D8-407B-94EE-1017FFC6DAED}" type="presParOf" srcId="{89D40FD8-B144-4AC7-A435-97A5EF929080}" destId="{86D5E046-2D0B-41C7-9D44-95E9118063FB}" srcOrd="1" destOrd="0" presId="urn:microsoft.com/office/officeart/2005/8/layout/orgChart1"/>
    <dgm:cxn modelId="{E29DD744-C8CD-44F6-971C-128F2E3C3C52}" type="presParOf" srcId="{0C08532A-A230-4FED-A57A-054D795A4845}" destId="{1793D339-55D4-46A0-A80B-DC4364A7EA39}" srcOrd="1" destOrd="0" presId="urn:microsoft.com/office/officeart/2005/8/layout/orgChart1"/>
    <dgm:cxn modelId="{193A058E-A708-4B91-9355-893CFA9944C3}" type="presParOf" srcId="{0C08532A-A230-4FED-A57A-054D795A4845}" destId="{FD1BFC62-BB99-4E82-98CF-B6E87EA4EC7F}" srcOrd="2" destOrd="0" presId="urn:microsoft.com/office/officeart/2005/8/layout/orgChart1"/>
    <dgm:cxn modelId="{5E1B9F9C-90FC-46B6-A6AF-16A6ABF1DF7C}" type="presParOf" srcId="{94DE6014-7F6F-478C-A839-44C4B5A1BDB4}" destId="{8C8E6F3D-37C1-4551-88B1-C1CC4BEB2FA3}" srcOrd="4" destOrd="0" presId="urn:microsoft.com/office/officeart/2005/8/layout/orgChart1"/>
    <dgm:cxn modelId="{3BE657FE-4ABD-4809-8FAA-5226DEEE10F6}" type="presParOf" srcId="{94DE6014-7F6F-478C-A839-44C4B5A1BDB4}" destId="{2341935E-2E31-48F9-B671-4528582C4AD9}" srcOrd="5" destOrd="0" presId="urn:microsoft.com/office/officeart/2005/8/layout/orgChart1"/>
    <dgm:cxn modelId="{0E79D1DF-8415-4BF4-84A7-E554CEDD4CF4}" type="presParOf" srcId="{2341935E-2E31-48F9-B671-4528582C4AD9}" destId="{4C125AFC-4F36-4F00-B384-9D94E48493CB}" srcOrd="0" destOrd="0" presId="urn:microsoft.com/office/officeart/2005/8/layout/orgChart1"/>
    <dgm:cxn modelId="{4F84206E-01EC-4905-81B5-C543CFCFC30A}" type="presParOf" srcId="{4C125AFC-4F36-4F00-B384-9D94E48493CB}" destId="{1BB584DB-6516-4E09-8309-ED542428803A}" srcOrd="0" destOrd="0" presId="urn:microsoft.com/office/officeart/2005/8/layout/orgChart1"/>
    <dgm:cxn modelId="{4601C626-C77C-40D1-AAAC-69D3BD31F769}" type="presParOf" srcId="{4C125AFC-4F36-4F00-B384-9D94E48493CB}" destId="{4D18AE54-AD85-4D4E-9BD0-8E0CFE387F7E}" srcOrd="1" destOrd="0" presId="urn:microsoft.com/office/officeart/2005/8/layout/orgChart1"/>
    <dgm:cxn modelId="{7669E229-DCA9-4A4E-9A0E-2FDBF998F390}" type="presParOf" srcId="{2341935E-2E31-48F9-B671-4528582C4AD9}" destId="{BDB19C2D-D450-46A8-B59C-720C1922E55F}" srcOrd="1" destOrd="0" presId="urn:microsoft.com/office/officeart/2005/8/layout/orgChart1"/>
    <dgm:cxn modelId="{2664F9A3-E721-4DD2-9086-812058DF512C}" type="presParOf" srcId="{2341935E-2E31-48F9-B671-4528582C4AD9}" destId="{D0F56F5D-F32F-487A-8695-75F86B0AB284}" srcOrd="2" destOrd="0" presId="urn:microsoft.com/office/officeart/2005/8/layout/orgChart1"/>
    <dgm:cxn modelId="{51941E30-D958-477C-98DA-5103C2B8E85D}" type="presParOf" srcId="{272441CC-600C-4EB5-BFEE-01CB7AFB496F}" destId="{800B8AC0-59D1-419C-83A8-BD3E90B03ABA}"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6F3D-37C1-4551-88B1-C1CC4BEB2FA3}">
      <dsp:nvSpPr>
        <dsp:cNvPr id="0" name=""/>
        <dsp:cNvSpPr/>
      </dsp:nvSpPr>
      <dsp:spPr>
        <a:xfrm>
          <a:off x="4422769" y="1366276"/>
          <a:ext cx="2861645" cy="802017"/>
        </a:xfrm>
        <a:custGeom>
          <a:avLst/>
          <a:gdLst/>
          <a:ahLst/>
          <a:cxnLst/>
          <a:rect l="0" t="0" r="0" b="0"/>
          <a:pathLst>
            <a:path>
              <a:moveTo>
                <a:pt x="0" y="0"/>
              </a:moveTo>
              <a:lnTo>
                <a:pt x="0" y="407237"/>
              </a:lnTo>
              <a:lnTo>
                <a:pt x="2861645" y="407237"/>
              </a:lnTo>
              <a:lnTo>
                <a:pt x="2861645" y="80201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75D5EC-83B6-4A35-A034-1F23227A5539}">
      <dsp:nvSpPr>
        <dsp:cNvPr id="0" name=""/>
        <dsp:cNvSpPr/>
      </dsp:nvSpPr>
      <dsp:spPr>
        <a:xfrm>
          <a:off x="4369642" y="1366276"/>
          <a:ext cx="91440" cy="802618"/>
        </a:xfrm>
        <a:custGeom>
          <a:avLst/>
          <a:gdLst/>
          <a:ahLst/>
          <a:cxnLst/>
          <a:rect l="0" t="0" r="0" b="0"/>
          <a:pathLst>
            <a:path>
              <a:moveTo>
                <a:pt x="53126" y="0"/>
              </a:moveTo>
              <a:lnTo>
                <a:pt x="53126" y="407839"/>
              </a:lnTo>
              <a:lnTo>
                <a:pt x="45720" y="407839"/>
              </a:lnTo>
              <a:lnTo>
                <a:pt x="45720" y="8026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8168F4-2E7A-4786-9413-E2626C9B0F99}">
      <dsp:nvSpPr>
        <dsp:cNvPr id="0" name=""/>
        <dsp:cNvSpPr/>
      </dsp:nvSpPr>
      <dsp:spPr>
        <a:xfrm>
          <a:off x="1228531" y="1366276"/>
          <a:ext cx="3194238" cy="820064"/>
        </a:xfrm>
        <a:custGeom>
          <a:avLst/>
          <a:gdLst/>
          <a:ahLst/>
          <a:cxnLst/>
          <a:rect l="0" t="0" r="0" b="0"/>
          <a:pathLst>
            <a:path>
              <a:moveTo>
                <a:pt x="3194238" y="0"/>
              </a:moveTo>
              <a:lnTo>
                <a:pt x="3194238" y="425284"/>
              </a:lnTo>
              <a:lnTo>
                <a:pt x="0" y="425284"/>
              </a:lnTo>
              <a:lnTo>
                <a:pt x="0" y="8200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658B8E-7601-42EE-BFE7-78426A263B7D}">
      <dsp:nvSpPr>
        <dsp:cNvPr id="0" name=""/>
        <dsp:cNvSpPr/>
      </dsp:nvSpPr>
      <dsp:spPr>
        <a:xfrm>
          <a:off x="2542865" y="0"/>
          <a:ext cx="3759807" cy="136627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uk-UA" sz="2200" kern="1200" dirty="0"/>
            <a:t>Антагонізм</a:t>
          </a:r>
        </a:p>
      </dsp:txBody>
      <dsp:txXfrm>
        <a:off x="2542865" y="0"/>
        <a:ext cx="3759807" cy="1366276"/>
      </dsp:txXfrm>
    </dsp:sp>
    <dsp:sp modelId="{CBFE959E-C58B-494D-9447-2CCECE5FA2D5}">
      <dsp:nvSpPr>
        <dsp:cNvPr id="0" name=""/>
        <dsp:cNvSpPr/>
      </dsp:nvSpPr>
      <dsp:spPr>
        <a:xfrm>
          <a:off x="90399" y="2186340"/>
          <a:ext cx="2276262" cy="8350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uk-UA" sz="2200" kern="1200" dirty="0"/>
            <a:t>Фізичний</a:t>
          </a:r>
        </a:p>
      </dsp:txBody>
      <dsp:txXfrm>
        <a:off x="90399" y="2186340"/>
        <a:ext cx="2276262" cy="835015"/>
      </dsp:txXfrm>
    </dsp:sp>
    <dsp:sp modelId="{0077882F-8597-46F7-998A-FE5CE6F67BDA}">
      <dsp:nvSpPr>
        <dsp:cNvPr id="0" name=""/>
        <dsp:cNvSpPr/>
      </dsp:nvSpPr>
      <dsp:spPr>
        <a:xfrm>
          <a:off x="3250593" y="2168895"/>
          <a:ext cx="2329539" cy="85514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uk-UA" sz="2200" kern="1200" dirty="0"/>
            <a:t>Хімічний</a:t>
          </a:r>
        </a:p>
      </dsp:txBody>
      <dsp:txXfrm>
        <a:off x="3250593" y="2168895"/>
        <a:ext cx="2329539" cy="855149"/>
      </dsp:txXfrm>
    </dsp:sp>
    <dsp:sp modelId="{1BB584DB-6516-4E09-8309-ED542428803A}">
      <dsp:nvSpPr>
        <dsp:cNvPr id="0" name=""/>
        <dsp:cNvSpPr/>
      </dsp:nvSpPr>
      <dsp:spPr>
        <a:xfrm>
          <a:off x="6024992" y="2168293"/>
          <a:ext cx="2518845" cy="85872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uk-UA" sz="2200" kern="1200" dirty="0"/>
            <a:t>Фармакологічний</a:t>
          </a:r>
        </a:p>
      </dsp:txBody>
      <dsp:txXfrm>
        <a:off x="6024992" y="2168293"/>
        <a:ext cx="2518845" cy="85872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22" name="Rectangle 2">
            <a:extLst>
              <a:ext uri="{FF2B5EF4-FFF2-40B4-BE49-F238E27FC236}">
                <a16:creationId xmlns:a16="http://schemas.microsoft.com/office/drawing/2014/main" id="{4C2C90FD-C13E-7560-AD77-4918C3FDE26C}"/>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ru-RU"/>
          </a:p>
        </p:txBody>
      </p:sp>
      <p:sp>
        <p:nvSpPr>
          <p:cNvPr id="209923" name="Rectangle 3">
            <a:extLst>
              <a:ext uri="{FF2B5EF4-FFF2-40B4-BE49-F238E27FC236}">
                <a16:creationId xmlns:a16="http://schemas.microsoft.com/office/drawing/2014/main" id="{4496D869-DD70-D0E2-B8B7-693C6D947E66}"/>
              </a:ext>
            </a:extLst>
          </p:cNvPr>
          <p:cNvSpPr>
            <a:spLocks noGrp="1" noChangeArrowheads="1"/>
          </p:cNvSpPr>
          <p:nvPr>
            <p:ph type="dt" sz="quarter"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ru-RU"/>
          </a:p>
        </p:txBody>
      </p:sp>
      <p:sp>
        <p:nvSpPr>
          <p:cNvPr id="209924" name="Rectangle 4">
            <a:extLst>
              <a:ext uri="{FF2B5EF4-FFF2-40B4-BE49-F238E27FC236}">
                <a16:creationId xmlns:a16="http://schemas.microsoft.com/office/drawing/2014/main" id="{359C827C-22E0-294D-9B84-716C4D390A55}"/>
              </a:ext>
            </a:extLst>
          </p:cNvPr>
          <p:cNvSpPr>
            <a:spLocks noGrp="1" noChangeArrowheads="1"/>
          </p:cNvSpPr>
          <p:nvPr>
            <p:ph type="ftr" sz="quarter" idx="2"/>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p>
        </p:txBody>
      </p:sp>
      <p:sp>
        <p:nvSpPr>
          <p:cNvPr id="209925" name="Rectangle 5">
            <a:extLst>
              <a:ext uri="{FF2B5EF4-FFF2-40B4-BE49-F238E27FC236}">
                <a16:creationId xmlns:a16="http://schemas.microsoft.com/office/drawing/2014/main" id="{ED451781-4FE8-4D10-2016-DC7E9A50C97F}"/>
              </a:ext>
            </a:extLst>
          </p:cNvPr>
          <p:cNvSpPr>
            <a:spLocks noGrp="1" noChangeArrowheads="1"/>
          </p:cNvSpPr>
          <p:nvPr>
            <p:ph type="sldNum" sz="quarter" idx="3"/>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4BC144D9-441F-4919-9CC9-509B74CC8FEA}" type="slidenum">
              <a:rPr lang="ru-RU" altLang="uk-UA"/>
              <a:pPr>
                <a:defRPr/>
              </a:pPr>
              <a:t>‹№›</a:t>
            </a:fld>
            <a:endParaRPr lang="ru-RU" altLang="uk-UA"/>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8898" name="Rectangle 2">
            <a:extLst>
              <a:ext uri="{FF2B5EF4-FFF2-40B4-BE49-F238E27FC236}">
                <a16:creationId xmlns:a16="http://schemas.microsoft.com/office/drawing/2014/main" id="{3EFB034D-4F39-C0E6-F530-E9B3881B0918}"/>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ru-RU"/>
          </a:p>
        </p:txBody>
      </p:sp>
      <p:sp>
        <p:nvSpPr>
          <p:cNvPr id="208899" name="Rectangle 3">
            <a:extLst>
              <a:ext uri="{FF2B5EF4-FFF2-40B4-BE49-F238E27FC236}">
                <a16:creationId xmlns:a16="http://schemas.microsoft.com/office/drawing/2014/main" id="{C214FAE6-399C-692F-2454-3477C2991C9C}"/>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ru-RU"/>
          </a:p>
        </p:txBody>
      </p:sp>
      <p:sp>
        <p:nvSpPr>
          <p:cNvPr id="8196" name="Rectangle 4">
            <a:extLst>
              <a:ext uri="{FF2B5EF4-FFF2-40B4-BE49-F238E27FC236}">
                <a16:creationId xmlns:a16="http://schemas.microsoft.com/office/drawing/2014/main" id="{84F359F9-31D0-5CF3-3EEC-3284DCA59C2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901" name="Rectangle 5">
            <a:extLst>
              <a:ext uri="{FF2B5EF4-FFF2-40B4-BE49-F238E27FC236}">
                <a16:creationId xmlns:a16="http://schemas.microsoft.com/office/drawing/2014/main" id="{4D1E4A22-EDB2-1400-86A4-944F61902DE9}"/>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208902" name="Rectangle 6">
            <a:extLst>
              <a:ext uri="{FF2B5EF4-FFF2-40B4-BE49-F238E27FC236}">
                <a16:creationId xmlns:a16="http://schemas.microsoft.com/office/drawing/2014/main" id="{C7B93690-A08A-1484-3E11-4202D7CE58ED}"/>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p>
        </p:txBody>
      </p:sp>
      <p:sp>
        <p:nvSpPr>
          <p:cNvPr id="208903" name="Rectangle 7">
            <a:extLst>
              <a:ext uri="{FF2B5EF4-FFF2-40B4-BE49-F238E27FC236}">
                <a16:creationId xmlns:a16="http://schemas.microsoft.com/office/drawing/2014/main" id="{C1146276-8B91-18AB-216B-41B5C592DCEA}"/>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1148BB50-836E-45A1-82C1-2E61FBB04043}"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Прямоугольник 14">
            <a:extLst>
              <a:ext uri="{FF2B5EF4-FFF2-40B4-BE49-F238E27FC236}">
                <a16:creationId xmlns:a16="http://schemas.microsoft.com/office/drawing/2014/main" id="{BA45091E-22CA-D057-F742-FC092656DA14}"/>
              </a:ext>
            </a:extLst>
          </p:cNvPr>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 name="Прямоугольник 16">
            <a:extLst>
              <a:ext uri="{FF2B5EF4-FFF2-40B4-BE49-F238E27FC236}">
                <a16:creationId xmlns:a16="http://schemas.microsoft.com/office/drawing/2014/main" id="{47E565E4-2E7F-D4FE-7A5E-CE3CFF8B437C}"/>
              </a:ext>
            </a:extLst>
          </p:cNvPr>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 name="Прямоугольник 17">
            <a:extLst>
              <a:ext uri="{FF2B5EF4-FFF2-40B4-BE49-F238E27FC236}">
                <a16:creationId xmlns:a16="http://schemas.microsoft.com/office/drawing/2014/main" id="{E8D05DDD-1ED9-2C14-C8C8-4111EE43EFAC}"/>
              </a:ext>
            </a:extLst>
          </p:cNvPr>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18">
            <a:extLst>
              <a:ext uri="{FF2B5EF4-FFF2-40B4-BE49-F238E27FC236}">
                <a16:creationId xmlns:a16="http://schemas.microsoft.com/office/drawing/2014/main" id="{182F0CD7-44AF-FB52-F3FB-D6CC30B1DECE}"/>
              </a:ext>
            </a:extLst>
          </p:cNvPr>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ая соединительная линия 19">
            <a:extLst>
              <a:ext uri="{FF2B5EF4-FFF2-40B4-BE49-F238E27FC236}">
                <a16:creationId xmlns:a16="http://schemas.microsoft.com/office/drawing/2014/main" id="{50E38FED-C0AD-4131-6C42-F255E0048888}"/>
              </a:ext>
            </a:extLst>
          </p:cNvPr>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hangingPunct="1">
              <a:defRPr/>
            </a:pPr>
            <a:endParaRPr lang="en-US"/>
          </a:p>
        </p:txBody>
      </p:sp>
      <p:sp>
        <p:nvSpPr>
          <p:cNvPr id="7" name="Прямая соединительная линия 20">
            <a:extLst>
              <a:ext uri="{FF2B5EF4-FFF2-40B4-BE49-F238E27FC236}">
                <a16:creationId xmlns:a16="http://schemas.microsoft.com/office/drawing/2014/main" id="{597B820D-7FC4-D0CF-7B8B-D1E2A07A12B9}"/>
              </a:ext>
            </a:extLst>
          </p:cNvPr>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hangingPunct="1">
              <a:defRPr/>
            </a:pPr>
            <a:endParaRPr lang="en-US"/>
          </a:p>
        </p:txBody>
      </p:sp>
      <p:sp>
        <p:nvSpPr>
          <p:cNvPr id="10" name="Прямая соединительная линия 23">
            <a:extLst>
              <a:ext uri="{FF2B5EF4-FFF2-40B4-BE49-F238E27FC236}">
                <a16:creationId xmlns:a16="http://schemas.microsoft.com/office/drawing/2014/main" id="{23B28DFD-0B16-BCB3-1176-433E2F0A3436}"/>
              </a:ext>
            </a:extLst>
          </p:cNvPr>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1" name="Прямая соединительная линия 24">
            <a:extLst>
              <a:ext uri="{FF2B5EF4-FFF2-40B4-BE49-F238E27FC236}">
                <a16:creationId xmlns:a16="http://schemas.microsoft.com/office/drawing/2014/main" id="{9DAB014A-AF79-4DE9-E3E9-F838557CA9D9}"/>
              </a:ext>
            </a:extLst>
          </p:cNvPr>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hangingPunct="1">
              <a:defRPr/>
            </a:pPr>
            <a:endParaRPr lang="en-US"/>
          </a:p>
        </p:txBody>
      </p:sp>
      <p:sp>
        <p:nvSpPr>
          <p:cNvPr id="12" name="Прямая соединительная линия 25">
            <a:extLst>
              <a:ext uri="{FF2B5EF4-FFF2-40B4-BE49-F238E27FC236}">
                <a16:creationId xmlns:a16="http://schemas.microsoft.com/office/drawing/2014/main" id="{9808D740-5409-97A0-C630-92671001137F}"/>
              </a:ext>
            </a:extLst>
          </p:cNvPr>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3" name="Прямая соединительная линия 26">
            <a:extLst>
              <a:ext uri="{FF2B5EF4-FFF2-40B4-BE49-F238E27FC236}">
                <a16:creationId xmlns:a16="http://schemas.microsoft.com/office/drawing/2014/main" id="{50959DAF-FD6D-64C1-8486-5C0141880F3B}"/>
              </a:ext>
            </a:extLst>
          </p:cNvPr>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4" name="Прямоугольник 27">
            <a:extLst>
              <a:ext uri="{FF2B5EF4-FFF2-40B4-BE49-F238E27FC236}">
                <a16:creationId xmlns:a16="http://schemas.microsoft.com/office/drawing/2014/main" id="{0F4F46B2-FF76-C5C0-D237-29E86ED4E4EE}"/>
              </a:ext>
            </a:extLst>
          </p:cNvPr>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5" name="Овал 14">
            <a:extLst>
              <a:ext uri="{FF2B5EF4-FFF2-40B4-BE49-F238E27FC236}">
                <a16:creationId xmlns:a16="http://schemas.microsoft.com/office/drawing/2014/main" id="{A30029D8-E5DB-E0AA-7491-D5FE1FFF7AF0}"/>
              </a:ext>
            </a:extLst>
          </p:cNvPr>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6" name="Овал 15">
            <a:extLst>
              <a:ext uri="{FF2B5EF4-FFF2-40B4-BE49-F238E27FC236}">
                <a16:creationId xmlns:a16="http://schemas.microsoft.com/office/drawing/2014/main" id="{88E00C09-1E2C-3B39-CA84-FE7900C000A5}"/>
              </a:ext>
            </a:extLst>
          </p:cNvPr>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a:extLst>
              <a:ext uri="{FF2B5EF4-FFF2-40B4-BE49-F238E27FC236}">
                <a16:creationId xmlns:a16="http://schemas.microsoft.com/office/drawing/2014/main" id="{AF06E6E0-FCA1-4048-CECF-BDBC85A7F21A}"/>
              </a:ext>
            </a:extLst>
          </p:cNvPr>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a:extLst>
              <a:ext uri="{FF2B5EF4-FFF2-40B4-BE49-F238E27FC236}">
                <a16:creationId xmlns:a16="http://schemas.microsoft.com/office/drawing/2014/main" id="{8710F217-66C4-98E1-DAB1-36CBD377C2E1}"/>
              </a:ext>
            </a:extLst>
          </p:cNvPr>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Овал 18">
            <a:extLst>
              <a:ext uri="{FF2B5EF4-FFF2-40B4-BE49-F238E27FC236}">
                <a16:creationId xmlns:a16="http://schemas.microsoft.com/office/drawing/2014/main" id="{1493B1FD-FDBF-05A1-3D90-19390092BD76}"/>
              </a:ext>
            </a:extLst>
          </p:cNvPr>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a:t>Образец подзаголовка</a:t>
            </a:r>
            <a:endParaRPr lang="en-US"/>
          </a:p>
        </p:txBody>
      </p:sp>
      <p:sp>
        <p:nvSpPr>
          <p:cNvPr id="20" name="Дата 27">
            <a:extLst>
              <a:ext uri="{FF2B5EF4-FFF2-40B4-BE49-F238E27FC236}">
                <a16:creationId xmlns:a16="http://schemas.microsoft.com/office/drawing/2014/main" id="{AB9A5A02-0835-429B-75D4-F23C5299B795}"/>
              </a:ext>
            </a:extLst>
          </p:cNvPr>
          <p:cNvSpPr>
            <a:spLocks noGrp="1"/>
          </p:cNvSpPr>
          <p:nvPr>
            <p:ph type="dt" sz="half" idx="10"/>
          </p:nvPr>
        </p:nvSpPr>
        <p:spPr bwMode="auto">
          <a:xfrm rot="5400000">
            <a:off x="7764463" y="1174750"/>
            <a:ext cx="2286000" cy="381000"/>
          </a:xfrm>
        </p:spPr>
        <p:txBody>
          <a:bodyPr/>
          <a:lstStyle>
            <a:lvl1pPr>
              <a:defRPr/>
            </a:lvl1pPr>
          </a:lstStyle>
          <a:p>
            <a:pPr>
              <a:defRPr/>
            </a:pPr>
            <a:endParaRPr lang="ru-RU"/>
          </a:p>
        </p:txBody>
      </p:sp>
      <p:sp>
        <p:nvSpPr>
          <p:cNvPr id="21" name="Нижний колонтитул 16">
            <a:extLst>
              <a:ext uri="{FF2B5EF4-FFF2-40B4-BE49-F238E27FC236}">
                <a16:creationId xmlns:a16="http://schemas.microsoft.com/office/drawing/2014/main" id="{42DBD058-BDFC-9913-59B8-FB0DE189D8EF}"/>
              </a:ext>
            </a:extLst>
          </p:cNvPr>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2" name="Номер слайда 28">
            <a:extLst>
              <a:ext uri="{FF2B5EF4-FFF2-40B4-BE49-F238E27FC236}">
                <a16:creationId xmlns:a16="http://schemas.microsoft.com/office/drawing/2014/main" id="{21D5D130-6C0F-2E54-1FFA-5F2CB1D17776}"/>
              </a:ext>
            </a:extLst>
          </p:cNvPr>
          <p:cNvSpPr>
            <a:spLocks noGrp="1"/>
          </p:cNvSpPr>
          <p:nvPr>
            <p:ph type="sldNum" sz="quarter" idx="12"/>
          </p:nvPr>
        </p:nvSpPr>
        <p:spPr bwMode="auto">
          <a:xfrm>
            <a:off x="1325563" y="4929188"/>
            <a:ext cx="609600" cy="517525"/>
          </a:xfrm>
        </p:spPr>
        <p:txBody>
          <a:bodyPr/>
          <a:lstStyle>
            <a:lvl1pPr>
              <a:defRPr smtClean="0"/>
            </a:lvl1pPr>
          </a:lstStyle>
          <a:p>
            <a:pPr>
              <a:defRPr/>
            </a:pPr>
            <a:fld id="{B7263FD6-BD0C-4883-AA67-EC618662E51B}" type="slidenum">
              <a:rPr lang="ru-RU" altLang="uk-UA"/>
              <a:pPr>
                <a:defRPr/>
              </a:pPr>
              <a:t>‹№›</a:t>
            </a:fld>
            <a:endParaRPr lang="ru-RU" altLang="uk-UA"/>
          </a:p>
        </p:txBody>
      </p:sp>
    </p:spTree>
    <p:extLst>
      <p:ext uri="{BB962C8B-B14F-4D97-AF65-F5344CB8AC3E}">
        <p14:creationId xmlns:p14="http://schemas.microsoft.com/office/powerpoint/2010/main" val="2102780390"/>
      </p:ext>
    </p:extLst>
  </p:cSld>
  <p:clrMapOvr>
    <a:masterClrMapping/>
  </p:clrMapOvr>
  <p:transition spd="med">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3" name="Дата 6">
            <a:extLst>
              <a:ext uri="{FF2B5EF4-FFF2-40B4-BE49-F238E27FC236}">
                <a16:creationId xmlns:a16="http://schemas.microsoft.com/office/drawing/2014/main" id="{6A0BF65E-CD58-1E2C-8FAE-84AD9EA9116E}"/>
              </a:ext>
            </a:extLst>
          </p:cNvPr>
          <p:cNvSpPr>
            <a:spLocks noGrp="1"/>
          </p:cNvSpPr>
          <p:nvPr>
            <p:ph type="dt" sz="half" idx="10"/>
          </p:nvPr>
        </p:nvSpPr>
        <p:spPr/>
        <p:txBody>
          <a:bodyPr rtlCol="0"/>
          <a:lstStyle>
            <a:lvl1pPr>
              <a:defRPr/>
            </a:lvl1pPr>
          </a:lstStyle>
          <a:p>
            <a:pPr>
              <a:defRPr/>
            </a:pPr>
            <a:endParaRPr lang="ru-RU"/>
          </a:p>
        </p:txBody>
      </p:sp>
      <p:sp>
        <p:nvSpPr>
          <p:cNvPr id="4" name="Номер слайда 8">
            <a:extLst>
              <a:ext uri="{FF2B5EF4-FFF2-40B4-BE49-F238E27FC236}">
                <a16:creationId xmlns:a16="http://schemas.microsoft.com/office/drawing/2014/main" id="{1118D4CF-7A26-BCC0-98DE-436495EBF31A}"/>
              </a:ext>
            </a:extLst>
          </p:cNvPr>
          <p:cNvSpPr>
            <a:spLocks noGrp="1"/>
          </p:cNvSpPr>
          <p:nvPr>
            <p:ph type="sldNum" sz="quarter" idx="11"/>
          </p:nvPr>
        </p:nvSpPr>
        <p:spPr/>
        <p:txBody>
          <a:bodyPr/>
          <a:lstStyle>
            <a:lvl1pPr>
              <a:defRPr smtClean="0"/>
            </a:lvl1pPr>
          </a:lstStyle>
          <a:p>
            <a:pPr>
              <a:defRPr/>
            </a:pPr>
            <a:fld id="{7CDF1016-DDD4-4809-87A2-EF4A78EAE372}" type="slidenum">
              <a:rPr lang="ru-RU" altLang="uk-UA"/>
              <a:pPr>
                <a:defRPr/>
              </a:pPr>
              <a:t>‹№›</a:t>
            </a:fld>
            <a:endParaRPr lang="ru-RU" altLang="uk-UA"/>
          </a:p>
        </p:txBody>
      </p:sp>
      <p:sp>
        <p:nvSpPr>
          <p:cNvPr id="5" name="Нижний колонтитул 9">
            <a:extLst>
              <a:ext uri="{FF2B5EF4-FFF2-40B4-BE49-F238E27FC236}">
                <a16:creationId xmlns:a16="http://schemas.microsoft.com/office/drawing/2014/main" id="{0858B01E-8898-D6C8-9056-B74878E0E611}"/>
              </a:ext>
            </a:extLst>
          </p:cNvPr>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3290513124"/>
      </p:ext>
    </p:extLst>
  </p:cSld>
  <p:clrMapOvr>
    <a:masterClrMapping/>
  </p:clrMapOvr>
  <p:transition spd="med">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14">
            <a:extLst>
              <a:ext uri="{FF2B5EF4-FFF2-40B4-BE49-F238E27FC236}">
                <a16:creationId xmlns:a16="http://schemas.microsoft.com/office/drawing/2014/main" id="{B37E3488-EE78-E218-9079-608CDE05C679}"/>
              </a:ext>
            </a:extLst>
          </p:cNvPr>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16">
            <a:extLst>
              <a:ext uri="{FF2B5EF4-FFF2-40B4-BE49-F238E27FC236}">
                <a16:creationId xmlns:a16="http://schemas.microsoft.com/office/drawing/2014/main" id="{2D9AA916-EDAA-4D0F-5757-CD4B2A135EE4}"/>
              </a:ext>
            </a:extLst>
          </p:cNvPr>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17">
            <a:extLst>
              <a:ext uri="{FF2B5EF4-FFF2-40B4-BE49-F238E27FC236}">
                <a16:creationId xmlns:a16="http://schemas.microsoft.com/office/drawing/2014/main" id="{C5419B18-1BA8-CBDF-7341-7D4C189A2DD2}"/>
              </a:ext>
            </a:extLst>
          </p:cNvPr>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18">
            <a:extLst>
              <a:ext uri="{FF2B5EF4-FFF2-40B4-BE49-F238E27FC236}">
                <a16:creationId xmlns:a16="http://schemas.microsoft.com/office/drawing/2014/main" id="{252AE61F-37D7-7C1C-E4DC-49EBCF2DDB7A}"/>
              </a:ext>
            </a:extLst>
          </p:cNvPr>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Прямая соединительная линия 19">
            <a:extLst>
              <a:ext uri="{FF2B5EF4-FFF2-40B4-BE49-F238E27FC236}">
                <a16:creationId xmlns:a16="http://schemas.microsoft.com/office/drawing/2014/main" id="{815284FF-F9F2-CAF1-030B-29E5A9D9C31C}"/>
              </a:ext>
            </a:extLst>
          </p:cNvPr>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hangingPunct="1">
              <a:defRPr/>
            </a:pPr>
            <a:endParaRPr lang="en-US"/>
          </a:p>
        </p:txBody>
      </p:sp>
      <p:sp>
        <p:nvSpPr>
          <p:cNvPr id="9" name="Прямая соединительная линия 20">
            <a:extLst>
              <a:ext uri="{FF2B5EF4-FFF2-40B4-BE49-F238E27FC236}">
                <a16:creationId xmlns:a16="http://schemas.microsoft.com/office/drawing/2014/main" id="{83FF09D5-EAF2-3BF3-21B6-FA93D4E6C11B}"/>
              </a:ext>
            </a:extLst>
          </p:cNvPr>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hangingPunct="1">
              <a:defRPr/>
            </a:pPr>
            <a:endParaRPr lang="en-US"/>
          </a:p>
        </p:txBody>
      </p:sp>
      <p:sp>
        <p:nvSpPr>
          <p:cNvPr id="10" name="Прямая соединительная линия 23">
            <a:extLst>
              <a:ext uri="{FF2B5EF4-FFF2-40B4-BE49-F238E27FC236}">
                <a16:creationId xmlns:a16="http://schemas.microsoft.com/office/drawing/2014/main" id="{2C30DFAD-B51B-CC1B-837B-502C9B933487}"/>
              </a:ext>
            </a:extLst>
          </p:cNvPr>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1" name="Прямая соединительная линия 24">
            <a:extLst>
              <a:ext uri="{FF2B5EF4-FFF2-40B4-BE49-F238E27FC236}">
                <a16:creationId xmlns:a16="http://schemas.microsoft.com/office/drawing/2014/main" id="{BD11DA04-FF80-F1B2-0B44-3D8711F90202}"/>
              </a:ext>
            </a:extLst>
          </p:cNvPr>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hangingPunct="1">
              <a:defRPr/>
            </a:pPr>
            <a:endParaRPr lang="en-US"/>
          </a:p>
        </p:txBody>
      </p:sp>
      <p:sp>
        <p:nvSpPr>
          <p:cNvPr id="12" name="Прямая соединительная линия 25">
            <a:extLst>
              <a:ext uri="{FF2B5EF4-FFF2-40B4-BE49-F238E27FC236}">
                <a16:creationId xmlns:a16="http://schemas.microsoft.com/office/drawing/2014/main" id="{829DC537-E5EB-F8FB-EBB5-B9426C7D05CC}"/>
              </a:ext>
            </a:extLst>
          </p:cNvPr>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3" name="Прямоугольник 26">
            <a:extLst>
              <a:ext uri="{FF2B5EF4-FFF2-40B4-BE49-F238E27FC236}">
                <a16:creationId xmlns:a16="http://schemas.microsoft.com/office/drawing/2014/main" id="{92A4EFDF-B273-3C86-2238-A65A541F9BE0}"/>
              </a:ext>
            </a:extLst>
          </p:cNvPr>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4" name="Овал 13">
            <a:extLst>
              <a:ext uri="{FF2B5EF4-FFF2-40B4-BE49-F238E27FC236}">
                <a16:creationId xmlns:a16="http://schemas.microsoft.com/office/drawing/2014/main" id="{4BB221A6-5C2C-B9B8-35E8-35C929FAEA61}"/>
              </a:ext>
            </a:extLst>
          </p:cNvPr>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5" name="Овал 14">
            <a:extLst>
              <a:ext uri="{FF2B5EF4-FFF2-40B4-BE49-F238E27FC236}">
                <a16:creationId xmlns:a16="http://schemas.microsoft.com/office/drawing/2014/main" id="{409C4304-93A4-D713-7D2B-B6EF22317411}"/>
              </a:ext>
            </a:extLst>
          </p:cNvPr>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6" name="Овал 15">
            <a:extLst>
              <a:ext uri="{FF2B5EF4-FFF2-40B4-BE49-F238E27FC236}">
                <a16:creationId xmlns:a16="http://schemas.microsoft.com/office/drawing/2014/main" id="{9250CC79-69A9-9D1B-30C3-68FF63DF81E5}"/>
              </a:ext>
            </a:extLst>
          </p:cNvPr>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a:extLst>
              <a:ext uri="{FF2B5EF4-FFF2-40B4-BE49-F238E27FC236}">
                <a16:creationId xmlns:a16="http://schemas.microsoft.com/office/drawing/2014/main" id="{0C9447BD-0651-5361-6ED7-1035814C09BD}"/>
              </a:ext>
            </a:extLst>
          </p:cNvPr>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a:extLst>
              <a:ext uri="{FF2B5EF4-FFF2-40B4-BE49-F238E27FC236}">
                <a16:creationId xmlns:a16="http://schemas.microsoft.com/office/drawing/2014/main" id="{DCDA5952-2394-28B7-BB4E-8E7D241BBD1D}"/>
              </a:ext>
            </a:extLst>
          </p:cNvPr>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Прямая соединительная линия 32">
            <a:extLst>
              <a:ext uri="{FF2B5EF4-FFF2-40B4-BE49-F238E27FC236}">
                <a16:creationId xmlns:a16="http://schemas.microsoft.com/office/drawing/2014/main" id="{D7DDE034-2EB8-DE38-AB0F-45EB8A6E2421}"/>
              </a:ext>
            </a:extLst>
          </p:cNvPr>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a:t>Образец текста</a:t>
            </a:r>
          </a:p>
        </p:txBody>
      </p:sp>
      <p:sp>
        <p:nvSpPr>
          <p:cNvPr id="20" name="Дата 3">
            <a:extLst>
              <a:ext uri="{FF2B5EF4-FFF2-40B4-BE49-F238E27FC236}">
                <a16:creationId xmlns:a16="http://schemas.microsoft.com/office/drawing/2014/main" id="{2DF74438-580C-9A88-BDF6-98C53E9C2B50}"/>
              </a:ext>
            </a:extLst>
          </p:cNvPr>
          <p:cNvSpPr>
            <a:spLocks noGrp="1"/>
          </p:cNvSpPr>
          <p:nvPr>
            <p:ph type="dt" sz="half" idx="10"/>
          </p:nvPr>
        </p:nvSpPr>
        <p:spPr bwMode="auto">
          <a:xfrm rot="5400000">
            <a:off x="7762875" y="1169988"/>
            <a:ext cx="2286000" cy="381000"/>
          </a:xfrm>
        </p:spPr>
        <p:txBody>
          <a:bodyPr/>
          <a:lstStyle>
            <a:lvl1pPr>
              <a:defRPr/>
            </a:lvl1pPr>
          </a:lstStyle>
          <a:p>
            <a:pPr>
              <a:defRPr/>
            </a:pPr>
            <a:endParaRPr lang="ru-RU"/>
          </a:p>
        </p:txBody>
      </p:sp>
      <p:sp>
        <p:nvSpPr>
          <p:cNvPr id="21" name="Нижний колонтитул 4">
            <a:extLst>
              <a:ext uri="{FF2B5EF4-FFF2-40B4-BE49-F238E27FC236}">
                <a16:creationId xmlns:a16="http://schemas.microsoft.com/office/drawing/2014/main" id="{85111371-CA11-1662-AC74-92B130D5F9EE}"/>
              </a:ext>
            </a:extLst>
          </p:cNvPr>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a:extLst>
              <a:ext uri="{FF2B5EF4-FFF2-40B4-BE49-F238E27FC236}">
                <a16:creationId xmlns:a16="http://schemas.microsoft.com/office/drawing/2014/main" id="{4C5CCD32-741C-4820-D3A9-2A9C6851D67A}"/>
              </a:ext>
            </a:extLst>
          </p:cNvPr>
          <p:cNvSpPr>
            <a:spLocks noGrp="1"/>
          </p:cNvSpPr>
          <p:nvPr>
            <p:ph type="sldNum" sz="quarter" idx="12"/>
          </p:nvPr>
        </p:nvSpPr>
        <p:spPr bwMode="auto">
          <a:xfrm>
            <a:off x="1339850" y="4929188"/>
            <a:ext cx="609600" cy="517525"/>
          </a:xfrm>
        </p:spPr>
        <p:txBody>
          <a:bodyPr/>
          <a:lstStyle>
            <a:lvl1pPr>
              <a:defRPr smtClean="0"/>
            </a:lvl1pPr>
          </a:lstStyle>
          <a:p>
            <a:pPr>
              <a:defRPr/>
            </a:pPr>
            <a:fld id="{4AAC1902-7AED-47B8-9FD6-76F2250E658A}" type="slidenum">
              <a:rPr lang="ru-RU" altLang="uk-UA"/>
              <a:pPr>
                <a:defRPr/>
              </a:pPr>
              <a:t>‹№›</a:t>
            </a:fld>
            <a:endParaRPr lang="ru-RU" altLang="uk-UA"/>
          </a:p>
        </p:txBody>
      </p:sp>
    </p:spTree>
    <p:extLst>
      <p:ext uri="{BB962C8B-B14F-4D97-AF65-F5344CB8AC3E}">
        <p14:creationId xmlns:p14="http://schemas.microsoft.com/office/powerpoint/2010/main" val="336030943"/>
      </p:ext>
    </p:extLst>
  </p:cSld>
  <p:clrMapOvr>
    <a:masterClrMapping/>
  </p:clrMapOvr>
  <p:transition spd="med">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3" name="Дата 13">
            <a:extLst>
              <a:ext uri="{FF2B5EF4-FFF2-40B4-BE49-F238E27FC236}">
                <a16:creationId xmlns:a16="http://schemas.microsoft.com/office/drawing/2014/main" id="{60572784-0FD0-0261-B8AE-000CE8D9ED2D}"/>
              </a:ext>
            </a:extLst>
          </p:cNvPr>
          <p:cNvSpPr>
            <a:spLocks noGrp="1"/>
          </p:cNvSpPr>
          <p:nvPr>
            <p:ph type="dt" sz="half" idx="10"/>
          </p:nvPr>
        </p:nvSpPr>
        <p:spPr/>
        <p:txBody>
          <a:bodyPr/>
          <a:lstStyle>
            <a:lvl1pPr>
              <a:defRPr/>
            </a:lvl1pPr>
          </a:lstStyle>
          <a:p>
            <a:pPr>
              <a:defRPr/>
            </a:pPr>
            <a:endParaRPr lang="ru-RU"/>
          </a:p>
        </p:txBody>
      </p:sp>
      <p:sp>
        <p:nvSpPr>
          <p:cNvPr id="4" name="Нижний колонтитул 2">
            <a:extLst>
              <a:ext uri="{FF2B5EF4-FFF2-40B4-BE49-F238E27FC236}">
                <a16:creationId xmlns:a16="http://schemas.microsoft.com/office/drawing/2014/main" id="{34F31B84-A6A1-3235-1DFF-7FAB4A6F8CB9}"/>
              </a:ext>
            </a:extLst>
          </p:cNvPr>
          <p:cNvSpPr>
            <a:spLocks noGrp="1"/>
          </p:cNvSpPr>
          <p:nvPr>
            <p:ph type="ftr" sz="quarter" idx="11"/>
          </p:nvPr>
        </p:nvSpPr>
        <p:spPr/>
        <p:txBody>
          <a:bodyPr/>
          <a:lstStyle>
            <a:lvl1pPr>
              <a:defRPr/>
            </a:lvl1pPr>
          </a:lstStyle>
          <a:p>
            <a:pPr>
              <a:defRPr/>
            </a:pPr>
            <a:endParaRPr lang="ru-RU"/>
          </a:p>
        </p:txBody>
      </p:sp>
      <p:sp>
        <p:nvSpPr>
          <p:cNvPr id="5" name="Номер слайда 22">
            <a:extLst>
              <a:ext uri="{FF2B5EF4-FFF2-40B4-BE49-F238E27FC236}">
                <a16:creationId xmlns:a16="http://schemas.microsoft.com/office/drawing/2014/main" id="{A0ED1D20-D59C-9446-1A3F-AACF348A7728}"/>
              </a:ext>
            </a:extLst>
          </p:cNvPr>
          <p:cNvSpPr>
            <a:spLocks noGrp="1"/>
          </p:cNvSpPr>
          <p:nvPr>
            <p:ph type="sldNum" sz="quarter" idx="12"/>
          </p:nvPr>
        </p:nvSpPr>
        <p:spPr/>
        <p:txBody>
          <a:bodyPr/>
          <a:lstStyle>
            <a:lvl1pPr>
              <a:defRPr/>
            </a:lvl1pPr>
          </a:lstStyle>
          <a:p>
            <a:pPr>
              <a:defRPr/>
            </a:pPr>
            <a:fld id="{0CF6E4F5-AD36-439B-BA20-89F3003DB396}" type="slidenum">
              <a:rPr lang="ru-RU" altLang="uk-UA"/>
              <a:pPr>
                <a:defRPr/>
              </a:pPr>
              <a:t>‹№›</a:t>
            </a:fld>
            <a:endParaRPr lang="ru-RU" altLang="uk-UA"/>
          </a:p>
        </p:txBody>
      </p:sp>
    </p:spTree>
    <p:extLst>
      <p:ext uri="{BB962C8B-B14F-4D97-AF65-F5344CB8AC3E}">
        <p14:creationId xmlns:p14="http://schemas.microsoft.com/office/powerpoint/2010/main" val="2522794719"/>
      </p:ext>
    </p:extLst>
  </p:cSld>
  <p:clrMapOvr>
    <a:masterClrMapping/>
  </p:clrMapOvr>
  <p:transition spd="med">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a:t>Образец текста</a:t>
            </a:r>
          </a:p>
        </p:txBody>
      </p:sp>
      <p:sp>
        <p:nvSpPr>
          <p:cNvPr id="3" name="Дата 13">
            <a:extLst>
              <a:ext uri="{FF2B5EF4-FFF2-40B4-BE49-F238E27FC236}">
                <a16:creationId xmlns:a16="http://schemas.microsoft.com/office/drawing/2014/main" id="{F8B2C48D-C099-FCF9-C6AC-CD162EB2BFC6}"/>
              </a:ext>
            </a:extLst>
          </p:cNvPr>
          <p:cNvSpPr>
            <a:spLocks noGrp="1"/>
          </p:cNvSpPr>
          <p:nvPr>
            <p:ph type="dt" sz="half" idx="10"/>
          </p:nvPr>
        </p:nvSpPr>
        <p:spPr/>
        <p:txBody>
          <a:bodyPr/>
          <a:lstStyle>
            <a:lvl1pPr>
              <a:defRPr/>
            </a:lvl1pPr>
          </a:lstStyle>
          <a:p>
            <a:pPr>
              <a:defRPr/>
            </a:pPr>
            <a:endParaRPr lang="ru-RU"/>
          </a:p>
        </p:txBody>
      </p:sp>
      <p:sp>
        <p:nvSpPr>
          <p:cNvPr id="4" name="Нижний колонтитул 2">
            <a:extLst>
              <a:ext uri="{FF2B5EF4-FFF2-40B4-BE49-F238E27FC236}">
                <a16:creationId xmlns:a16="http://schemas.microsoft.com/office/drawing/2014/main" id="{0653D1EF-E07C-07E9-D034-0C42F08E07FC}"/>
              </a:ext>
            </a:extLst>
          </p:cNvPr>
          <p:cNvSpPr>
            <a:spLocks noGrp="1"/>
          </p:cNvSpPr>
          <p:nvPr>
            <p:ph type="ftr" sz="quarter" idx="11"/>
          </p:nvPr>
        </p:nvSpPr>
        <p:spPr/>
        <p:txBody>
          <a:bodyPr/>
          <a:lstStyle>
            <a:lvl1pPr>
              <a:defRPr/>
            </a:lvl1pPr>
          </a:lstStyle>
          <a:p>
            <a:pPr>
              <a:defRPr/>
            </a:pPr>
            <a:endParaRPr lang="ru-RU"/>
          </a:p>
        </p:txBody>
      </p:sp>
      <p:sp>
        <p:nvSpPr>
          <p:cNvPr id="5" name="Номер слайда 22">
            <a:extLst>
              <a:ext uri="{FF2B5EF4-FFF2-40B4-BE49-F238E27FC236}">
                <a16:creationId xmlns:a16="http://schemas.microsoft.com/office/drawing/2014/main" id="{9BA322F9-6370-7D4F-E605-5AA13BF2333D}"/>
              </a:ext>
            </a:extLst>
          </p:cNvPr>
          <p:cNvSpPr>
            <a:spLocks noGrp="1"/>
          </p:cNvSpPr>
          <p:nvPr>
            <p:ph type="sldNum" sz="quarter" idx="12"/>
          </p:nvPr>
        </p:nvSpPr>
        <p:spPr/>
        <p:txBody>
          <a:bodyPr/>
          <a:lstStyle>
            <a:lvl1pPr>
              <a:defRPr/>
            </a:lvl1pPr>
          </a:lstStyle>
          <a:p>
            <a:pPr>
              <a:defRPr/>
            </a:pPr>
            <a:fld id="{05ECF8B8-1328-4FA3-ACE2-7A8088E0C748}" type="slidenum">
              <a:rPr lang="ru-RU" altLang="uk-UA"/>
              <a:pPr>
                <a:defRPr/>
              </a:pPr>
              <a:t>‹№›</a:t>
            </a:fld>
            <a:endParaRPr lang="ru-RU" altLang="uk-UA"/>
          </a:p>
        </p:txBody>
      </p:sp>
    </p:spTree>
    <p:extLst>
      <p:ext uri="{BB962C8B-B14F-4D97-AF65-F5344CB8AC3E}">
        <p14:creationId xmlns:p14="http://schemas.microsoft.com/office/powerpoint/2010/main" val="3709142888"/>
      </p:ext>
    </p:extLst>
  </p:cSld>
  <p:clrMapOvr>
    <a:masterClrMapping/>
  </p:clrMapOvr>
  <p:transition spd="med">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5">
            <a:extLst>
              <a:ext uri="{FF2B5EF4-FFF2-40B4-BE49-F238E27FC236}">
                <a16:creationId xmlns:a16="http://schemas.microsoft.com/office/drawing/2014/main" id="{D5579076-CFCE-D539-F97B-B1B3F819614F}"/>
              </a:ext>
            </a:extLst>
          </p:cNvPr>
          <p:cNvSpPr>
            <a:spLocks noGrp="1"/>
          </p:cNvSpPr>
          <p:nvPr>
            <p:ph type="dt" sz="half" idx="10"/>
          </p:nvPr>
        </p:nvSpPr>
        <p:spPr/>
        <p:txBody>
          <a:bodyPr rtlCol="0"/>
          <a:lstStyle>
            <a:lvl1pPr>
              <a:defRPr/>
            </a:lvl1pPr>
          </a:lstStyle>
          <a:p>
            <a:pPr>
              <a:defRPr/>
            </a:pPr>
            <a:endParaRPr lang="ru-RU"/>
          </a:p>
        </p:txBody>
      </p:sp>
      <p:sp>
        <p:nvSpPr>
          <p:cNvPr id="4" name="Номер слайда 6">
            <a:extLst>
              <a:ext uri="{FF2B5EF4-FFF2-40B4-BE49-F238E27FC236}">
                <a16:creationId xmlns:a16="http://schemas.microsoft.com/office/drawing/2014/main" id="{59C2B831-92AB-0B09-B610-9FD5547C221B}"/>
              </a:ext>
            </a:extLst>
          </p:cNvPr>
          <p:cNvSpPr>
            <a:spLocks noGrp="1"/>
          </p:cNvSpPr>
          <p:nvPr>
            <p:ph type="sldNum" sz="quarter" idx="11"/>
          </p:nvPr>
        </p:nvSpPr>
        <p:spPr/>
        <p:txBody>
          <a:bodyPr/>
          <a:lstStyle>
            <a:lvl1pPr>
              <a:defRPr smtClean="0"/>
            </a:lvl1pPr>
          </a:lstStyle>
          <a:p>
            <a:pPr>
              <a:defRPr/>
            </a:pPr>
            <a:fld id="{E68A0FF8-61DA-48AD-A335-EA665BD07B39}" type="slidenum">
              <a:rPr lang="ru-RU" altLang="uk-UA"/>
              <a:pPr>
                <a:defRPr/>
              </a:pPr>
              <a:t>‹№›</a:t>
            </a:fld>
            <a:endParaRPr lang="ru-RU" altLang="uk-UA"/>
          </a:p>
        </p:txBody>
      </p:sp>
      <p:sp>
        <p:nvSpPr>
          <p:cNvPr id="5" name="Нижний колонтитул 7">
            <a:extLst>
              <a:ext uri="{FF2B5EF4-FFF2-40B4-BE49-F238E27FC236}">
                <a16:creationId xmlns:a16="http://schemas.microsoft.com/office/drawing/2014/main" id="{C7A0F900-8314-DC87-9C05-D84C43DF5BD4}"/>
              </a:ext>
            </a:extLst>
          </p:cNvPr>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867616742"/>
      </p:ext>
    </p:extLst>
  </p:cSld>
  <p:clrMapOvr>
    <a:masterClrMapping/>
  </p:clrMapOvr>
  <p:transition spd="med">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a:extLst>
              <a:ext uri="{FF2B5EF4-FFF2-40B4-BE49-F238E27FC236}">
                <a16:creationId xmlns:a16="http://schemas.microsoft.com/office/drawing/2014/main" id="{F5D9B57C-A687-E245-8E65-1F3125B9F219}"/>
              </a:ext>
            </a:extLst>
          </p:cNvPr>
          <p:cNvSpPr>
            <a:spLocks noGrp="1"/>
          </p:cNvSpPr>
          <p:nvPr>
            <p:ph type="dt" sz="half" idx="10"/>
          </p:nvPr>
        </p:nvSpPr>
        <p:spPr/>
        <p:txBody>
          <a:bodyPr/>
          <a:lstStyle>
            <a:lvl1pPr>
              <a:defRPr/>
            </a:lvl1pPr>
          </a:lstStyle>
          <a:p>
            <a:pPr>
              <a:defRPr/>
            </a:pPr>
            <a:endParaRPr lang="ru-RU"/>
          </a:p>
        </p:txBody>
      </p:sp>
      <p:sp>
        <p:nvSpPr>
          <p:cNvPr id="3" name="Нижний колонтитул 2">
            <a:extLst>
              <a:ext uri="{FF2B5EF4-FFF2-40B4-BE49-F238E27FC236}">
                <a16:creationId xmlns:a16="http://schemas.microsoft.com/office/drawing/2014/main" id="{900EC74B-05F6-16D3-BE44-8589E771CF5F}"/>
              </a:ext>
            </a:extLst>
          </p:cNvPr>
          <p:cNvSpPr>
            <a:spLocks noGrp="1"/>
          </p:cNvSpPr>
          <p:nvPr>
            <p:ph type="ftr" sz="quarter" idx="11"/>
          </p:nvPr>
        </p:nvSpPr>
        <p:spPr/>
        <p:txBody>
          <a:bodyPr/>
          <a:lstStyle>
            <a:lvl1pPr>
              <a:defRPr/>
            </a:lvl1pPr>
          </a:lstStyle>
          <a:p>
            <a:pPr>
              <a:defRPr/>
            </a:pPr>
            <a:endParaRPr lang="ru-RU"/>
          </a:p>
        </p:txBody>
      </p:sp>
      <p:sp>
        <p:nvSpPr>
          <p:cNvPr id="4" name="Номер слайда 22">
            <a:extLst>
              <a:ext uri="{FF2B5EF4-FFF2-40B4-BE49-F238E27FC236}">
                <a16:creationId xmlns:a16="http://schemas.microsoft.com/office/drawing/2014/main" id="{396D412E-5111-B5F5-6524-1090F50B0AA0}"/>
              </a:ext>
            </a:extLst>
          </p:cNvPr>
          <p:cNvSpPr>
            <a:spLocks noGrp="1"/>
          </p:cNvSpPr>
          <p:nvPr>
            <p:ph type="sldNum" sz="quarter" idx="12"/>
          </p:nvPr>
        </p:nvSpPr>
        <p:spPr/>
        <p:txBody>
          <a:bodyPr/>
          <a:lstStyle>
            <a:lvl1pPr>
              <a:defRPr/>
            </a:lvl1pPr>
          </a:lstStyle>
          <a:p>
            <a:pPr>
              <a:defRPr/>
            </a:pPr>
            <a:fld id="{F8957D06-13E0-4DF0-A2CE-D16CA7411D38}" type="slidenum">
              <a:rPr lang="ru-RU" altLang="uk-UA"/>
              <a:pPr>
                <a:defRPr/>
              </a:pPr>
              <a:t>‹№›</a:t>
            </a:fld>
            <a:endParaRPr lang="ru-RU" altLang="uk-UA"/>
          </a:p>
        </p:txBody>
      </p:sp>
    </p:spTree>
    <p:extLst>
      <p:ext uri="{BB962C8B-B14F-4D97-AF65-F5344CB8AC3E}">
        <p14:creationId xmlns:p14="http://schemas.microsoft.com/office/powerpoint/2010/main" val="342370649"/>
      </p:ext>
    </p:extLst>
  </p:cSld>
  <p:clrMapOvr>
    <a:masterClrMapping/>
  </p:clrMapOvr>
  <p:transition spd="med">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4" name="Прямая соединительная линия 14">
            <a:extLst>
              <a:ext uri="{FF2B5EF4-FFF2-40B4-BE49-F238E27FC236}">
                <a16:creationId xmlns:a16="http://schemas.microsoft.com/office/drawing/2014/main" id="{D3EA85EE-C24E-7CCC-D6F7-0E2BFF69FB6A}"/>
              </a:ext>
            </a:extLst>
          </p:cNvPr>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hangingPunct="1">
              <a:defRPr/>
            </a:pPr>
            <a:endParaRPr lang="en-US" dirty="0"/>
          </a:p>
        </p:txBody>
      </p:sp>
      <p:sp>
        <p:nvSpPr>
          <p:cNvPr id="5" name="Прямая соединительная линия 16">
            <a:extLst>
              <a:ext uri="{FF2B5EF4-FFF2-40B4-BE49-F238E27FC236}">
                <a16:creationId xmlns:a16="http://schemas.microsoft.com/office/drawing/2014/main" id="{C2190F6A-E0F0-1ACE-5752-DA52CE606943}"/>
              </a:ext>
            </a:extLst>
          </p:cNvPr>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dirty="0"/>
          </a:p>
        </p:txBody>
      </p:sp>
      <p:sp>
        <p:nvSpPr>
          <p:cNvPr id="6" name="Прямая соединительная линия 17">
            <a:extLst>
              <a:ext uri="{FF2B5EF4-FFF2-40B4-BE49-F238E27FC236}">
                <a16:creationId xmlns:a16="http://schemas.microsoft.com/office/drawing/2014/main" id="{44E70EC1-DB37-F789-785B-9ECA0086FFFB}"/>
              </a:ext>
            </a:extLst>
          </p:cNvPr>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7" name="Прямая соединительная линия 18">
            <a:extLst>
              <a:ext uri="{FF2B5EF4-FFF2-40B4-BE49-F238E27FC236}">
                <a16:creationId xmlns:a16="http://schemas.microsoft.com/office/drawing/2014/main" id="{C51C0385-B5CA-8E87-BD76-6FE1BCAC3E38}"/>
              </a:ext>
            </a:extLst>
          </p:cNvPr>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8" name="Прямоугольник 19">
            <a:extLst>
              <a:ext uri="{FF2B5EF4-FFF2-40B4-BE49-F238E27FC236}">
                <a16:creationId xmlns:a16="http://schemas.microsoft.com/office/drawing/2014/main" id="{89B92E58-9822-9A2A-5D0D-330B8BAB9EAC}"/>
              </a:ext>
            </a:extLst>
          </p:cNvPr>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рямая соединительная линия 20">
            <a:extLst>
              <a:ext uri="{FF2B5EF4-FFF2-40B4-BE49-F238E27FC236}">
                <a16:creationId xmlns:a16="http://schemas.microsoft.com/office/drawing/2014/main" id="{70D904EE-7CEC-38E0-30E9-41C4141F8F62}"/>
              </a:ext>
            </a:extLst>
          </p:cNvPr>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10" name="Овал 9">
            <a:extLst>
              <a:ext uri="{FF2B5EF4-FFF2-40B4-BE49-F238E27FC236}">
                <a16:creationId xmlns:a16="http://schemas.microsoft.com/office/drawing/2014/main" id="{0C1B9A80-008F-9360-0ADF-01107FD9D648}"/>
              </a:ext>
            </a:extLst>
          </p:cNvPr>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Дата 20">
            <a:extLst>
              <a:ext uri="{FF2B5EF4-FFF2-40B4-BE49-F238E27FC236}">
                <a16:creationId xmlns:a16="http://schemas.microsoft.com/office/drawing/2014/main" id="{D0B6B941-F8FC-464B-E39C-412BDAF5CE24}"/>
              </a:ext>
            </a:extLst>
          </p:cNvPr>
          <p:cNvSpPr>
            <a:spLocks noGrp="1"/>
          </p:cNvSpPr>
          <p:nvPr>
            <p:ph type="dt" sz="half" idx="10"/>
          </p:nvPr>
        </p:nvSpPr>
        <p:spPr/>
        <p:txBody>
          <a:bodyPr rtlCol="0"/>
          <a:lstStyle>
            <a:lvl1pPr>
              <a:defRPr/>
            </a:lvl1pPr>
          </a:lstStyle>
          <a:p>
            <a:pPr>
              <a:defRPr/>
            </a:pPr>
            <a:endParaRPr lang="ru-RU"/>
          </a:p>
        </p:txBody>
      </p:sp>
      <p:sp>
        <p:nvSpPr>
          <p:cNvPr id="12" name="Номер слайда 21">
            <a:extLst>
              <a:ext uri="{FF2B5EF4-FFF2-40B4-BE49-F238E27FC236}">
                <a16:creationId xmlns:a16="http://schemas.microsoft.com/office/drawing/2014/main" id="{E47AED6A-44BD-CFC5-7174-9B727477F7D4}"/>
              </a:ext>
            </a:extLst>
          </p:cNvPr>
          <p:cNvSpPr>
            <a:spLocks noGrp="1"/>
          </p:cNvSpPr>
          <p:nvPr>
            <p:ph type="sldNum" sz="quarter" idx="11"/>
          </p:nvPr>
        </p:nvSpPr>
        <p:spPr/>
        <p:txBody>
          <a:bodyPr/>
          <a:lstStyle>
            <a:lvl1pPr>
              <a:defRPr smtClean="0"/>
            </a:lvl1pPr>
          </a:lstStyle>
          <a:p>
            <a:pPr>
              <a:defRPr/>
            </a:pPr>
            <a:fld id="{9DB838E7-5939-4118-ADDB-5BA5C377D3D9}" type="slidenum">
              <a:rPr lang="ru-RU" altLang="uk-UA"/>
              <a:pPr>
                <a:defRPr/>
              </a:pPr>
              <a:t>‹№›</a:t>
            </a:fld>
            <a:endParaRPr lang="ru-RU" altLang="uk-UA"/>
          </a:p>
        </p:txBody>
      </p:sp>
      <p:sp>
        <p:nvSpPr>
          <p:cNvPr id="13" name="Нижний колонтитул 22">
            <a:extLst>
              <a:ext uri="{FF2B5EF4-FFF2-40B4-BE49-F238E27FC236}">
                <a16:creationId xmlns:a16="http://schemas.microsoft.com/office/drawing/2014/main" id="{CEFB0015-2AA4-4370-E420-065DD12105FE}"/>
              </a:ext>
            </a:extLst>
          </p:cNvPr>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544168536"/>
      </p:ext>
    </p:extLst>
  </p:cSld>
  <p:clrMapOvr>
    <a:masterClrMapping/>
  </p:clrMapOvr>
  <p:transition spd="med">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14">
            <a:extLst>
              <a:ext uri="{FF2B5EF4-FFF2-40B4-BE49-F238E27FC236}">
                <a16:creationId xmlns:a16="http://schemas.microsoft.com/office/drawing/2014/main" id="{C31A3A7C-0E74-2AC2-D85B-C514436FD4CD}"/>
              </a:ext>
            </a:extLst>
          </p:cNvPr>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6" name="Овал 5">
            <a:extLst>
              <a:ext uri="{FF2B5EF4-FFF2-40B4-BE49-F238E27FC236}">
                <a16:creationId xmlns:a16="http://schemas.microsoft.com/office/drawing/2014/main" id="{26718318-645E-E98F-0E4D-1193C073B686}"/>
              </a:ext>
            </a:extLst>
          </p:cNvPr>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7" name="Прямая соединительная линия 17">
            <a:extLst>
              <a:ext uri="{FF2B5EF4-FFF2-40B4-BE49-F238E27FC236}">
                <a16:creationId xmlns:a16="http://schemas.microsoft.com/office/drawing/2014/main" id="{8934762D-D540-213F-9C0C-76878AF39546}"/>
              </a:ext>
            </a:extLst>
          </p:cNvPr>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8" name="Прямоугольник 18">
            <a:extLst>
              <a:ext uri="{FF2B5EF4-FFF2-40B4-BE49-F238E27FC236}">
                <a16:creationId xmlns:a16="http://schemas.microsoft.com/office/drawing/2014/main" id="{DB1D82BC-647A-FEDC-7321-9C06DEAD779D}"/>
              </a:ext>
            </a:extLst>
          </p:cNvPr>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рямая соединительная линия 19">
            <a:extLst>
              <a:ext uri="{FF2B5EF4-FFF2-40B4-BE49-F238E27FC236}">
                <a16:creationId xmlns:a16="http://schemas.microsoft.com/office/drawing/2014/main" id="{B9F415E4-C38E-8154-D68B-4EFE95507653}"/>
              </a:ext>
            </a:extLst>
          </p:cNvPr>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10" name="Прямая соединительная линия 20">
            <a:extLst>
              <a:ext uri="{FF2B5EF4-FFF2-40B4-BE49-F238E27FC236}">
                <a16:creationId xmlns:a16="http://schemas.microsoft.com/office/drawing/2014/main" id="{97611B87-713F-2090-FB76-D9958A3BA83F}"/>
              </a:ext>
            </a:extLst>
          </p:cNvPr>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hangingPunct="1">
              <a:defRPr/>
            </a:pPr>
            <a:endParaRPr lang="en-US" dirty="0"/>
          </a:p>
        </p:txBody>
      </p:sp>
      <p:sp>
        <p:nvSpPr>
          <p:cNvPr id="11" name="Прямая соединительная линия 23">
            <a:extLst>
              <a:ext uri="{FF2B5EF4-FFF2-40B4-BE49-F238E27FC236}">
                <a16:creationId xmlns:a16="http://schemas.microsoft.com/office/drawing/2014/main" id="{C058753F-FB72-68B7-2F9E-45E70B25B359}"/>
              </a:ext>
            </a:extLst>
          </p:cNvPr>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a:t>Образец текста</a:t>
            </a:r>
          </a:p>
        </p:txBody>
      </p:sp>
      <p:sp>
        <p:nvSpPr>
          <p:cNvPr id="12" name="Дата 16">
            <a:extLst>
              <a:ext uri="{FF2B5EF4-FFF2-40B4-BE49-F238E27FC236}">
                <a16:creationId xmlns:a16="http://schemas.microsoft.com/office/drawing/2014/main" id="{2E2F1419-2786-5CA7-4D04-1C131B4E271A}"/>
              </a:ext>
            </a:extLst>
          </p:cNvPr>
          <p:cNvSpPr>
            <a:spLocks noGrp="1"/>
          </p:cNvSpPr>
          <p:nvPr>
            <p:ph type="dt" sz="half" idx="10"/>
          </p:nvPr>
        </p:nvSpPr>
        <p:spPr/>
        <p:txBody>
          <a:bodyPr rtlCol="0"/>
          <a:lstStyle>
            <a:lvl1pPr>
              <a:defRPr/>
            </a:lvl1pPr>
          </a:lstStyle>
          <a:p>
            <a:pPr>
              <a:defRPr/>
            </a:pPr>
            <a:endParaRPr lang="ru-RU"/>
          </a:p>
        </p:txBody>
      </p:sp>
      <p:sp>
        <p:nvSpPr>
          <p:cNvPr id="13" name="Номер слайда 17">
            <a:extLst>
              <a:ext uri="{FF2B5EF4-FFF2-40B4-BE49-F238E27FC236}">
                <a16:creationId xmlns:a16="http://schemas.microsoft.com/office/drawing/2014/main" id="{9DC542CC-900D-A738-FD81-420A1606E842}"/>
              </a:ext>
            </a:extLst>
          </p:cNvPr>
          <p:cNvSpPr>
            <a:spLocks noGrp="1"/>
          </p:cNvSpPr>
          <p:nvPr>
            <p:ph type="sldNum" sz="quarter" idx="11"/>
          </p:nvPr>
        </p:nvSpPr>
        <p:spPr/>
        <p:txBody>
          <a:bodyPr/>
          <a:lstStyle>
            <a:lvl1pPr>
              <a:defRPr smtClean="0"/>
            </a:lvl1pPr>
          </a:lstStyle>
          <a:p>
            <a:pPr>
              <a:defRPr/>
            </a:pPr>
            <a:fld id="{6E2F30CF-7751-491A-9D00-372E113C2B6E}" type="slidenum">
              <a:rPr lang="ru-RU" altLang="uk-UA"/>
              <a:pPr>
                <a:defRPr/>
              </a:pPr>
              <a:t>‹№›</a:t>
            </a:fld>
            <a:endParaRPr lang="ru-RU" altLang="uk-UA"/>
          </a:p>
        </p:txBody>
      </p:sp>
      <p:sp>
        <p:nvSpPr>
          <p:cNvPr id="14" name="Нижний колонтитул 20">
            <a:extLst>
              <a:ext uri="{FF2B5EF4-FFF2-40B4-BE49-F238E27FC236}">
                <a16:creationId xmlns:a16="http://schemas.microsoft.com/office/drawing/2014/main" id="{954CDDB9-1CC3-E184-CFB0-643E6475ABC7}"/>
              </a:ext>
            </a:extLst>
          </p:cNvPr>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91962742"/>
      </p:ext>
    </p:extLst>
  </p:cSld>
  <p:clrMapOvr>
    <a:masterClrMapping/>
  </p:clrMapOvr>
  <p:transition spd="med">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13">
            <a:extLst>
              <a:ext uri="{FF2B5EF4-FFF2-40B4-BE49-F238E27FC236}">
                <a16:creationId xmlns:a16="http://schemas.microsoft.com/office/drawing/2014/main" id="{2A120818-0E09-FE9B-3407-0A3259B4DE40}"/>
              </a:ext>
            </a:extLst>
          </p:cNvPr>
          <p:cNvSpPr>
            <a:spLocks noGrp="1"/>
          </p:cNvSpPr>
          <p:nvPr>
            <p:ph type="dt" sz="half" idx="10"/>
          </p:nvPr>
        </p:nvSpPr>
        <p:spPr/>
        <p:txBody>
          <a:bodyPr/>
          <a:lstStyle>
            <a:lvl1pPr>
              <a:defRPr/>
            </a:lvl1pPr>
          </a:lstStyle>
          <a:p>
            <a:pPr>
              <a:defRPr/>
            </a:pPr>
            <a:endParaRPr lang="ru-RU"/>
          </a:p>
        </p:txBody>
      </p:sp>
      <p:sp>
        <p:nvSpPr>
          <p:cNvPr id="5" name="Нижний колонтитул 2">
            <a:extLst>
              <a:ext uri="{FF2B5EF4-FFF2-40B4-BE49-F238E27FC236}">
                <a16:creationId xmlns:a16="http://schemas.microsoft.com/office/drawing/2014/main" id="{E2CBFE46-D9C5-9B17-4266-EC7B40BAF37A}"/>
              </a:ext>
            </a:extLst>
          </p:cNvPr>
          <p:cNvSpPr>
            <a:spLocks noGrp="1"/>
          </p:cNvSpPr>
          <p:nvPr>
            <p:ph type="ftr" sz="quarter" idx="11"/>
          </p:nvPr>
        </p:nvSpPr>
        <p:spPr/>
        <p:txBody>
          <a:bodyPr/>
          <a:lstStyle>
            <a:lvl1pPr>
              <a:defRPr/>
            </a:lvl1pPr>
          </a:lstStyle>
          <a:p>
            <a:pPr>
              <a:defRPr/>
            </a:pPr>
            <a:endParaRPr lang="ru-RU"/>
          </a:p>
        </p:txBody>
      </p:sp>
      <p:sp>
        <p:nvSpPr>
          <p:cNvPr id="6" name="Номер слайда 22">
            <a:extLst>
              <a:ext uri="{FF2B5EF4-FFF2-40B4-BE49-F238E27FC236}">
                <a16:creationId xmlns:a16="http://schemas.microsoft.com/office/drawing/2014/main" id="{F4F1A766-3A41-9ADA-D072-17AC5B307A0C}"/>
              </a:ext>
            </a:extLst>
          </p:cNvPr>
          <p:cNvSpPr>
            <a:spLocks noGrp="1"/>
          </p:cNvSpPr>
          <p:nvPr>
            <p:ph type="sldNum" sz="quarter" idx="12"/>
          </p:nvPr>
        </p:nvSpPr>
        <p:spPr/>
        <p:txBody>
          <a:bodyPr/>
          <a:lstStyle>
            <a:lvl1pPr>
              <a:defRPr/>
            </a:lvl1pPr>
          </a:lstStyle>
          <a:p>
            <a:pPr>
              <a:defRPr/>
            </a:pPr>
            <a:fld id="{E09F5A54-EE69-4770-9D27-A21887C5457C}" type="slidenum">
              <a:rPr lang="ru-RU" altLang="uk-UA"/>
              <a:pPr>
                <a:defRPr/>
              </a:pPr>
              <a:t>‹№›</a:t>
            </a:fld>
            <a:endParaRPr lang="ru-RU" altLang="uk-UA"/>
          </a:p>
        </p:txBody>
      </p:sp>
    </p:spTree>
    <p:extLst>
      <p:ext uri="{BB962C8B-B14F-4D97-AF65-F5344CB8AC3E}">
        <p14:creationId xmlns:p14="http://schemas.microsoft.com/office/powerpoint/2010/main" val="2435436568"/>
      </p:ext>
    </p:extLst>
  </p:cSld>
  <p:clrMapOvr>
    <a:masterClrMapping/>
  </p:clrMapOvr>
  <p:transition spd="med">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13">
            <a:extLst>
              <a:ext uri="{FF2B5EF4-FFF2-40B4-BE49-F238E27FC236}">
                <a16:creationId xmlns:a16="http://schemas.microsoft.com/office/drawing/2014/main" id="{EBF2E56B-09F4-AE2F-B6F6-10528EC1C2B3}"/>
              </a:ext>
            </a:extLst>
          </p:cNvPr>
          <p:cNvSpPr>
            <a:spLocks noGrp="1"/>
          </p:cNvSpPr>
          <p:nvPr>
            <p:ph type="dt" sz="half" idx="10"/>
          </p:nvPr>
        </p:nvSpPr>
        <p:spPr/>
        <p:txBody>
          <a:bodyPr/>
          <a:lstStyle>
            <a:lvl1pPr>
              <a:defRPr/>
            </a:lvl1pPr>
          </a:lstStyle>
          <a:p>
            <a:pPr>
              <a:defRPr/>
            </a:pPr>
            <a:endParaRPr lang="ru-RU"/>
          </a:p>
        </p:txBody>
      </p:sp>
      <p:sp>
        <p:nvSpPr>
          <p:cNvPr id="5" name="Нижний колонтитул 2">
            <a:extLst>
              <a:ext uri="{FF2B5EF4-FFF2-40B4-BE49-F238E27FC236}">
                <a16:creationId xmlns:a16="http://schemas.microsoft.com/office/drawing/2014/main" id="{BF867963-8750-1509-B2D0-E3281A01749B}"/>
              </a:ext>
            </a:extLst>
          </p:cNvPr>
          <p:cNvSpPr>
            <a:spLocks noGrp="1"/>
          </p:cNvSpPr>
          <p:nvPr>
            <p:ph type="ftr" sz="quarter" idx="11"/>
          </p:nvPr>
        </p:nvSpPr>
        <p:spPr/>
        <p:txBody>
          <a:bodyPr/>
          <a:lstStyle>
            <a:lvl1pPr>
              <a:defRPr/>
            </a:lvl1pPr>
          </a:lstStyle>
          <a:p>
            <a:pPr>
              <a:defRPr/>
            </a:pPr>
            <a:endParaRPr lang="ru-RU"/>
          </a:p>
        </p:txBody>
      </p:sp>
      <p:sp>
        <p:nvSpPr>
          <p:cNvPr id="6" name="Номер слайда 22">
            <a:extLst>
              <a:ext uri="{FF2B5EF4-FFF2-40B4-BE49-F238E27FC236}">
                <a16:creationId xmlns:a16="http://schemas.microsoft.com/office/drawing/2014/main" id="{BCFF0E09-4EC9-56E0-AEC3-1F1EB9E81950}"/>
              </a:ext>
            </a:extLst>
          </p:cNvPr>
          <p:cNvSpPr>
            <a:spLocks noGrp="1"/>
          </p:cNvSpPr>
          <p:nvPr>
            <p:ph type="sldNum" sz="quarter" idx="12"/>
          </p:nvPr>
        </p:nvSpPr>
        <p:spPr/>
        <p:txBody>
          <a:bodyPr/>
          <a:lstStyle>
            <a:lvl1pPr>
              <a:defRPr/>
            </a:lvl1pPr>
          </a:lstStyle>
          <a:p>
            <a:pPr>
              <a:defRPr/>
            </a:pPr>
            <a:fld id="{0B5FC28C-2CAC-4C65-8F5A-E45B26617397}" type="slidenum">
              <a:rPr lang="ru-RU" altLang="uk-UA"/>
              <a:pPr>
                <a:defRPr/>
              </a:pPr>
              <a:t>‹№›</a:t>
            </a:fld>
            <a:endParaRPr lang="ru-RU" altLang="uk-UA"/>
          </a:p>
        </p:txBody>
      </p:sp>
    </p:spTree>
    <p:extLst>
      <p:ext uri="{BB962C8B-B14F-4D97-AF65-F5344CB8AC3E}">
        <p14:creationId xmlns:p14="http://schemas.microsoft.com/office/powerpoint/2010/main" val="3420816917"/>
      </p:ext>
    </p:extLst>
  </p:cSld>
  <p:clrMapOvr>
    <a:masterClrMapping/>
  </p:clrMapOvr>
  <p:transition spd="med">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A9C3C7"/>
            </a:gs>
            <a:gs pos="39999">
              <a:srgbClr val="D2EDF1"/>
            </a:gs>
            <a:gs pos="100000">
              <a:srgbClr val="EEFAFC"/>
            </a:gs>
          </a:gsLst>
          <a:lin ang="16200000" scaled="1"/>
        </a:gradFill>
        <a:effectLst/>
      </p:bgPr>
    </p:bg>
    <p:spTree>
      <p:nvGrpSpPr>
        <p:cNvPr id="1" name=""/>
        <p:cNvGrpSpPr/>
        <p:nvPr/>
      </p:nvGrpSpPr>
      <p:grpSpPr>
        <a:xfrm>
          <a:off x="0" y="0"/>
          <a:ext cx="0" cy="0"/>
          <a:chOff x="0" y="0"/>
          <a:chExt cx="0" cy="0"/>
        </a:xfrm>
      </p:grpSpPr>
      <p:sp>
        <p:nvSpPr>
          <p:cNvPr id="16" name="Прямая соединительная линия 15">
            <a:extLst>
              <a:ext uri="{FF2B5EF4-FFF2-40B4-BE49-F238E27FC236}">
                <a16:creationId xmlns:a16="http://schemas.microsoft.com/office/drawing/2014/main" id="{97C61380-C5BF-82C5-271D-3466A4347AF9}"/>
              </a:ext>
            </a:extLst>
          </p:cNvPr>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hangingPunct="1">
              <a:defRPr/>
            </a:pPr>
            <a:endParaRPr lang="en-US" dirty="0"/>
          </a:p>
        </p:txBody>
      </p:sp>
      <p:sp>
        <p:nvSpPr>
          <p:cNvPr id="22" name="Заголовок 21">
            <a:extLst>
              <a:ext uri="{FF2B5EF4-FFF2-40B4-BE49-F238E27FC236}">
                <a16:creationId xmlns:a16="http://schemas.microsoft.com/office/drawing/2014/main" id="{2E5B1845-B907-BA11-8D28-3EDEB2B1F987}"/>
              </a:ext>
            </a:extLst>
          </p:cNvPr>
          <p:cNvSpPr>
            <a:spLocks noGrp="1"/>
          </p:cNvSpPr>
          <p:nvPr>
            <p:ph type="title"/>
          </p:nvPr>
        </p:nvSpPr>
        <p:spPr>
          <a:xfrm>
            <a:off x="457200" y="274638"/>
            <a:ext cx="7467600" cy="1143000"/>
          </a:xfrm>
          <a:prstGeom prst="rect">
            <a:avLst/>
          </a:prstGeom>
        </p:spPr>
        <p:txBody>
          <a:bodyPr vert="horz" anchor="b">
            <a:normAutofit/>
          </a:bodyPr>
          <a:lstStyle/>
          <a:p>
            <a:r>
              <a:rPr lang="ru-RU"/>
              <a:t>Образец заголовка</a:t>
            </a:r>
            <a:endParaRPr lang="en-US"/>
          </a:p>
        </p:txBody>
      </p:sp>
      <p:sp>
        <p:nvSpPr>
          <p:cNvPr id="1028" name="Текст 12">
            <a:extLst>
              <a:ext uri="{FF2B5EF4-FFF2-40B4-BE49-F238E27FC236}">
                <a16:creationId xmlns:a16="http://schemas.microsoft.com/office/drawing/2014/main" id="{6CA4614D-7862-197D-68EB-E514E982406F}"/>
              </a:ext>
            </a:extLst>
          </p:cNvPr>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uk-UA"/>
              <a:t>Образец текста</a:t>
            </a:r>
          </a:p>
          <a:p>
            <a:pPr lvl="1"/>
            <a:r>
              <a:rPr lang="ru-RU" altLang="uk-UA"/>
              <a:t>Второй уровень</a:t>
            </a:r>
          </a:p>
          <a:p>
            <a:pPr lvl="2"/>
            <a:r>
              <a:rPr lang="ru-RU" altLang="uk-UA"/>
              <a:t>Третий уровень</a:t>
            </a:r>
          </a:p>
          <a:p>
            <a:pPr lvl="3"/>
            <a:r>
              <a:rPr lang="ru-RU" altLang="uk-UA"/>
              <a:t>Четвертый уровень</a:t>
            </a:r>
          </a:p>
          <a:p>
            <a:pPr lvl="4"/>
            <a:r>
              <a:rPr lang="ru-RU" altLang="uk-UA"/>
              <a:t>Пятый уровень</a:t>
            </a:r>
            <a:endParaRPr lang="en-US" altLang="uk-UA"/>
          </a:p>
        </p:txBody>
      </p:sp>
      <p:sp>
        <p:nvSpPr>
          <p:cNvPr id="14" name="Дата 13">
            <a:extLst>
              <a:ext uri="{FF2B5EF4-FFF2-40B4-BE49-F238E27FC236}">
                <a16:creationId xmlns:a16="http://schemas.microsoft.com/office/drawing/2014/main" id="{51A5C70F-8398-AF84-3D41-D9256435816E}"/>
              </a:ext>
            </a:extLst>
          </p:cNvPr>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a:extLst>
              <a:ext uri="{FF2B5EF4-FFF2-40B4-BE49-F238E27FC236}">
                <a16:creationId xmlns:a16="http://schemas.microsoft.com/office/drawing/2014/main" id="{BDECD761-7A7A-C0C7-4202-BB81E13E8EDB}"/>
              </a:ext>
            </a:extLst>
          </p:cNvPr>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a:extLst>
              <a:ext uri="{FF2B5EF4-FFF2-40B4-BE49-F238E27FC236}">
                <a16:creationId xmlns:a16="http://schemas.microsoft.com/office/drawing/2014/main" id="{17BC3746-B6E6-4516-5DB2-C1CC272F47FB}"/>
              </a:ext>
            </a:extLst>
          </p:cNvPr>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hangingPunct="1">
              <a:defRPr/>
            </a:pPr>
            <a:endParaRPr lang="en-US"/>
          </a:p>
        </p:txBody>
      </p:sp>
      <p:sp>
        <p:nvSpPr>
          <p:cNvPr id="1032" name="Прямая соединительная линия 8">
            <a:extLst>
              <a:ext uri="{FF2B5EF4-FFF2-40B4-BE49-F238E27FC236}">
                <a16:creationId xmlns:a16="http://schemas.microsoft.com/office/drawing/2014/main" id="{AB76D555-7B78-B01C-A99A-147794E20E4C}"/>
              </a:ext>
            </a:extLst>
          </p:cNvPr>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10" name="Прямоугольник 9">
            <a:extLst>
              <a:ext uri="{FF2B5EF4-FFF2-40B4-BE49-F238E27FC236}">
                <a16:creationId xmlns:a16="http://schemas.microsoft.com/office/drawing/2014/main" id="{E7A7865C-3A40-D0E6-B608-13D34E8E2CA8}"/>
              </a:ext>
            </a:extLst>
          </p:cNvPr>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34" name="Прямая соединительная линия 10">
            <a:extLst>
              <a:ext uri="{FF2B5EF4-FFF2-40B4-BE49-F238E27FC236}">
                <a16:creationId xmlns:a16="http://schemas.microsoft.com/office/drawing/2014/main" id="{1784AEB2-08BC-04D6-C5F7-98F24CAE78D5}"/>
              </a:ext>
            </a:extLst>
          </p:cNvPr>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uk-UA"/>
          </a:p>
        </p:txBody>
      </p:sp>
      <p:sp>
        <p:nvSpPr>
          <p:cNvPr id="12" name="Овал 11">
            <a:extLst>
              <a:ext uri="{FF2B5EF4-FFF2-40B4-BE49-F238E27FC236}">
                <a16:creationId xmlns:a16="http://schemas.microsoft.com/office/drawing/2014/main" id="{D3EC2A3B-F686-691C-CB35-53EC567212AA}"/>
              </a:ext>
            </a:extLst>
          </p:cNvPr>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3" name="Номер слайда 22">
            <a:extLst>
              <a:ext uri="{FF2B5EF4-FFF2-40B4-BE49-F238E27FC236}">
                <a16:creationId xmlns:a16="http://schemas.microsoft.com/office/drawing/2014/main" id="{1DB345CE-8617-915C-12B3-854E0851F216}"/>
              </a:ext>
            </a:extLst>
          </p:cNvPr>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smtClean="0">
                <a:solidFill>
                  <a:srgbClr val="FFFFFF"/>
                </a:solidFill>
              </a:defRPr>
            </a:lvl1pPr>
          </a:lstStyle>
          <a:p>
            <a:pPr>
              <a:defRPr/>
            </a:pPr>
            <a:fld id="{7E651072-3735-47A6-B09E-AD789931D698}"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42" r:id="rId4"/>
    <p:sldLayoutId id="2147484043" r:id="rId5"/>
    <p:sldLayoutId id="2147484051" r:id="rId6"/>
    <p:sldLayoutId id="2147484044" r:id="rId7"/>
    <p:sldLayoutId id="2147484052" r:id="rId8"/>
    <p:sldLayoutId id="2147484053" r:id="rId9"/>
    <p:sldLayoutId id="2147484045" r:id="rId10"/>
    <p:sldLayoutId id="2147484046" r:id="rId11"/>
  </p:sldLayoutIdLst>
  <p:transition spd="med">
    <p:wedge/>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anose="02040604050505020304" pitchFamily="18" charset="0"/>
        </a:defRPr>
      </a:lvl2pPr>
      <a:lvl3pPr algn="l" rtl="0" eaLnBrk="0" fontAlgn="base" hangingPunct="0">
        <a:spcBef>
          <a:spcPct val="0"/>
        </a:spcBef>
        <a:spcAft>
          <a:spcPct val="0"/>
        </a:spcAft>
        <a:defRPr sz="3000">
          <a:solidFill>
            <a:schemeClr val="tx2"/>
          </a:solidFill>
          <a:latin typeface="Century Schoolbook" panose="02040604050505020304" pitchFamily="18" charset="0"/>
        </a:defRPr>
      </a:lvl3pPr>
      <a:lvl4pPr algn="l" rtl="0" eaLnBrk="0" fontAlgn="base" hangingPunct="0">
        <a:spcBef>
          <a:spcPct val="0"/>
        </a:spcBef>
        <a:spcAft>
          <a:spcPct val="0"/>
        </a:spcAft>
        <a:defRPr sz="3000">
          <a:solidFill>
            <a:schemeClr val="tx2"/>
          </a:solidFill>
          <a:latin typeface="Century Schoolbook" panose="02040604050505020304" pitchFamily="18" charset="0"/>
        </a:defRPr>
      </a:lvl4pPr>
      <a:lvl5pPr algn="l" rtl="0" eaLnBrk="0" fontAlgn="base" hangingPunct="0">
        <a:spcBef>
          <a:spcPct val="0"/>
        </a:spcBef>
        <a:spcAft>
          <a:spcPct val="0"/>
        </a:spcAft>
        <a:defRPr sz="3000">
          <a:solidFill>
            <a:schemeClr val="tx2"/>
          </a:solidFill>
          <a:latin typeface="Century Schoolbook" panose="02040604050505020304" pitchFamily="18" charset="0"/>
        </a:defRPr>
      </a:lvl5pPr>
      <a:lvl6pPr marL="457200" algn="l" rtl="0" fontAlgn="base">
        <a:spcBef>
          <a:spcPct val="0"/>
        </a:spcBef>
        <a:spcAft>
          <a:spcPct val="0"/>
        </a:spcAft>
        <a:defRPr sz="3000">
          <a:solidFill>
            <a:schemeClr val="tx2"/>
          </a:solidFill>
          <a:latin typeface="Century Schoolbook" panose="02040604050505020304" pitchFamily="18" charset="0"/>
        </a:defRPr>
      </a:lvl6pPr>
      <a:lvl7pPr marL="914400" algn="l" rtl="0" fontAlgn="base">
        <a:spcBef>
          <a:spcPct val="0"/>
        </a:spcBef>
        <a:spcAft>
          <a:spcPct val="0"/>
        </a:spcAft>
        <a:defRPr sz="3000">
          <a:solidFill>
            <a:schemeClr val="tx2"/>
          </a:solidFill>
          <a:latin typeface="Century Schoolbook" panose="02040604050505020304" pitchFamily="18" charset="0"/>
        </a:defRPr>
      </a:lvl7pPr>
      <a:lvl8pPr marL="1371600" algn="l" rtl="0" fontAlgn="base">
        <a:spcBef>
          <a:spcPct val="0"/>
        </a:spcBef>
        <a:spcAft>
          <a:spcPct val="0"/>
        </a:spcAft>
        <a:defRPr sz="3000">
          <a:solidFill>
            <a:schemeClr val="tx2"/>
          </a:solidFill>
          <a:latin typeface="Century Schoolbook" panose="02040604050505020304" pitchFamily="18" charset="0"/>
        </a:defRPr>
      </a:lvl8pPr>
      <a:lvl9pPr marL="1828800" algn="l" rtl="0" fontAlgn="base">
        <a:spcBef>
          <a:spcPct val="0"/>
        </a:spcBef>
        <a:spcAft>
          <a:spcPct val="0"/>
        </a:spcAft>
        <a:defRPr sz="3000">
          <a:solidFill>
            <a:schemeClr val="tx2"/>
          </a:solidFill>
          <a:latin typeface="Century Schoolbook" panose="02040604050505020304"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0C61AE"/>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AABBDF"/>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AACC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id="{EB4A426B-AA6F-B57F-619A-27776DAC5C4B}"/>
              </a:ext>
            </a:extLst>
          </p:cNvPr>
          <p:cNvSpPr>
            <a:spLocks noGrp="1"/>
          </p:cNvSpPr>
          <p:nvPr>
            <p:ph type="ctrTitle"/>
          </p:nvPr>
        </p:nvSpPr>
        <p:spPr>
          <a:xfrm>
            <a:off x="857250" y="285750"/>
            <a:ext cx="6715125" cy="482505"/>
          </a:xfrm>
        </p:spPr>
        <p:txBody>
          <a:bodyPr>
            <a:normAutofit fontScale="90000"/>
          </a:bodyPr>
          <a:lstStyle/>
          <a:p>
            <a:pPr algn="ctr" eaLnBrk="1" fontAlgn="auto" hangingPunct="1">
              <a:spcAft>
                <a:spcPts val="0"/>
              </a:spcAft>
              <a:defRPr/>
            </a:pPr>
            <a:br>
              <a:rPr lang="ru-RU" sz="1800" dirty="0">
                <a:solidFill>
                  <a:srgbClr val="002060"/>
                </a:solidFill>
                <a:latin typeface="Arial Black" pitchFamily="34" charset="0"/>
              </a:rPr>
            </a:br>
            <a:r>
              <a:rPr lang="ru-RU" sz="1800" dirty="0">
                <a:solidFill>
                  <a:srgbClr val="002060"/>
                </a:solidFill>
                <a:latin typeface="Arial Black" pitchFamily="34" charset="0"/>
              </a:rPr>
              <a:t>кафедра </a:t>
            </a:r>
            <a:r>
              <a:rPr lang="ru-RU" sz="1800" dirty="0" err="1">
                <a:solidFill>
                  <a:srgbClr val="002060"/>
                </a:solidFill>
                <a:latin typeface="Arial Black" pitchFamily="34" charset="0"/>
              </a:rPr>
              <a:t>фармакології</a:t>
            </a:r>
            <a:endParaRPr lang="ru-RU" dirty="0">
              <a:latin typeface="Arial Black" pitchFamily="34" charset="0"/>
            </a:endParaRPr>
          </a:p>
        </p:txBody>
      </p:sp>
      <p:sp>
        <p:nvSpPr>
          <p:cNvPr id="10243" name="Rectangle 3">
            <a:extLst>
              <a:ext uri="{FF2B5EF4-FFF2-40B4-BE49-F238E27FC236}">
                <a16:creationId xmlns:a16="http://schemas.microsoft.com/office/drawing/2014/main" id="{F950AB92-7628-5310-2E89-DF7186CE2808}"/>
              </a:ext>
            </a:extLst>
          </p:cNvPr>
          <p:cNvSpPr>
            <a:spLocks noGrp="1"/>
          </p:cNvSpPr>
          <p:nvPr>
            <p:ph type="subTitle" idx="1"/>
          </p:nvPr>
        </p:nvSpPr>
        <p:spPr>
          <a:xfrm>
            <a:off x="2357438" y="2143125"/>
            <a:ext cx="6172200" cy="4241800"/>
          </a:xfrm>
        </p:spPr>
        <p:txBody>
          <a:bodyPr anchor="ctr"/>
          <a:lstStyle/>
          <a:p>
            <a:pPr eaLnBrk="1" hangingPunct="1"/>
            <a:r>
              <a:rPr lang="uk-UA" sz="2800" dirty="0">
                <a:solidFill>
                  <a:srgbClr val="002060"/>
                </a:solidFill>
                <a:latin typeface="Arial" panose="020B0604020202020204" pitchFamily="34" charset="0"/>
                <a:cs typeface="Arial" panose="020B0604020202020204" pitchFamily="34" charset="0"/>
              </a:rPr>
              <a:t>Побічні реакції лікарських засобів. Поліпрагмазія, </a:t>
            </a:r>
            <a:r>
              <a:rPr lang="uk-UA" sz="2800" dirty="0" err="1">
                <a:solidFill>
                  <a:srgbClr val="002060"/>
                </a:solidFill>
                <a:latin typeface="Arial" panose="020B0604020202020204" pitchFamily="34" charset="0"/>
                <a:cs typeface="Arial" panose="020B0604020202020204" pitchFamily="34" charset="0"/>
              </a:rPr>
              <a:t>поліфармація</a:t>
            </a:r>
            <a:r>
              <a:rPr lang="uk-UA" sz="2800" dirty="0">
                <a:solidFill>
                  <a:srgbClr val="002060"/>
                </a:solidFill>
                <a:latin typeface="Arial" panose="020B0604020202020204" pitchFamily="34" charset="0"/>
                <a:cs typeface="Arial" panose="020B0604020202020204" pitchFamily="34" charset="0"/>
              </a:rPr>
              <a:t>. Відсутність ефективності лікарських засобів при їх медичному застосуванні. Лікарські помилки.</a:t>
            </a:r>
            <a:endParaRPr lang="ru-RU" altLang="uk-UA" sz="2800" dirty="0">
              <a:solidFill>
                <a:srgbClr val="002060"/>
              </a:solidFill>
              <a:latin typeface="Arial" panose="020B0604020202020204" pitchFamily="34" charset="0"/>
              <a:cs typeface="Arial" panose="020B0604020202020204" pitchFamily="34" charset="0"/>
            </a:endParaRPr>
          </a:p>
        </p:txBody>
      </p:sp>
      <p:sp>
        <p:nvSpPr>
          <p:cNvPr id="10244" name="Rectangle 4">
            <a:extLst>
              <a:ext uri="{FF2B5EF4-FFF2-40B4-BE49-F238E27FC236}">
                <a16:creationId xmlns:a16="http://schemas.microsoft.com/office/drawing/2014/main" id="{C660DEE9-D8F9-C697-A32E-388B7CB71EFD}"/>
              </a:ext>
            </a:extLst>
          </p:cNvPr>
          <p:cNvSpPr>
            <a:spLocks noChangeArrowheads="1"/>
          </p:cNvSpPr>
          <p:nvPr/>
        </p:nvSpPr>
        <p:spPr bwMode="auto">
          <a:xfrm>
            <a:off x="5580063" y="2420938"/>
            <a:ext cx="3311525"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k-UA" altLang="uk-UA" sz="3200">
              <a:solidFill>
                <a:schemeClr val="tx2"/>
              </a:solidFill>
              <a:latin typeface="Times New Roman" panose="02020603050405020304" pitchFamily="18" charset="0"/>
            </a:endParaRPr>
          </a:p>
        </p:txBody>
      </p:sp>
      <p:sp>
        <p:nvSpPr>
          <p:cNvPr id="10245" name="AutoShape 7" descr="Медичний факультет №2 - Вінницький національний медичний університет ім.  М.І.Пирогова">
            <a:extLst>
              <a:ext uri="{FF2B5EF4-FFF2-40B4-BE49-F238E27FC236}">
                <a16:creationId xmlns:a16="http://schemas.microsoft.com/office/drawing/2014/main" id="{20990A72-9F4C-FD47-828A-12BF172B1922}"/>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uk-UA" altLang="uk-UA"/>
          </a:p>
        </p:txBody>
      </p:sp>
      <p:pic>
        <p:nvPicPr>
          <p:cNvPr id="10246" name="Рисунок 5">
            <a:extLst>
              <a:ext uri="{FF2B5EF4-FFF2-40B4-BE49-F238E27FC236}">
                <a16:creationId xmlns:a16="http://schemas.microsoft.com/office/drawing/2014/main" id="{87446AB0-DDBD-0198-0F26-5137655E46E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72375" y="0"/>
            <a:ext cx="1571625"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103B03E-4150-5F46-D147-098821AE88D5}"/>
              </a:ext>
            </a:extLst>
          </p:cNvPr>
          <p:cNvSpPr txBox="1"/>
          <p:nvPr/>
        </p:nvSpPr>
        <p:spPr>
          <a:xfrm>
            <a:off x="6300788" y="2212975"/>
            <a:ext cx="1870075" cy="355600"/>
          </a:xfrm>
          <a:prstGeom prst="rect">
            <a:avLst/>
          </a:prstGeom>
          <a:noFill/>
        </p:spPr>
        <p:txBody>
          <a:bodyPr>
            <a:spAutoFit/>
          </a:bodyPr>
          <a:lstStyle/>
          <a:p>
            <a:pPr>
              <a:lnSpc>
                <a:spcPct val="95000"/>
              </a:lnSpc>
              <a:defRPr/>
            </a:pPr>
            <a:r>
              <a:rPr lang="uk-UA" altLang="uk-UA" b="1" dirty="0">
                <a:solidFill>
                  <a:srgbClr val="002060"/>
                </a:solidFill>
                <a:latin typeface="Arial Black" panose="020B0A04020102020204" pitchFamily="34" charset="0"/>
              </a:rPr>
              <a:t>Лекція </a:t>
            </a:r>
            <a:r>
              <a:rPr lang="ru-RU" altLang="uk-UA" b="1">
                <a:solidFill>
                  <a:srgbClr val="002060"/>
                </a:solidFill>
                <a:latin typeface="Arial Black" panose="020B0A04020102020204" pitchFamily="34" charset="0"/>
              </a:rPr>
              <a:t>№2</a:t>
            </a:r>
            <a:endParaRPr lang="en-US" altLang="uk-UA" b="1" dirty="0">
              <a:solidFill>
                <a:srgbClr val="002060"/>
              </a:solidFill>
              <a:latin typeface="Arial Black" panose="020B0A04020102020204" pitchFamily="34" charset="0"/>
            </a:endParaRPr>
          </a:p>
        </p:txBody>
      </p:sp>
      <p:sp>
        <p:nvSpPr>
          <p:cNvPr id="2" name="TextBox 1">
            <a:extLst>
              <a:ext uri="{FF2B5EF4-FFF2-40B4-BE49-F238E27FC236}">
                <a16:creationId xmlns:a16="http://schemas.microsoft.com/office/drawing/2014/main" id="{1E14DE59-6C1C-E075-4AB3-761344417EFC}"/>
              </a:ext>
            </a:extLst>
          </p:cNvPr>
          <p:cNvSpPr txBox="1"/>
          <p:nvPr/>
        </p:nvSpPr>
        <p:spPr>
          <a:xfrm>
            <a:off x="2342206" y="975185"/>
            <a:ext cx="4087258" cy="338554"/>
          </a:xfrm>
          <a:prstGeom prst="rect">
            <a:avLst/>
          </a:prstGeom>
          <a:noFill/>
        </p:spPr>
        <p:txBody>
          <a:bodyPr wrap="square" rtlCol="0">
            <a:spAutoFit/>
          </a:bodyPr>
          <a:lstStyle/>
          <a:p>
            <a:pPr algn="ctr"/>
            <a:r>
              <a:rPr lang="uk-UA" sz="1600" b="1" cap="small" dirty="0">
                <a:solidFill>
                  <a:srgbClr val="002060"/>
                </a:solidFill>
                <a:latin typeface="Arial Black" pitchFamily="34" charset="0"/>
                <a:ea typeface="+mj-ea"/>
                <a:cs typeface="+mj-cs"/>
              </a:rPr>
              <a:t>ВК 5.5. Побічна дія ліків</a:t>
            </a:r>
          </a:p>
        </p:txBody>
      </p:sp>
      <p:sp>
        <p:nvSpPr>
          <p:cNvPr id="4" name="TextBox 3">
            <a:extLst>
              <a:ext uri="{FF2B5EF4-FFF2-40B4-BE49-F238E27FC236}">
                <a16:creationId xmlns:a16="http://schemas.microsoft.com/office/drawing/2014/main" id="{2992B73E-EA71-95AA-7619-CFFF7A09D4BF}"/>
              </a:ext>
            </a:extLst>
          </p:cNvPr>
          <p:cNvSpPr txBox="1"/>
          <p:nvPr/>
        </p:nvSpPr>
        <p:spPr>
          <a:xfrm>
            <a:off x="3990219" y="5885017"/>
            <a:ext cx="3999123" cy="369332"/>
          </a:xfrm>
          <a:prstGeom prst="rect">
            <a:avLst/>
          </a:prstGeom>
          <a:noFill/>
        </p:spPr>
        <p:txBody>
          <a:bodyPr wrap="square" rtlCol="0">
            <a:spAutoFit/>
          </a:bodyPr>
          <a:lstStyle/>
          <a:p>
            <a:r>
              <a:rPr lang="uk-UA" b="1" dirty="0">
                <a:solidFill>
                  <a:schemeClr val="tx2">
                    <a:lumMod val="50000"/>
                  </a:schemeClr>
                </a:solidFill>
                <a:latin typeface="Arial" panose="020B0604020202020204" pitchFamily="34" charset="0"/>
                <a:cs typeface="Arial" panose="020B0604020202020204" pitchFamily="34" charset="0"/>
              </a:rPr>
              <a:t>Розробник - проф. Н.І. Волощук</a:t>
            </a:r>
          </a:p>
        </p:txBody>
      </p:sp>
    </p:spTree>
  </p:cSld>
  <p:clrMapOvr>
    <a:masterClrMapping/>
  </p:clrMapOvr>
  <p:transition spd="med">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86866E-92D0-25A2-1CEA-A7680D97DF79}"/>
              </a:ext>
            </a:extLst>
          </p:cNvPr>
          <p:cNvSpPr>
            <a:spLocks noGrp="1"/>
          </p:cNvSpPr>
          <p:nvPr>
            <p:ph type="title"/>
          </p:nvPr>
        </p:nvSpPr>
        <p:spPr>
          <a:xfrm>
            <a:off x="457200" y="274638"/>
            <a:ext cx="7467600" cy="490066"/>
          </a:xfrm>
        </p:spPr>
        <p:txBody>
          <a:bodyPr>
            <a:normAutofit fontScale="90000"/>
          </a:bodyPr>
          <a:lstStyle/>
          <a:p>
            <a:pPr algn="ctr"/>
            <a:r>
              <a:rPr lang="uk-UA" b="1" dirty="0">
                <a:solidFill>
                  <a:srgbClr val="002060"/>
                </a:solidFill>
                <a:latin typeface="Arial" panose="020B0604020202020204" pitchFamily="34" charset="0"/>
                <a:cs typeface="Arial" panose="020B0604020202020204" pitchFamily="34" charset="0"/>
              </a:rPr>
              <a:t>Термінологія</a:t>
            </a:r>
          </a:p>
        </p:txBody>
      </p:sp>
      <p:sp>
        <p:nvSpPr>
          <p:cNvPr id="3" name="Місце для вмісту 2">
            <a:extLst>
              <a:ext uri="{FF2B5EF4-FFF2-40B4-BE49-F238E27FC236}">
                <a16:creationId xmlns:a16="http://schemas.microsoft.com/office/drawing/2014/main" id="{DF54E674-BC27-EF04-9E97-AC40C92952FA}"/>
              </a:ext>
            </a:extLst>
          </p:cNvPr>
          <p:cNvSpPr>
            <a:spLocks noGrp="1"/>
          </p:cNvSpPr>
          <p:nvPr>
            <p:ph sz="quarter" idx="1"/>
          </p:nvPr>
        </p:nvSpPr>
        <p:spPr>
          <a:xfrm>
            <a:off x="251520" y="796352"/>
            <a:ext cx="8496944" cy="5787010"/>
          </a:xfrm>
        </p:spPr>
        <p:txBody>
          <a:bodyPr/>
          <a:lstStyle/>
          <a:p>
            <a:pPr>
              <a:spcBef>
                <a:spcPts val="1200"/>
              </a:spcBef>
              <a:spcAft>
                <a:spcPts val="600"/>
              </a:spcAft>
            </a:pPr>
            <a:r>
              <a:rPr lang="uk-UA" b="1" dirty="0">
                <a:solidFill>
                  <a:srgbClr val="C00000"/>
                </a:solidFill>
                <a:latin typeface="Arial" panose="020B0604020202020204" pitchFamily="34" charset="0"/>
                <a:cs typeface="Arial" panose="020B0604020202020204" pitchFamily="34" charset="0"/>
              </a:rPr>
              <a:t>Побічна реакція </a:t>
            </a:r>
            <a:r>
              <a:rPr lang="uk-UA" b="1" dirty="0">
                <a:latin typeface="Arial" panose="020B0604020202020204" pitchFamily="34" charset="0"/>
                <a:cs typeface="Arial" panose="020B0604020202020204" pitchFamily="34" charset="0"/>
              </a:rPr>
              <a:t>(ПР) – будь яка небажана негативна реакція, що виникає при використанні ЛЗ в звичайних дозах, рекомендованих для профілактики, діагностики і лікування захворювань, або з метою модифікації фізіологічних функцій </a:t>
            </a:r>
            <a:r>
              <a:rPr lang="uk-UA" b="1" dirty="0" err="1">
                <a:latin typeface="Arial" panose="020B0604020202020204" pitchFamily="34" charset="0"/>
                <a:cs typeface="Arial" panose="020B0604020202020204" pitchFamily="34" charset="0"/>
              </a:rPr>
              <a:t>організма</a:t>
            </a:r>
            <a:endParaRPr lang="uk-UA" b="1" dirty="0">
              <a:latin typeface="Arial" panose="020B0604020202020204" pitchFamily="34" charset="0"/>
              <a:cs typeface="Arial" panose="020B0604020202020204" pitchFamily="34" charset="0"/>
            </a:endParaRPr>
          </a:p>
          <a:p>
            <a:pPr>
              <a:spcBef>
                <a:spcPts val="1200"/>
              </a:spcBef>
              <a:spcAft>
                <a:spcPts val="600"/>
              </a:spcAft>
            </a:pPr>
            <a:r>
              <a:rPr lang="uk-UA" b="1" dirty="0">
                <a:solidFill>
                  <a:srgbClr val="C00000"/>
                </a:solidFill>
                <a:latin typeface="Arial" panose="020B0604020202020204" pitchFamily="34" charset="0"/>
                <a:cs typeface="Arial" panose="020B0604020202020204" pitchFamily="34" charset="0"/>
              </a:rPr>
              <a:t>Непередбачувана</a:t>
            </a:r>
            <a:r>
              <a:rPr lang="uk-UA" b="1" dirty="0">
                <a:latin typeface="Arial" panose="020B0604020202020204" pitchFamily="34" charset="0"/>
                <a:cs typeface="Arial" panose="020B0604020202020204" pitchFamily="34" charset="0"/>
              </a:rPr>
              <a:t> побічна реакція – побічна реакція, характер або тяжкість якої не узгоджується з наявною інформацією про ЛЗ (інструкцією)</a:t>
            </a:r>
          </a:p>
          <a:p>
            <a:pPr>
              <a:spcBef>
                <a:spcPts val="1200"/>
              </a:spcBef>
              <a:spcAft>
                <a:spcPts val="600"/>
              </a:spcAft>
            </a:pPr>
            <a:r>
              <a:rPr lang="uk-UA" b="1" dirty="0">
                <a:solidFill>
                  <a:srgbClr val="C00000"/>
                </a:solidFill>
                <a:latin typeface="Arial" panose="020B0604020202020204" pitchFamily="34" charset="0"/>
                <a:cs typeface="Arial" panose="020B0604020202020204" pitchFamily="34" charset="0"/>
              </a:rPr>
              <a:t>Передбачувана </a:t>
            </a:r>
            <a:r>
              <a:rPr lang="uk-UA" b="1" dirty="0">
                <a:latin typeface="Arial" panose="020B0604020202020204" pitchFamily="34" charset="0"/>
                <a:cs typeface="Arial" panose="020B0604020202020204" pitchFamily="34" charset="0"/>
              </a:rPr>
              <a:t>побічна реакція – ПР, характер або тяжкість якої узгоджується з наявною інформацією про ЛЗ (інструкцією)</a:t>
            </a:r>
          </a:p>
        </p:txBody>
      </p:sp>
    </p:spTree>
    <p:extLst>
      <p:ext uri="{BB962C8B-B14F-4D97-AF65-F5344CB8AC3E}">
        <p14:creationId xmlns:p14="http://schemas.microsoft.com/office/powerpoint/2010/main" val="4142486501"/>
      </p:ext>
    </p:extLst>
  </p:cSld>
  <p:clrMapOvr>
    <a:masterClrMapping/>
  </p:clrMapOvr>
  <p:transition spd="med">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68E873-D4C2-6929-FAE7-69ED8DB2C398}"/>
              </a:ext>
            </a:extLst>
          </p:cNvPr>
          <p:cNvSpPr>
            <a:spLocks noGrp="1"/>
          </p:cNvSpPr>
          <p:nvPr>
            <p:ph type="title"/>
          </p:nvPr>
        </p:nvSpPr>
        <p:spPr>
          <a:xfrm>
            <a:off x="457200" y="116632"/>
            <a:ext cx="8291264" cy="432048"/>
          </a:xfrm>
        </p:spPr>
        <p:txBody>
          <a:bodyPr>
            <a:normAutofit fontScale="90000"/>
          </a:bodyPr>
          <a:lstStyle/>
          <a:p>
            <a:pPr algn="ctr"/>
            <a:r>
              <a:rPr lang="uk-UA" sz="2700" b="1" dirty="0">
                <a:solidFill>
                  <a:srgbClr val="002060"/>
                </a:solidFill>
                <a:latin typeface="Arial" panose="020B0604020202020204" pitchFamily="34" charset="0"/>
                <a:cs typeface="Arial" panose="020B0604020202020204" pitchFamily="34" charset="0"/>
              </a:rPr>
              <a:t>Термінологія (продовження)</a:t>
            </a:r>
          </a:p>
        </p:txBody>
      </p:sp>
      <p:sp>
        <p:nvSpPr>
          <p:cNvPr id="3" name="Місце для вмісту 2">
            <a:extLst>
              <a:ext uri="{FF2B5EF4-FFF2-40B4-BE49-F238E27FC236}">
                <a16:creationId xmlns:a16="http://schemas.microsoft.com/office/drawing/2014/main" id="{D099D454-E72B-8634-8C33-9F72F1B31704}"/>
              </a:ext>
            </a:extLst>
          </p:cNvPr>
          <p:cNvSpPr>
            <a:spLocks noGrp="1"/>
          </p:cNvSpPr>
          <p:nvPr>
            <p:ph sz="quarter" idx="1"/>
          </p:nvPr>
        </p:nvSpPr>
        <p:spPr>
          <a:xfrm>
            <a:off x="426368" y="692696"/>
            <a:ext cx="8291264" cy="5746650"/>
          </a:xfrm>
        </p:spPr>
        <p:txBody>
          <a:bodyPr/>
          <a:lstStyle/>
          <a:p>
            <a:r>
              <a:rPr lang="uk-UA" dirty="0"/>
              <a:t>Відсутність ефективності лікарського засобу – відсутність сприятливої лікувальної дії препарат на перебіг і тривалість захворювання</a:t>
            </a:r>
          </a:p>
          <a:p>
            <a:r>
              <a:rPr lang="uk-UA" dirty="0"/>
              <a:t>Визначена ПР – несприятливий клінічний прояв, що включає також зміни лабораторних показників, які виникають під час використання ЛЗ, але не може бути пояснений наявністю існуючого захворювання або впливом інших факторів і хімічних речовин. Прояви регресують після відміни ЛЗ і виникають при його повторному призначенні.</a:t>
            </a:r>
          </a:p>
          <a:p>
            <a:r>
              <a:rPr lang="uk-UA" dirty="0"/>
              <a:t>Вірогідна ПР - несприятливий клінічний прояв, що включає також зміни лабораторних показників, які по часу </a:t>
            </a:r>
            <a:r>
              <a:rPr lang="uk-UA" dirty="0" err="1"/>
              <a:t>пов</a:t>
            </a:r>
            <a:r>
              <a:rPr lang="en-US" dirty="0"/>
              <a:t>’</a:t>
            </a:r>
            <a:r>
              <a:rPr lang="uk-UA" dirty="0" err="1"/>
              <a:t>язані</a:t>
            </a:r>
            <a:r>
              <a:rPr lang="uk-UA" dirty="0"/>
              <a:t> з використанням ЛЗ, але не мають відношення до супутніх захворювань або інших факторів і регресують після відміни НЗ. Реакція на повторне призначення ЛЗ невідома.</a:t>
            </a:r>
          </a:p>
        </p:txBody>
      </p:sp>
    </p:spTree>
    <p:extLst>
      <p:ext uri="{BB962C8B-B14F-4D97-AF65-F5344CB8AC3E}">
        <p14:creationId xmlns:p14="http://schemas.microsoft.com/office/powerpoint/2010/main" val="614754555"/>
      </p:ext>
    </p:extLst>
  </p:cSld>
  <p:clrMapOvr>
    <a:masterClrMapping/>
  </p:clrMapOvr>
  <p:transition spd="med">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8E9965B2-C608-E902-2158-DCD8616FCE01}"/>
              </a:ext>
            </a:extLst>
          </p:cNvPr>
          <p:cNvSpPr>
            <a:spLocks noGrp="1"/>
          </p:cNvSpPr>
          <p:nvPr>
            <p:ph sz="quarter" idx="1"/>
          </p:nvPr>
        </p:nvSpPr>
        <p:spPr>
          <a:xfrm>
            <a:off x="384080" y="633632"/>
            <a:ext cx="8363272" cy="6093296"/>
          </a:xfrm>
        </p:spPr>
        <p:txBody>
          <a:bodyPr/>
          <a:lstStyle/>
          <a:p>
            <a:r>
              <a:rPr lang="uk-UA" dirty="0"/>
              <a:t>Можлива ПР - несприятливий клінічний прояв, що включає також зміни лабораторних показників, який по часу </a:t>
            </a:r>
            <a:r>
              <a:rPr lang="uk-UA" dirty="0" err="1"/>
              <a:t>пов</a:t>
            </a:r>
            <a:r>
              <a:rPr lang="en-US" dirty="0"/>
              <a:t>’</a:t>
            </a:r>
            <a:r>
              <a:rPr lang="uk-UA" dirty="0" err="1"/>
              <a:t>язані</a:t>
            </a:r>
            <a:r>
              <a:rPr lang="uk-UA" dirty="0"/>
              <a:t> з використанням ЛЗ, але який можна пояснити наявністю супутніх захворювань або </a:t>
            </a:r>
            <a:r>
              <a:rPr lang="uk-UA" dirty="0" err="1"/>
              <a:t>використаннім</a:t>
            </a:r>
            <a:r>
              <a:rPr lang="uk-UA" dirty="0"/>
              <a:t> інших ЛЗ або хімічний речовин. Інформація про реакцію після відміни ЛЗ невідома.</a:t>
            </a:r>
          </a:p>
          <a:p>
            <a:r>
              <a:rPr lang="uk-UA" dirty="0"/>
              <a:t>Сумнівна ПР - несприятливий клінічний прояв, що включає також зміни лабораторних показників, який виникає при </a:t>
            </a:r>
            <a:r>
              <a:rPr lang="uk-UA" dirty="0" err="1"/>
              <a:t>відмутностсі</a:t>
            </a:r>
            <a:r>
              <a:rPr lang="uk-UA" dirty="0"/>
              <a:t> чіткого зв</a:t>
            </a:r>
            <a:r>
              <a:rPr lang="en-US" dirty="0"/>
              <a:t>’</a:t>
            </a:r>
            <a:r>
              <a:rPr lang="uk-UA" dirty="0" err="1"/>
              <a:t>язку</a:t>
            </a:r>
            <a:r>
              <a:rPr lang="uk-UA" dirty="0"/>
              <a:t> з часом використання ЛЗ. Існують інші фактори (ЛЗ, захворювання, хімічні речовини), які також можуть бути причиною виникнення ПР.</a:t>
            </a:r>
          </a:p>
          <a:p>
            <a:r>
              <a:rPr lang="uk-UA" dirty="0"/>
              <a:t>Умовна ПР – </a:t>
            </a:r>
            <a:r>
              <a:rPr lang="uk-UA" dirty="0" err="1"/>
              <a:t>несприятивий</a:t>
            </a:r>
            <a:r>
              <a:rPr lang="uk-UA" dirty="0"/>
              <a:t> клінічний прояв та зміни лабораторних показників, які важко оцінити. Необхідно отримати додаткові дані для оцінки. </a:t>
            </a:r>
          </a:p>
        </p:txBody>
      </p:sp>
      <p:sp>
        <p:nvSpPr>
          <p:cNvPr id="5" name="Заголовок 1">
            <a:extLst>
              <a:ext uri="{FF2B5EF4-FFF2-40B4-BE49-F238E27FC236}">
                <a16:creationId xmlns:a16="http://schemas.microsoft.com/office/drawing/2014/main" id="{D3AD00C9-347D-A97D-00FC-43C8F81094BD}"/>
              </a:ext>
            </a:extLst>
          </p:cNvPr>
          <p:cNvSpPr>
            <a:spLocks noGrp="1"/>
          </p:cNvSpPr>
          <p:nvPr>
            <p:ph type="title"/>
          </p:nvPr>
        </p:nvSpPr>
        <p:spPr>
          <a:xfrm>
            <a:off x="457200" y="116632"/>
            <a:ext cx="8291264" cy="432048"/>
          </a:xfrm>
        </p:spPr>
        <p:txBody>
          <a:bodyPr>
            <a:normAutofit fontScale="90000"/>
          </a:bodyPr>
          <a:lstStyle/>
          <a:p>
            <a:pPr algn="ctr"/>
            <a:r>
              <a:rPr lang="uk-UA" sz="2700" b="1" dirty="0">
                <a:solidFill>
                  <a:srgbClr val="002060"/>
                </a:solidFill>
                <a:latin typeface="Arial" panose="020B0604020202020204" pitchFamily="34" charset="0"/>
                <a:cs typeface="Arial" panose="020B0604020202020204" pitchFamily="34" charset="0"/>
              </a:rPr>
              <a:t>Термінологія (продовження)</a:t>
            </a:r>
          </a:p>
        </p:txBody>
      </p:sp>
    </p:spTree>
    <p:extLst>
      <p:ext uri="{BB962C8B-B14F-4D97-AF65-F5344CB8AC3E}">
        <p14:creationId xmlns:p14="http://schemas.microsoft.com/office/powerpoint/2010/main" val="2616478629"/>
      </p:ext>
    </p:extLst>
  </p:cSld>
  <p:clrMapOvr>
    <a:masterClrMapping/>
  </p:clrMapOvr>
  <p:transition spd="med">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A8D2BB20-CACB-C886-3CE3-CA297EF596E1}"/>
              </a:ext>
            </a:extLst>
          </p:cNvPr>
          <p:cNvSpPr>
            <a:spLocks noGrp="1"/>
          </p:cNvSpPr>
          <p:nvPr>
            <p:ph sz="quarter" idx="1"/>
          </p:nvPr>
        </p:nvSpPr>
        <p:spPr>
          <a:xfrm>
            <a:off x="323528" y="908720"/>
            <a:ext cx="8136904" cy="2952328"/>
          </a:xfrm>
        </p:spPr>
        <p:txBody>
          <a:bodyPr/>
          <a:lstStyle/>
          <a:p>
            <a:r>
              <a:rPr lang="uk-UA" dirty="0"/>
              <a:t>Серйозна ПР – будь який клінічний прояв при використанні ЛЗ (незалежно від дозування), який веде до смерті, представляє загрозу життю, вимагає госпіталізації або збільшення терміну госпіталізації, при водить до тривалої або значної непрацездатності або інвалідності або є вродженою аномалію.</a:t>
            </a:r>
          </a:p>
        </p:txBody>
      </p:sp>
      <p:pic>
        <p:nvPicPr>
          <p:cNvPr id="4" name="Рисунок 3">
            <a:extLst>
              <a:ext uri="{FF2B5EF4-FFF2-40B4-BE49-F238E27FC236}">
                <a16:creationId xmlns:a16="http://schemas.microsoft.com/office/drawing/2014/main" id="{7CA17C4E-0826-712E-1319-7334D2529BA5}"/>
              </a:ext>
            </a:extLst>
          </p:cNvPr>
          <p:cNvPicPr>
            <a:picLocks noChangeAspect="1"/>
          </p:cNvPicPr>
          <p:nvPr/>
        </p:nvPicPr>
        <p:blipFill>
          <a:blip r:embed="rId2"/>
          <a:stretch>
            <a:fillRect/>
          </a:stretch>
        </p:blipFill>
        <p:spPr>
          <a:xfrm>
            <a:off x="197768" y="116632"/>
            <a:ext cx="8550696" cy="650728"/>
          </a:xfrm>
          <a:prstGeom prst="rect">
            <a:avLst/>
          </a:prstGeom>
        </p:spPr>
      </p:pic>
    </p:spTree>
    <p:extLst>
      <p:ext uri="{BB962C8B-B14F-4D97-AF65-F5344CB8AC3E}">
        <p14:creationId xmlns:p14="http://schemas.microsoft.com/office/powerpoint/2010/main" val="2666860550"/>
      </p:ext>
    </p:extLst>
  </p:cSld>
  <p:clrMapOvr>
    <a:masterClrMapping/>
  </p:clrMapOvr>
  <p:transition spd="med">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27BD6309-BEB5-8BA4-FF21-C97A16855D59}"/>
              </a:ext>
            </a:extLst>
          </p:cNvPr>
          <p:cNvSpPr>
            <a:spLocks noGrp="1"/>
          </p:cNvSpPr>
          <p:nvPr>
            <p:ph sz="quarter" idx="1"/>
          </p:nvPr>
        </p:nvSpPr>
        <p:spPr>
          <a:xfrm>
            <a:off x="302940" y="624088"/>
            <a:ext cx="8538120" cy="6093296"/>
          </a:xfrm>
        </p:spPr>
        <p:txBody>
          <a:bodyPr/>
          <a:lstStyle/>
          <a:p>
            <a:r>
              <a:rPr lang="uk-UA" dirty="0"/>
              <a:t>Користь – сукупність ступенів позитивного впливу ЛЗ на зменшення тяжкості перебігу або зниження виразності симптомів захворювання і інтенсивності позитивної фармакологічної реакції на введення ЛЗ і її тривалості.</a:t>
            </a:r>
          </a:p>
          <a:p>
            <a:r>
              <a:rPr lang="uk-UA" dirty="0"/>
              <a:t>Ризик – сукупність даних, підтверджених причинно-наслідковим зв</a:t>
            </a:r>
            <a:r>
              <a:rPr lang="en-US" dirty="0"/>
              <a:t>’</a:t>
            </a:r>
            <a:r>
              <a:rPr lang="uk-UA" dirty="0" err="1"/>
              <a:t>язком</a:t>
            </a:r>
            <a:r>
              <a:rPr lang="uk-UA" dirty="0"/>
              <a:t> щодо розвитків ПР ЛЗ внаслідок проявів небезпечних властивостей ЛЗ </a:t>
            </a:r>
          </a:p>
          <a:p>
            <a:r>
              <a:rPr lang="uk-UA" dirty="0"/>
              <a:t>Співвідношення «користь/ризик» - співвідношення кількісної і якісної оцінки виявлених факторів позитивного впливу ЛЗ на серйозність і важкість перебігу захворювання у хворих і проявів відомих небезпечних властивостей ЛЗ при його медичному використанні, які погіршують перебіг захворювання або ж причиною розвитку нових шкідливих впливів ЛЗ на організм і якість життя хворого</a:t>
            </a:r>
          </a:p>
          <a:p>
            <a:endParaRPr lang="uk-UA" dirty="0"/>
          </a:p>
        </p:txBody>
      </p:sp>
      <p:pic>
        <p:nvPicPr>
          <p:cNvPr id="4" name="Рисунок 3">
            <a:extLst>
              <a:ext uri="{FF2B5EF4-FFF2-40B4-BE49-F238E27FC236}">
                <a16:creationId xmlns:a16="http://schemas.microsoft.com/office/drawing/2014/main" id="{7312A11A-1565-6DEA-8BC2-8CAFBB014747}"/>
              </a:ext>
            </a:extLst>
          </p:cNvPr>
          <p:cNvPicPr>
            <a:picLocks noChangeAspect="1"/>
          </p:cNvPicPr>
          <p:nvPr/>
        </p:nvPicPr>
        <p:blipFill>
          <a:blip r:embed="rId2"/>
          <a:stretch>
            <a:fillRect/>
          </a:stretch>
        </p:blipFill>
        <p:spPr>
          <a:xfrm>
            <a:off x="197768" y="116632"/>
            <a:ext cx="8550696" cy="650728"/>
          </a:xfrm>
          <a:prstGeom prst="rect">
            <a:avLst/>
          </a:prstGeom>
        </p:spPr>
      </p:pic>
    </p:spTree>
    <p:extLst>
      <p:ext uri="{BB962C8B-B14F-4D97-AF65-F5344CB8AC3E}">
        <p14:creationId xmlns:p14="http://schemas.microsoft.com/office/powerpoint/2010/main" val="408473750"/>
      </p:ext>
    </p:extLst>
  </p:cSld>
  <p:clrMapOvr>
    <a:masterClrMapping/>
  </p:clrMapOvr>
  <p:transition spd="med">
    <p:wedg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968FC6-C9D4-B663-36F7-6B9DEF329E84}"/>
              </a:ext>
            </a:extLst>
          </p:cNvPr>
          <p:cNvSpPr>
            <a:spLocks noGrp="1"/>
          </p:cNvSpPr>
          <p:nvPr>
            <p:ph type="title"/>
          </p:nvPr>
        </p:nvSpPr>
        <p:spPr>
          <a:xfrm>
            <a:off x="457200" y="274638"/>
            <a:ext cx="7467600" cy="922114"/>
          </a:xfrm>
        </p:spPr>
        <p:txBody>
          <a:bodyPr>
            <a:normAutofit fontScale="90000"/>
          </a:bodyPr>
          <a:lstStyle/>
          <a:p>
            <a:pPr algn="ctr"/>
            <a:r>
              <a:rPr lang="uk-UA" b="1" dirty="0">
                <a:solidFill>
                  <a:srgbClr val="002060"/>
                </a:solidFill>
                <a:latin typeface="Arial" panose="020B0604020202020204" pitchFamily="34" charset="0"/>
                <a:cs typeface="Arial" panose="020B0604020202020204" pitchFamily="34" charset="0"/>
              </a:rPr>
              <a:t>Класифікація несприятливих побічних реакцій лікарських засобів</a:t>
            </a:r>
          </a:p>
        </p:txBody>
      </p:sp>
      <p:sp>
        <p:nvSpPr>
          <p:cNvPr id="3" name="Місце для вмісту 2">
            <a:extLst>
              <a:ext uri="{FF2B5EF4-FFF2-40B4-BE49-F238E27FC236}">
                <a16:creationId xmlns:a16="http://schemas.microsoft.com/office/drawing/2014/main" id="{892518D6-243C-A31E-C7FE-B14E969C1ACD}"/>
              </a:ext>
            </a:extLst>
          </p:cNvPr>
          <p:cNvSpPr>
            <a:spLocks noGrp="1"/>
          </p:cNvSpPr>
          <p:nvPr>
            <p:ph sz="quarter" idx="1"/>
          </p:nvPr>
        </p:nvSpPr>
        <p:spPr>
          <a:xfrm>
            <a:off x="490736" y="1205160"/>
            <a:ext cx="8219256" cy="4873752"/>
          </a:xfrm>
        </p:spPr>
        <p:txBody>
          <a:bodyPr/>
          <a:lstStyle/>
          <a:p>
            <a:pPr marL="0" indent="450850" algn="just">
              <a:buNone/>
            </a:pPr>
            <a:r>
              <a:rPr lang="uk-UA" dirty="0"/>
              <a:t>Найбільш поширена класифікація, запропонована </a:t>
            </a:r>
            <a:r>
              <a:rPr lang="en-US" dirty="0"/>
              <a:t>Grahame Smith D.G. </a:t>
            </a:r>
            <a:r>
              <a:rPr lang="uk-UA" dirty="0"/>
              <a:t>і </a:t>
            </a:r>
            <a:r>
              <a:rPr lang="en-US" dirty="0"/>
              <a:t>Aronson K.K.</a:t>
            </a:r>
            <a:r>
              <a:rPr lang="uk-UA" dirty="0"/>
              <a:t>, модифікована </a:t>
            </a:r>
            <a:r>
              <a:rPr lang="en-US" dirty="0"/>
              <a:t>Rene J. Royer</a:t>
            </a:r>
            <a:r>
              <a:rPr lang="uk-UA" dirty="0"/>
              <a:t>, яка передбачає поділ ПР на чотири типи  - А, В, С, </a:t>
            </a:r>
            <a:r>
              <a:rPr lang="en-US" dirty="0"/>
              <a:t>D</a:t>
            </a:r>
            <a:r>
              <a:rPr lang="uk-UA" dirty="0"/>
              <a:t>.</a:t>
            </a:r>
          </a:p>
          <a:p>
            <a:pPr marL="0" indent="450850" algn="just">
              <a:buNone/>
            </a:pPr>
            <a:r>
              <a:rPr lang="uk-UA" dirty="0"/>
              <a:t>Реакції </a:t>
            </a:r>
            <a:r>
              <a:rPr lang="uk-UA" b="1" dirty="0">
                <a:solidFill>
                  <a:srgbClr val="C00000"/>
                </a:solidFill>
              </a:rPr>
              <a:t>типу А </a:t>
            </a:r>
            <a:r>
              <a:rPr lang="uk-UA" dirty="0"/>
              <a:t>- 75% всіх побічних ефектів</a:t>
            </a:r>
          </a:p>
          <a:p>
            <a:pPr marL="0" indent="450850" algn="just">
              <a:buNone/>
            </a:pPr>
            <a:endParaRPr lang="uk-UA" dirty="0"/>
          </a:p>
          <a:p>
            <a:pPr marL="0" indent="450850" algn="just">
              <a:buNone/>
            </a:pPr>
            <a:r>
              <a:rPr lang="uk-UA" dirty="0"/>
              <a:t>Реакції </a:t>
            </a:r>
            <a:r>
              <a:rPr lang="uk-UA" b="1" dirty="0">
                <a:solidFill>
                  <a:srgbClr val="C00000"/>
                </a:solidFill>
              </a:rPr>
              <a:t>типу В </a:t>
            </a:r>
            <a:r>
              <a:rPr lang="uk-UA" dirty="0"/>
              <a:t>– більше 20% всіх ускладнень</a:t>
            </a:r>
          </a:p>
          <a:p>
            <a:pPr marL="0" indent="450850" algn="just">
              <a:buNone/>
            </a:pPr>
            <a:endParaRPr lang="uk-UA" dirty="0"/>
          </a:p>
          <a:p>
            <a:pPr marL="0" indent="450850" algn="just">
              <a:buNone/>
            </a:pPr>
            <a:r>
              <a:rPr lang="uk-UA" dirty="0"/>
              <a:t>Реакції </a:t>
            </a:r>
            <a:r>
              <a:rPr lang="uk-UA" b="1" dirty="0">
                <a:solidFill>
                  <a:srgbClr val="C00000"/>
                </a:solidFill>
              </a:rPr>
              <a:t>типу С і </a:t>
            </a:r>
            <a:r>
              <a:rPr lang="en-US" b="1" dirty="0">
                <a:solidFill>
                  <a:srgbClr val="C00000"/>
                </a:solidFill>
              </a:rPr>
              <a:t>D</a:t>
            </a:r>
            <a:r>
              <a:rPr lang="uk-UA" b="1" dirty="0">
                <a:solidFill>
                  <a:srgbClr val="C00000"/>
                </a:solidFill>
              </a:rPr>
              <a:t> </a:t>
            </a:r>
            <a:r>
              <a:rPr lang="uk-UA" dirty="0"/>
              <a:t>– менше 5% всіх ускладнень</a:t>
            </a:r>
          </a:p>
          <a:p>
            <a:pPr marL="0" indent="450850" algn="just">
              <a:buNone/>
            </a:pPr>
            <a:endParaRPr lang="uk-UA" dirty="0"/>
          </a:p>
        </p:txBody>
      </p:sp>
    </p:spTree>
    <p:extLst>
      <p:ext uri="{BB962C8B-B14F-4D97-AF65-F5344CB8AC3E}">
        <p14:creationId xmlns:p14="http://schemas.microsoft.com/office/powerpoint/2010/main" val="4035613004"/>
      </p:ext>
    </p:extLst>
  </p:cSld>
  <p:clrMapOvr>
    <a:masterClrMapping/>
  </p:clrMapOvr>
  <p:transition spd="med">
    <p:wedg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96EFEBB6-3810-4698-809D-770A873D8582}"/>
              </a:ext>
            </a:extLst>
          </p:cNvPr>
          <p:cNvSpPr>
            <a:spLocks noGrp="1"/>
          </p:cNvSpPr>
          <p:nvPr>
            <p:ph sz="quarter" idx="1"/>
          </p:nvPr>
        </p:nvSpPr>
        <p:spPr>
          <a:xfrm>
            <a:off x="251520" y="4616"/>
            <a:ext cx="8640960" cy="6480720"/>
          </a:xfrm>
        </p:spPr>
        <p:txBody>
          <a:bodyPr/>
          <a:lstStyle/>
          <a:p>
            <a:r>
              <a:rPr lang="uk-UA" sz="3200" b="1" dirty="0">
                <a:solidFill>
                  <a:srgbClr val="C00000"/>
                </a:solidFill>
                <a:latin typeface="Arial" panose="020B0604020202020204" pitchFamily="34" charset="0"/>
                <a:cs typeface="Arial" panose="020B0604020202020204" pitchFamily="34" charset="0"/>
              </a:rPr>
              <a:t>Тип А </a:t>
            </a:r>
            <a:r>
              <a:rPr lang="uk-UA" dirty="0">
                <a:latin typeface="Arial" panose="020B0604020202020204" pitchFamily="34" charset="0"/>
                <a:cs typeface="Arial" panose="020B0604020202020204" pitchFamily="34" charset="0"/>
              </a:rPr>
              <a:t>- всі </a:t>
            </a:r>
            <a:r>
              <a:rPr lang="uk-UA" dirty="0" err="1">
                <a:latin typeface="Arial" panose="020B0604020202020204" pitchFamily="34" charset="0"/>
                <a:cs typeface="Arial" panose="020B0604020202020204" pitchFamily="34" charset="0"/>
              </a:rPr>
              <a:t>дозозалежні</a:t>
            </a:r>
            <a:r>
              <a:rPr lang="uk-UA" dirty="0">
                <a:latin typeface="Arial" panose="020B0604020202020204" pitchFamily="34" charset="0"/>
                <a:cs typeface="Arial" panose="020B0604020202020204" pitchFamily="34" charset="0"/>
              </a:rPr>
              <a:t> реакції, </a:t>
            </a:r>
            <a:r>
              <a:rPr lang="uk-UA" dirty="0" err="1">
                <a:latin typeface="Arial" panose="020B0604020202020204" pitchFamily="34" charset="0"/>
                <a:cs typeface="Arial" panose="020B0604020202020204" pitchFamily="34" charset="0"/>
              </a:rPr>
              <a:t>пов</a:t>
            </a:r>
            <a:r>
              <a:rPr lang="en-US" dirty="0">
                <a:latin typeface="Arial" panose="020B0604020202020204" pitchFamily="34" charset="0"/>
                <a:cs typeface="Arial" panose="020B0604020202020204" pitchFamily="34" charset="0"/>
              </a:rPr>
              <a:t>’</a:t>
            </a:r>
            <a:r>
              <a:rPr lang="uk-UA" dirty="0" err="1">
                <a:latin typeface="Arial" panose="020B0604020202020204" pitchFamily="34" charset="0"/>
                <a:cs typeface="Arial" panose="020B0604020202020204" pitchFamily="34" charset="0"/>
              </a:rPr>
              <a:t>язані</a:t>
            </a:r>
            <a:r>
              <a:rPr lang="uk-UA" dirty="0">
                <a:latin typeface="Arial" panose="020B0604020202020204" pitchFamily="34" charset="0"/>
                <a:cs typeface="Arial" panose="020B0604020202020204" pitchFamily="34" charset="0"/>
              </a:rPr>
              <a:t> з </a:t>
            </a:r>
            <a:r>
              <a:rPr lang="uk-UA" dirty="0" err="1">
                <a:latin typeface="Arial" panose="020B0604020202020204" pitchFamily="34" charset="0"/>
                <a:cs typeface="Arial" panose="020B0604020202020204" pitchFamily="34" charset="0"/>
              </a:rPr>
              <a:t>фармакодинамічними</a:t>
            </a:r>
            <a:r>
              <a:rPr lang="uk-UA" dirty="0">
                <a:latin typeface="Arial" panose="020B0604020202020204" pitchFamily="34" charset="0"/>
                <a:cs typeface="Arial" panose="020B0604020202020204" pitchFamily="34" charset="0"/>
              </a:rPr>
              <a:t> або </a:t>
            </a:r>
            <a:r>
              <a:rPr lang="uk-UA" dirty="0" err="1">
                <a:latin typeface="Arial" panose="020B0604020202020204" pitchFamily="34" charset="0"/>
                <a:cs typeface="Arial" panose="020B0604020202020204" pitchFamily="34" charset="0"/>
              </a:rPr>
              <a:t>фармакокінетичними</a:t>
            </a:r>
            <a:r>
              <a:rPr lang="uk-UA" dirty="0">
                <a:latin typeface="Arial" panose="020B0604020202020204" pitchFamily="34" charset="0"/>
                <a:cs typeface="Arial" panose="020B0604020202020204" pitchFamily="34" charset="0"/>
              </a:rPr>
              <a:t> характеристиками ЛЗ: надлишковий терапевтичний ефект, побічні ефекти (фармакологічні та токсичні), вторинні ефекти</a:t>
            </a:r>
          </a:p>
          <a:p>
            <a:r>
              <a:rPr lang="uk-UA" b="1" i="1" dirty="0" err="1">
                <a:solidFill>
                  <a:schemeClr val="accent2">
                    <a:lumMod val="75000"/>
                  </a:schemeClr>
                </a:solidFill>
                <a:latin typeface="Arial" panose="020B0604020202020204" pitchFamily="34" charset="0"/>
                <a:cs typeface="Arial" panose="020B0604020202020204" pitchFamily="34" charset="0"/>
              </a:rPr>
              <a:t>Дозозалежні</a:t>
            </a:r>
            <a:r>
              <a:rPr lang="uk-UA" dirty="0">
                <a:solidFill>
                  <a:schemeClr val="accent2">
                    <a:lumMod val="75000"/>
                  </a:schemeClr>
                </a:solidFill>
                <a:latin typeface="Arial" panose="020B0604020202020204" pitchFamily="34" charset="0"/>
                <a:cs typeface="Arial" panose="020B0604020202020204" pitchFamily="34" charset="0"/>
              </a:rPr>
              <a:t> </a:t>
            </a:r>
            <a:r>
              <a:rPr lang="uk-UA" dirty="0">
                <a:latin typeface="Arial" panose="020B0604020202020204" pitchFamily="34" charset="0"/>
                <a:cs typeface="Arial" panose="020B0604020202020204" pitchFamily="34" charset="0"/>
              </a:rPr>
              <a:t>несприятливі ПР, обумовлюються хворобами печінки, нирок, серця, щитовидної залози. Змінюється фармакокінетику ЛЗ, збільшується або зменшується елімінація</a:t>
            </a:r>
          </a:p>
          <a:p>
            <a:r>
              <a:rPr lang="uk-UA" b="1" i="1" dirty="0">
                <a:solidFill>
                  <a:schemeClr val="accent2">
                    <a:lumMod val="75000"/>
                  </a:schemeClr>
                </a:solidFill>
                <a:latin typeface="Arial" panose="020B0604020202020204" pitchFamily="34" charset="0"/>
                <a:cs typeface="Arial" panose="020B0604020202020204" pitchFamily="34" charset="0"/>
              </a:rPr>
              <a:t>Фармакологічні побічні ефекти</a:t>
            </a:r>
            <a:r>
              <a:rPr lang="uk-UA" dirty="0">
                <a:latin typeface="Arial" panose="020B0604020202020204" pitchFamily="34" charset="0"/>
                <a:cs typeface="Arial" panose="020B0604020202020204" pitchFamily="34" charset="0"/>
              </a:rPr>
              <a:t> - обумовлені дію ЛЗ на певні рецептори: β-блокатори- </a:t>
            </a:r>
            <a:r>
              <a:rPr lang="uk-UA" dirty="0" err="1">
                <a:latin typeface="Arial" panose="020B0604020202020204" pitchFamily="34" charset="0"/>
                <a:cs typeface="Arial" panose="020B0604020202020204" pitchFamily="34" charset="0"/>
              </a:rPr>
              <a:t>брозроспазм</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ізадрин</a:t>
            </a:r>
            <a:r>
              <a:rPr lang="uk-UA" dirty="0">
                <a:latin typeface="Arial" panose="020B0604020202020204" pitchFamily="34" charset="0"/>
                <a:cs typeface="Arial" panose="020B0604020202020204" pitchFamily="34" charset="0"/>
              </a:rPr>
              <a:t> – тахікардія. </a:t>
            </a:r>
          </a:p>
          <a:p>
            <a:r>
              <a:rPr lang="uk-UA" b="1" i="1" dirty="0">
                <a:solidFill>
                  <a:schemeClr val="accent2">
                    <a:lumMod val="75000"/>
                  </a:schemeClr>
                </a:solidFill>
                <a:latin typeface="Arial" panose="020B0604020202020204" pitchFamily="34" charset="0"/>
                <a:cs typeface="Arial" panose="020B0604020202020204" pitchFamily="34" charset="0"/>
              </a:rPr>
              <a:t>Токсичні побічні ефекти</a:t>
            </a:r>
            <a:r>
              <a:rPr lang="uk-UA" dirty="0">
                <a:latin typeface="Arial" panose="020B0604020202020204" pitchFamily="34" charset="0"/>
                <a:cs typeface="Arial" panose="020B0604020202020204" pitchFamily="34" charset="0"/>
              </a:rPr>
              <a:t>– внаслідок передозування або індивідуального метаболізму, вузького терапевтичного індексу (</a:t>
            </a:r>
            <a:r>
              <a:rPr lang="uk-UA" dirty="0" err="1">
                <a:latin typeface="Arial" panose="020B0604020202020204" pitchFamily="34" charset="0"/>
                <a:cs typeface="Arial" panose="020B0604020202020204" pitchFamily="34" charset="0"/>
              </a:rPr>
              <a:t>цитотостатики</a:t>
            </a:r>
            <a:r>
              <a:rPr lang="uk-UA" dirty="0">
                <a:latin typeface="Arial" panose="020B0604020202020204" pitchFamily="34" charset="0"/>
                <a:cs typeface="Arial" panose="020B0604020202020204" pitchFamily="34" charset="0"/>
              </a:rPr>
              <a:t>, стрептоміцин)</a:t>
            </a:r>
          </a:p>
          <a:p>
            <a:r>
              <a:rPr lang="uk-UA" b="1" i="1" dirty="0">
                <a:solidFill>
                  <a:schemeClr val="accent2">
                    <a:lumMod val="75000"/>
                  </a:schemeClr>
                </a:solidFill>
                <a:latin typeface="Arial" panose="020B0604020202020204" pitchFamily="34" charset="0"/>
                <a:cs typeface="Arial" panose="020B0604020202020204" pitchFamily="34" charset="0"/>
              </a:rPr>
              <a:t>Вторинні ефекти </a:t>
            </a:r>
            <a:r>
              <a:rPr lang="uk-UA" dirty="0">
                <a:latin typeface="Arial" panose="020B0604020202020204" pitchFamily="34" charset="0"/>
                <a:cs typeface="Arial" panose="020B0604020202020204" pitchFamily="34" charset="0"/>
              </a:rPr>
              <a:t>– дисбактеріоз після антибіотиків, </a:t>
            </a:r>
            <a:r>
              <a:rPr lang="uk-UA" dirty="0" err="1">
                <a:latin typeface="Arial" panose="020B0604020202020204" pitchFamily="34" charset="0"/>
                <a:cs typeface="Arial" panose="020B0604020202020204" pitchFamily="34" charset="0"/>
              </a:rPr>
              <a:t>кандидоз</a:t>
            </a:r>
            <a:r>
              <a:rPr lang="uk-UA" dirty="0">
                <a:latin typeface="Arial" panose="020B0604020202020204" pitchFamily="34" charset="0"/>
                <a:cs typeface="Arial" panose="020B0604020202020204" pitchFamily="34" charset="0"/>
              </a:rPr>
              <a:t>, генералізація інфекції після </a:t>
            </a:r>
            <a:r>
              <a:rPr lang="uk-UA" dirty="0" err="1">
                <a:latin typeface="Arial" panose="020B0604020202020204" pitchFamily="34" charset="0"/>
                <a:cs typeface="Arial" panose="020B0604020202020204" pitchFamily="34" charset="0"/>
              </a:rPr>
              <a:t>глюкокортикоїдів</a:t>
            </a:r>
            <a:endParaRPr lang="uk-U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6543830"/>
      </p:ext>
    </p:extLst>
  </p:cSld>
  <p:clrMapOvr>
    <a:masterClrMapping/>
  </p:clrMapOvr>
  <p:transition spd="med">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E41BAF96-25E3-88FA-EDB0-9522AFDBDBF7}"/>
              </a:ext>
            </a:extLst>
          </p:cNvPr>
          <p:cNvSpPr>
            <a:spLocks noGrp="1"/>
          </p:cNvSpPr>
          <p:nvPr>
            <p:ph sz="quarter" idx="1"/>
          </p:nvPr>
        </p:nvSpPr>
        <p:spPr>
          <a:xfrm>
            <a:off x="179512" y="116632"/>
            <a:ext cx="8496944" cy="6357320"/>
          </a:xfrm>
        </p:spPr>
        <p:txBody>
          <a:bodyPr/>
          <a:lstStyle/>
          <a:p>
            <a:r>
              <a:rPr lang="uk-UA" sz="3200" b="1" dirty="0">
                <a:solidFill>
                  <a:srgbClr val="C00000"/>
                </a:solidFill>
                <a:latin typeface="Arial" panose="020B0604020202020204" pitchFamily="34" charset="0"/>
                <a:cs typeface="Arial" panose="020B0604020202020204" pitchFamily="34" charset="0"/>
              </a:rPr>
              <a:t>Тип В </a:t>
            </a:r>
            <a:r>
              <a:rPr lang="uk-UA" dirty="0"/>
              <a:t>– </a:t>
            </a:r>
            <a:r>
              <a:rPr lang="uk-UA" dirty="0">
                <a:latin typeface="Arial" panose="020B0604020202020204" pitchFamily="34" charset="0"/>
                <a:cs typeface="Arial" panose="020B0604020202020204" pitchFamily="34" charset="0"/>
              </a:rPr>
              <a:t>незалежні від дози реакції – </a:t>
            </a:r>
            <a:r>
              <a:rPr lang="uk-UA" dirty="0" err="1">
                <a:latin typeface="Arial" panose="020B0604020202020204" pitchFamily="34" charset="0"/>
                <a:cs typeface="Arial" panose="020B0604020202020204" pitchFamily="34" charset="0"/>
              </a:rPr>
              <a:t>імуноалергічні</a:t>
            </a:r>
            <a:r>
              <a:rPr lang="uk-UA" dirty="0">
                <a:latin typeface="Arial" panose="020B0604020202020204" pitchFamily="34" charset="0"/>
                <a:cs typeface="Arial" panose="020B0604020202020204" pitchFamily="34" charset="0"/>
              </a:rPr>
              <a:t>, невідомого механізму (до 25% всіх ПР). Мають високу летальність, незалежно від шляхів введення ЛЗ.</a:t>
            </a:r>
          </a:p>
          <a:p>
            <a:r>
              <a:rPr lang="uk-UA" b="1" i="1" dirty="0" err="1">
                <a:solidFill>
                  <a:schemeClr val="accent2">
                    <a:lumMod val="75000"/>
                  </a:schemeClr>
                </a:solidFill>
                <a:latin typeface="Arial" panose="020B0604020202020204" pitchFamily="34" charset="0"/>
                <a:cs typeface="Arial" panose="020B0604020202020204" pitchFamily="34" charset="0"/>
              </a:rPr>
              <a:t>Імуноалергічні</a:t>
            </a:r>
            <a:r>
              <a:rPr lang="uk-UA" b="1" i="1" dirty="0">
                <a:solidFill>
                  <a:schemeClr val="accent2">
                    <a:lumMod val="75000"/>
                  </a:schemeClr>
                </a:solidFill>
                <a:latin typeface="Arial" panose="020B0604020202020204" pitchFamily="34" charset="0"/>
                <a:cs typeface="Arial" panose="020B0604020202020204" pitchFamily="34" charset="0"/>
              </a:rPr>
              <a:t> реакції</a:t>
            </a:r>
            <a:r>
              <a:rPr lang="uk-UA" dirty="0">
                <a:latin typeface="Arial" panose="020B0604020202020204" pitchFamily="34" charset="0"/>
                <a:cs typeface="Arial" panose="020B0604020202020204" pitchFamily="34" charset="0"/>
              </a:rPr>
              <a:t> – алергія на препарат або реакції </a:t>
            </a:r>
            <a:r>
              <a:rPr lang="uk-UA" dirty="0" err="1">
                <a:latin typeface="Arial" panose="020B0604020202020204" pitchFamily="34" charset="0"/>
                <a:cs typeface="Arial" panose="020B0604020202020204" pitchFamily="34" charset="0"/>
              </a:rPr>
              <a:t>гіперчутливості</a:t>
            </a:r>
            <a:r>
              <a:rPr lang="uk-UA" dirty="0">
                <a:latin typeface="Arial" panose="020B0604020202020204" pitchFamily="34" charset="0"/>
                <a:cs typeface="Arial" panose="020B0604020202020204" pitchFamily="34" charset="0"/>
              </a:rPr>
              <a:t> у відповідь на взаємодію </a:t>
            </a:r>
            <a:r>
              <a:rPr lang="uk-UA" dirty="0" err="1">
                <a:latin typeface="Arial" panose="020B0604020202020204" pitchFamily="34" charset="0"/>
                <a:cs typeface="Arial" panose="020B0604020202020204" pitchFamily="34" charset="0"/>
              </a:rPr>
              <a:t>антигена</a:t>
            </a:r>
            <a:r>
              <a:rPr lang="uk-UA" dirty="0">
                <a:latin typeface="Arial" panose="020B0604020202020204" pitchFamily="34" charset="0"/>
                <a:cs typeface="Arial" panose="020B0604020202020204" pitchFamily="34" charset="0"/>
              </a:rPr>
              <a:t> з антитілом. </a:t>
            </a:r>
          </a:p>
          <a:p>
            <a:pPr marL="0" indent="0">
              <a:buNone/>
            </a:pPr>
            <a:r>
              <a:rPr lang="uk-UA" dirty="0">
                <a:latin typeface="Arial" panose="020B0604020202020204" pitchFamily="34" charset="0"/>
                <a:cs typeface="Arial" panose="020B0604020202020204" pitchFamily="34" charset="0"/>
              </a:rPr>
              <a:t> Особливості </a:t>
            </a:r>
            <a:r>
              <a:rPr lang="uk-UA" b="1" i="1" dirty="0">
                <a:solidFill>
                  <a:schemeClr val="accent2">
                    <a:lumMod val="75000"/>
                  </a:schemeClr>
                </a:solidFill>
                <a:latin typeface="Arial" panose="020B0604020202020204" pitchFamily="34" charset="0"/>
                <a:cs typeface="Arial" panose="020B0604020202020204" pitchFamily="34" charset="0"/>
              </a:rPr>
              <a:t>алергічних реакцій</a:t>
            </a:r>
            <a:r>
              <a:rPr lang="uk-UA" dirty="0">
                <a:latin typeface="Arial" panose="020B0604020202020204" pitchFamily="34" charset="0"/>
                <a:cs typeface="Arial" panose="020B0604020202020204" pitchFamily="34" charset="0"/>
              </a:rPr>
              <a:t>: відсутність зв</a:t>
            </a:r>
            <a:r>
              <a:rPr lang="en-US" dirty="0">
                <a:latin typeface="Arial" panose="020B0604020202020204" pitchFamily="34" charset="0"/>
                <a:cs typeface="Arial" panose="020B0604020202020204" pitchFamily="34" charset="0"/>
              </a:rPr>
              <a:t>’</a:t>
            </a:r>
            <a:r>
              <a:rPr lang="uk-UA" dirty="0" err="1">
                <a:latin typeface="Arial" panose="020B0604020202020204" pitchFamily="34" charset="0"/>
                <a:cs typeface="Arial" panose="020B0604020202020204" pitchFamily="34" charset="0"/>
              </a:rPr>
              <a:t>язку</a:t>
            </a:r>
            <a:r>
              <a:rPr lang="uk-UA" dirty="0">
                <a:latin typeface="Arial" panose="020B0604020202020204" pitchFamily="34" charset="0"/>
                <a:cs typeface="Arial" panose="020B0604020202020204" pitchFamily="34" charset="0"/>
              </a:rPr>
              <a:t> з очікуваною дією; наявність інтервалу між дією ЛЗ і </a:t>
            </a:r>
            <a:r>
              <a:rPr lang="uk-UA" dirty="0" err="1">
                <a:latin typeface="Arial" panose="020B0604020202020204" pitchFamily="34" charset="0"/>
                <a:cs typeface="Arial" panose="020B0604020202020204" pitchFamily="34" charset="0"/>
              </a:rPr>
              <a:t>появлю</a:t>
            </a:r>
            <a:r>
              <a:rPr lang="uk-UA" dirty="0">
                <a:latin typeface="Arial" panose="020B0604020202020204" pitchFamily="34" charset="0"/>
                <a:cs typeface="Arial" panose="020B0604020202020204" pitchFamily="34" charset="0"/>
              </a:rPr>
              <a:t> пізніше ПР; незалежність від дози; подібність до симптомів захворювання (астма, висипки і ін.).</a:t>
            </a:r>
          </a:p>
          <a:p>
            <a:pPr marL="0" indent="0">
              <a:buNone/>
            </a:pPr>
            <a:r>
              <a:rPr lang="uk-UA" b="1" dirty="0">
                <a:latin typeface="Arial" panose="020B0604020202020204" pitchFamily="34" charset="0"/>
                <a:cs typeface="Arial" panose="020B0604020202020204" pitchFamily="34" charset="0"/>
              </a:rPr>
              <a:t>Фактори, що провокують алергію</a:t>
            </a:r>
            <a:r>
              <a:rPr lang="uk-UA" dirty="0">
                <a:latin typeface="Arial" panose="020B0604020202020204" pitchFamily="34" charset="0"/>
                <a:cs typeface="Arial" panose="020B0604020202020204" pitchFamily="34" charset="0"/>
              </a:rPr>
              <a:t>: великі молекули ЛЗ, або сполучення з білками; генетичні фактори (астма, екзема).</a:t>
            </a:r>
          </a:p>
        </p:txBody>
      </p:sp>
    </p:spTree>
    <p:extLst>
      <p:ext uri="{BB962C8B-B14F-4D97-AF65-F5344CB8AC3E}">
        <p14:creationId xmlns:p14="http://schemas.microsoft.com/office/powerpoint/2010/main" val="1306978655"/>
      </p:ext>
    </p:extLst>
  </p:cSld>
  <p:clrMapOvr>
    <a:masterClrMapping/>
  </p:clrMapOvr>
  <p:transition spd="med">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70AA8B-5C8D-46AB-5B5C-62F1C6BAB5D2}"/>
              </a:ext>
            </a:extLst>
          </p:cNvPr>
          <p:cNvSpPr>
            <a:spLocks noGrp="1"/>
          </p:cNvSpPr>
          <p:nvPr>
            <p:ph type="title"/>
          </p:nvPr>
        </p:nvSpPr>
        <p:spPr>
          <a:xfrm>
            <a:off x="457200" y="274638"/>
            <a:ext cx="8291264" cy="490066"/>
          </a:xfrm>
        </p:spPr>
        <p:txBody>
          <a:bodyPr anchor="ctr">
            <a:normAutofit fontScale="90000"/>
          </a:bodyPr>
          <a:lstStyle/>
          <a:p>
            <a:pPr algn="ctr"/>
            <a:r>
              <a:rPr lang="uk-UA" b="1" dirty="0">
                <a:latin typeface="Arial" panose="020B0604020202020204" pitchFamily="34" charset="0"/>
                <a:cs typeface="Arial" panose="020B0604020202020204" pitchFamily="34" charset="0"/>
              </a:rPr>
              <a:t>Розрізняють 4 механізми розвитку алергії</a:t>
            </a:r>
          </a:p>
        </p:txBody>
      </p:sp>
      <p:sp>
        <p:nvSpPr>
          <p:cNvPr id="3" name="Місце для вмісту 2">
            <a:extLst>
              <a:ext uri="{FF2B5EF4-FFF2-40B4-BE49-F238E27FC236}">
                <a16:creationId xmlns:a16="http://schemas.microsoft.com/office/drawing/2014/main" id="{4E4F53F2-DD3C-D106-A0D4-9205514D4B25}"/>
              </a:ext>
            </a:extLst>
          </p:cNvPr>
          <p:cNvSpPr>
            <a:spLocks noGrp="1"/>
          </p:cNvSpPr>
          <p:nvPr>
            <p:ph sz="quarter" idx="1"/>
          </p:nvPr>
        </p:nvSpPr>
        <p:spPr>
          <a:xfrm>
            <a:off x="395536" y="908720"/>
            <a:ext cx="8291264" cy="5832648"/>
          </a:xfrm>
        </p:spPr>
        <p:txBody>
          <a:bodyPr/>
          <a:lstStyle/>
          <a:p>
            <a:pPr algn="just"/>
            <a:r>
              <a:rPr lang="uk-UA" b="1" i="1" dirty="0">
                <a:solidFill>
                  <a:srgbClr val="C00000"/>
                </a:solidFill>
                <a:latin typeface="Arial" panose="020B0604020202020204" pitchFamily="34" charset="0"/>
                <a:cs typeface="Arial" panose="020B0604020202020204" pitchFamily="34" charset="0"/>
              </a:rPr>
              <a:t>Реакції І типу </a:t>
            </a:r>
            <a:r>
              <a:rPr lang="uk-UA" dirty="0">
                <a:latin typeface="Arial" panose="020B0604020202020204" pitchFamily="34" charset="0"/>
                <a:cs typeface="Arial" panose="020B0604020202020204" pitchFamily="34" charset="0"/>
              </a:rPr>
              <a:t>– анафілаксія, кропивниця, риніт, бронхіальна астма, </a:t>
            </a:r>
            <a:r>
              <a:rPr lang="uk-UA" dirty="0" err="1">
                <a:latin typeface="Arial" panose="020B0604020202020204" pitchFamily="34" charset="0"/>
                <a:cs typeface="Arial" panose="020B0604020202020204" pitchFamily="34" charset="0"/>
              </a:rPr>
              <a:t>ангіоневротичний</a:t>
            </a:r>
            <a:r>
              <a:rPr lang="uk-UA" dirty="0">
                <a:latin typeface="Arial" panose="020B0604020202020204" pitchFamily="34" charset="0"/>
                <a:cs typeface="Arial" panose="020B0604020202020204" pitchFamily="34" charset="0"/>
              </a:rPr>
              <a:t> набряк. (пеніциліни, стрептоміцин, місцеві анестетики, </a:t>
            </a:r>
            <a:r>
              <a:rPr lang="uk-UA" dirty="0" err="1">
                <a:latin typeface="Arial" panose="020B0604020202020204" pitchFamily="34" charset="0"/>
                <a:cs typeface="Arial" panose="020B0604020202020204" pitchFamily="34" charset="0"/>
              </a:rPr>
              <a:t>рентгеноконтрастні</a:t>
            </a:r>
            <a:r>
              <a:rPr lang="uk-UA" dirty="0">
                <a:latin typeface="Arial" panose="020B0604020202020204" pitchFamily="34" charset="0"/>
                <a:cs typeface="Arial" panose="020B0604020202020204" pitchFamily="34" charset="0"/>
              </a:rPr>
              <a:t> йод-</a:t>
            </a:r>
            <a:r>
              <a:rPr lang="uk-UA" dirty="0" err="1">
                <a:latin typeface="Arial" panose="020B0604020202020204" pitchFamily="34" charset="0"/>
                <a:cs typeface="Arial" panose="020B0604020202020204" pitchFamily="34" charset="0"/>
              </a:rPr>
              <a:t>вмісні</a:t>
            </a:r>
            <a:r>
              <a:rPr lang="uk-UA" dirty="0">
                <a:latin typeface="Arial" panose="020B0604020202020204" pitchFamily="34" charset="0"/>
                <a:cs typeface="Arial" panose="020B0604020202020204" pitchFamily="34" charset="0"/>
              </a:rPr>
              <a:t> речовини).</a:t>
            </a:r>
          </a:p>
          <a:p>
            <a:pPr algn="just"/>
            <a:r>
              <a:rPr lang="uk-UA" b="1" i="1" dirty="0">
                <a:solidFill>
                  <a:srgbClr val="C00000"/>
                </a:solidFill>
                <a:latin typeface="Arial" panose="020B0604020202020204" pitchFamily="34" charset="0"/>
                <a:cs typeface="Arial" panose="020B0604020202020204" pitchFamily="34" charset="0"/>
              </a:rPr>
              <a:t>Реакції ІІ типу </a:t>
            </a:r>
            <a:r>
              <a:rPr lang="uk-UA" dirty="0">
                <a:latin typeface="Arial" panose="020B0604020202020204" pitchFamily="34" charset="0"/>
                <a:cs typeface="Arial" panose="020B0604020202020204" pitchFamily="34" charset="0"/>
              </a:rPr>
              <a:t>– цитотоксичні – лізис клітини: </a:t>
            </a:r>
            <a:r>
              <a:rPr lang="uk-UA" dirty="0" err="1">
                <a:latin typeface="Arial" panose="020B0604020202020204" pitchFamily="34" charset="0"/>
                <a:cs typeface="Arial" panose="020B0604020202020204" pitchFamily="34" charset="0"/>
              </a:rPr>
              <a:t>дигоксин</a:t>
            </a:r>
            <a:r>
              <a:rPr lang="uk-UA" dirty="0">
                <a:latin typeface="Arial" panose="020B0604020202020204" pitchFamily="34" charset="0"/>
                <a:cs typeface="Arial" panose="020B0604020202020204" pitchFamily="34" charset="0"/>
              </a:rPr>
              <a:t>, цефалоспорини, </a:t>
            </a:r>
            <a:r>
              <a:rPr lang="uk-UA" dirty="0" err="1">
                <a:latin typeface="Arial" panose="020B0604020202020204" pitchFamily="34" charset="0"/>
                <a:cs typeface="Arial" panose="020B0604020202020204" pitchFamily="34" charset="0"/>
              </a:rPr>
              <a:t>хінідин</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рифампіцин</a:t>
            </a:r>
            <a:endParaRPr lang="uk-UA" dirty="0">
              <a:latin typeface="Arial" panose="020B0604020202020204" pitchFamily="34" charset="0"/>
              <a:cs typeface="Arial" panose="020B0604020202020204" pitchFamily="34" charset="0"/>
            </a:endParaRPr>
          </a:p>
          <a:p>
            <a:pPr algn="just"/>
            <a:r>
              <a:rPr lang="uk-UA" b="1" i="1" dirty="0">
                <a:solidFill>
                  <a:srgbClr val="C00000"/>
                </a:solidFill>
                <a:latin typeface="Arial" panose="020B0604020202020204" pitchFamily="34" charset="0"/>
                <a:cs typeface="Arial" panose="020B0604020202020204" pitchFamily="34" charset="0"/>
              </a:rPr>
              <a:t>Реакції ІІІ типу </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імунокомплексні</a:t>
            </a:r>
            <a:r>
              <a:rPr lang="uk-UA" dirty="0">
                <a:latin typeface="Arial" panose="020B0604020202020204" pitchFamily="34" charset="0"/>
                <a:cs typeface="Arial" panose="020B0604020202020204" pitchFamily="34" charset="0"/>
              </a:rPr>
              <a:t> – зв</a:t>
            </a:r>
            <a:r>
              <a:rPr lang="en-US" dirty="0">
                <a:latin typeface="Arial" panose="020B0604020202020204" pitchFamily="34" charset="0"/>
                <a:cs typeface="Arial" panose="020B0604020202020204" pitchFamily="34" charset="0"/>
              </a:rPr>
              <a:t>’</a:t>
            </a:r>
            <a:r>
              <a:rPr lang="uk-UA" dirty="0" err="1">
                <a:latin typeface="Arial" panose="020B0604020202020204" pitchFamily="34" charset="0"/>
                <a:cs typeface="Arial" panose="020B0604020202020204" pitchFamily="34" charset="0"/>
              </a:rPr>
              <a:t>язування</a:t>
            </a:r>
            <a:r>
              <a:rPr lang="uk-UA" dirty="0">
                <a:latin typeface="Arial" panose="020B0604020202020204" pitchFamily="34" charset="0"/>
                <a:cs typeface="Arial" panose="020B0604020202020204" pitchFamily="34" charset="0"/>
              </a:rPr>
              <a:t> з білками: лихоманка, артрит, збільшення лімфовузлів, висипання. Препарати: </a:t>
            </a:r>
            <a:r>
              <a:rPr lang="uk-UA" dirty="0" err="1">
                <a:latin typeface="Arial" panose="020B0604020202020204" pitchFamily="34" charset="0"/>
                <a:cs typeface="Arial" panose="020B0604020202020204" pitchFamily="34" charset="0"/>
              </a:rPr>
              <a:t>антитиреоїдні</a:t>
            </a:r>
            <a:r>
              <a:rPr lang="uk-UA" dirty="0">
                <a:latin typeface="Arial" panose="020B0604020202020204" pitchFamily="34" charset="0"/>
                <a:cs typeface="Arial" panose="020B0604020202020204" pitchFamily="34" charset="0"/>
              </a:rPr>
              <a:t>, сульфаніламіди, пеніцилін, деякі НПЗЗ</a:t>
            </a:r>
          </a:p>
          <a:p>
            <a:pPr algn="just"/>
            <a:r>
              <a:rPr lang="uk-UA" b="1" i="1" dirty="0">
                <a:solidFill>
                  <a:srgbClr val="C00000"/>
                </a:solidFill>
                <a:latin typeface="Arial" panose="020B0604020202020204" pitchFamily="34" charset="0"/>
                <a:cs typeface="Arial" panose="020B0604020202020204" pitchFamily="34" charset="0"/>
              </a:rPr>
              <a:t>Реакції </a:t>
            </a:r>
            <a:r>
              <a:rPr lang="en-US" b="1" i="1" dirty="0">
                <a:solidFill>
                  <a:srgbClr val="C00000"/>
                </a:solidFill>
                <a:latin typeface="Arial" panose="020B0604020202020204" pitchFamily="34" charset="0"/>
                <a:cs typeface="Arial" panose="020B0604020202020204" pitchFamily="34" charset="0"/>
              </a:rPr>
              <a:t>IV</a:t>
            </a:r>
            <a:r>
              <a:rPr lang="uk-UA" b="1" i="1" dirty="0">
                <a:solidFill>
                  <a:srgbClr val="C00000"/>
                </a:solidFill>
                <a:latin typeface="Arial" panose="020B0604020202020204" pitchFamily="34" charset="0"/>
                <a:cs typeface="Arial" panose="020B0604020202020204" pitchFamily="34" charset="0"/>
              </a:rPr>
              <a:t> типу </a:t>
            </a:r>
            <a:r>
              <a:rPr lang="uk-UA" dirty="0">
                <a:latin typeface="Arial" panose="020B0604020202020204" pitchFamily="34" charset="0"/>
                <a:cs typeface="Arial" panose="020B0604020202020204" pitchFamily="34" charset="0"/>
              </a:rPr>
              <a:t>– уповільнення </a:t>
            </a:r>
            <a:r>
              <a:rPr lang="uk-UA" dirty="0" err="1">
                <a:latin typeface="Arial" panose="020B0604020202020204" pitchFamily="34" charset="0"/>
                <a:cs typeface="Arial" panose="020B0604020202020204" pitchFamily="34" charset="0"/>
              </a:rPr>
              <a:t>гіперчутливості</a:t>
            </a:r>
            <a:r>
              <a:rPr lang="uk-UA" dirty="0">
                <a:latin typeface="Arial" panose="020B0604020202020204" pitchFamily="34" charset="0"/>
                <a:cs typeface="Arial" panose="020B0604020202020204" pitchFamily="34" charset="0"/>
              </a:rPr>
              <a:t> – віддалені у часі, викликають препарати місцевої дії (антибіотики, протигрибкові, місцеві анестетики, аспірин, </a:t>
            </a:r>
            <a:r>
              <a:rPr lang="uk-UA" dirty="0" err="1">
                <a:latin typeface="Arial" panose="020B0604020202020204" pitchFamily="34" charset="0"/>
                <a:cs typeface="Arial" panose="020B0604020202020204" pitchFamily="34" charset="0"/>
              </a:rPr>
              <a:t>індометацин</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ібупрофен</a:t>
            </a:r>
            <a:r>
              <a:rPr lang="uk-UA"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38135134"/>
      </p:ext>
    </p:extLst>
  </p:cSld>
  <p:clrMapOvr>
    <a:masterClrMapping/>
  </p:clrMapOvr>
  <p:transition spd="med">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86DD60AA-AE2A-475C-A527-1E1F94BDA5BE}"/>
              </a:ext>
            </a:extLst>
          </p:cNvPr>
          <p:cNvSpPr>
            <a:spLocks noGrp="1"/>
          </p:cNvSpPr>
          <p:nvPr>
            <p:ph sz="quarter" idx="1"/>
          </p:nvPr>
        </p:nvSpPr>
        <p:spPr>
          <a:xfrm>
            <a:off x="179512" y="116632"/>
            <a:ext cx="8640960" cy="6741368"/>
          </a:xfrm>
        </p:spPr>
        <p:txBody>
          <a:bodyPr/>
          <a:lstStyle/>
          <a:p>
            <a:r>
              <a:rPr lang="uk-UA" sz="3200" b="1" dirty="0">
                <a:solidFill>
                  <a:srgbClr val="C00000"/>
                </a:solidFill>
                <a:latin typeface="Arial" panose="020B0604020202020204" pitchFamily="34" charset="0"/>
                <a:cs typeface="Arial" panose="020B0604020202020204" pitchFamily="34" charset="0"/>
              </a:rPr>
              <a:t>Тип С </a:t>
            </a:r>
            <a:r>
              <a:rPr lang="uk-UA" dirty="0">
                <a:latin typeface="Arial" panose="020B0604020202020204" pitchFamily="34" charset="0"/>
                <a:cs typeface="Arial" panose="020B0604020202020204" pitchFamily="34" charset="0"/>
              </a:rPr>
              <a:t>– ефекти тривалого застосування, напр. толерантність, ефект відміни, розвиток залежності, кумулятивні і ефекти пригнічення виробки гормонів. Реакції типу С – серйозні порушення, часто необоротні та утруднені у виявленні.</a:t>
            </a:r>
          </a:p>
          <a:p>
            <a:r>
              <a:rPr lang="uk-UA" b="1" i="1" dirty="0">
                <a:solidFill>
                  <a:schemeClr val="accent2">
                    <a:lumMod val="75000"/>
                  </a:schemeClr>
                </a:solidFill>
                <a:latin typeface="Arial" panose="020B0604020202020204" pitchFamily="34" charset="0"/>
                <a:cs typeface="Arial" panose="020B0604020202020204" pitchFamily="34" charset="0"/>
              </a:rPr>
              <a:t>Синдром відміни </a:t>
            </a:r>
            <a:r>
              <a:rPr lang="uk-UA" dirty="0">
                <a:latin typeface="Arial" panose="020B0604020202020204" pitchFamily="34" charset="0"/>
                <a:cs typeface="Arial" panose="020B0604020202020204" pitchFamily="34" charset="0"/>
              </a:rPr>
              <a:t>спостерігається при тривалому застосуванні і формуванні адаптивних змін в організмі (відміна барбітуратів, </a:t>
            </a:r>
            <a:r>
              <a:rPr lang="uk-UA" dirty="0" err="1">
                <a:latin typeface="Arial" panose="020B0604020202020204" pitchFamily="34" charset="0"/>
                <a:cs typeface="Arial" panose="020B0604020202020204" pitchFamily="34" charset="0"/>
              </a:rPr>
              <a:t>бензодіазепінів</a:t>
            </a:r>
            <a:r>
              <a:rPr lang="uk-UA" dirty="0">
                <a:latin typeface="Arial" panose="020B0604020202020204" pitchFamily="34" charset="0"/>
                <a:cs typeface="Arial" panose="020B0604020202020204" pitchFamily="34" charset="0"/>
              </a:rPr>
              <a:t> – порушення сну, відміна </a:t>
            </a:r>
            <a:r>
              <a:rPr lang="el-GR" dirty="0">
                <a:latin typeface="Arial" panose="020B0604020202020204" pitchFamily="34" charset="0"/>
                <a:cs typeface="Arial" panose="020B0604020202020204" pitchFamily="34" charset="0"/>
              </a:rPr>
              <a:t>β</a:t>
            </a:r>
            <a:r>
              <a:rPr lang="uk-UA" dirty="0">
                <a:latin typeface="Arial" panose="020B0604020202020204" pitchFamily="34" charset="0"/>
                <a:cs typeface="Arial" panose="020B0604020202020204" pitchFamily="34" charset="0"/>
              </a:rPr>
              <a:t>-блокаторів – різне підвищення тиску, відміна антикоагулянтів – тромбози).</a:t>
            </a:r>
          </a:p>
          <a:p>
            <a:r>
              <a:rPr lang="uk-UA" dirty="0">
                <a:latin typeface="Arial" panose="020B0604020202020204" pitchFamily="34" charset="0"/>
                <a:cs typeface="Arial" panose="020B0604020202020204" pitchFamily="34" charset="0"/>
              </a:rPr>
              <a:t>При </a:t>
            </a:r>
            <a:r>
              <a:rPr lang="uk-UA" b="1" i="1" dirty="0">
                <a:solidFill>
                  <a:schemeClr val="accent2">
                    <a:lumMod val="75000"/>
                  </a:schemeClr>
                </a:solidFill>
                <a:latin typeface="Arial" panose="020B0604020202020204" pitchFamily="34" charset="0"/>
                <a:cs typeface="Arial" panose="020B0604020202020204" pitchFamily="34" charset="0"/>
              </a:rPr>
              <a:t>лікарській залежності </a:t>
            </a:r>
            <a:r>
              <a:rPr lang="uk-UA" dirty="0">
                <a:latin typeface="Arial" panose="020B0604020202020204" pitchFamily="34" charset="0"/>
                <a:cs typeface="Arial" panose="020B0604020202020204" pitchFamily="34" charset="0"/>
              </a:rPr>
              <a:t>препарати включаються в обмінні процеси, що приводить до фізичної і психічної залежності (наркотики, алкоголь, </a:t>
            </a:r>
            <a:r>
              <a:rPr lang="uk-UA" dirty="0" err="1">
                <a:latin typeface="Arial" panose="020B0604020202020204" pitchFamily="34" charset="0"/>
                <a:cs typeface="Arial" panose="020B0604020202020204" pitchFamily="34" charset="0"/>
              </a:rPr>
              <a:t>психотропи</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Абстинентний</a:t>
            </a:r>
            <a:r>
              <a:rPr lang="uk-UA" dirty="0">
                <a:latin typeface="Arial" panose="020B0604020202020204" pitchFamily="34" charset="0"/>
                <a:cs typeface="Arial" panose="020B0604020202020204" pitchFamily="34" charset="0"/>
              </a:rPr>
              <a:t> синдром.</a:t>
            </a:r>
          </a:p>
          <a:p>
            <a:r>
              <a:rPr lang="uk-UA" b="1" i="1" dirty="0">
                <a:solidFill>
                  <a:schemeClr val="accent2">
                    <a:lumMod val="75000"/>
                  </a:schemeClr>
                </a:solidFill>
                <a:latin typeface="Arial" panose="020B0604020202020204" pitchFamily="34" charset="0"/>
                <a:cs typeface="Arial" panose="020B0604020202020204" pitchFamily="34" charset="0"/>
              </a:rPr>
              <a:t>Пригнічення вироблення гормонів </a:t>
            </a:r>
            <a:r>
              <a:rPr lang="uk-UA" dirty="0">
                <a:latin typeface="Arial" panose="020B0604020202020204" pitchFamily="34" charset="0"/>
                <a:cs typeface="Arial" panose="020B0604020202020204" pitchFamily="34" charset="0"/>
              </a:rPr>
              <a:t>– при застосуванні </a:t>
            </a:r>
            <a:r>
              <a:rPr lang="uk-UA" dirty="0" err="1">
                <a:latin typeface="Arial" panose="020B0604020202020204" pitchFamily="34" charset="0"/>
                <a:cs typeface="Arial" panose="020B0604020202020204" pitchFamily="34" charset="0"/>
              </a:rPr>
              <a:t>глюкокортикоїдів</a:t>
            </a:r>
            <a:r>
              <a:rPr lang="uk-UA" dirty="0">
                <a:latin typeface="Arial" panose="020B0604020202020204" pitchFamily="34" charset="0"/>
                <a:cs typeface="Arial" panose="020B0604020202020204" pitchFamily="34" charset="0"/>
              </a:rPr>
              <a:t>.</a:t>
            </a:r>
          </a:p>
          <a:p>
            <a:r>
              <a:rPr lang="uk-UA" b="1" i="1" dirty="0">
                <a:solidFill>
                  <a:schemeClr val="accent2">
                    <a:lumMod val="75000"/>
                  </a:schemeClr>
                </a:solidFill>
                <a:latin typeface="Arial" panose="020B0604020202020204" pitchFamily="34" charset="0"/>
                <a:cs typeface="Arial" panose="020B0604020202020204" pitchFamily="34" charset="0"/>
              </a:rPr>
              <a:t>Кумулятивні ефекти </a:t>
            </a:r>
            <a:r>
              <a:rPr lang="uk-UA" dirty="0">
                <a:latin typeface="Arial" panose="020B0604020202020204" pitchFamily="34" charset="0"/>
                <a:cs typeface="Arial" panose="020B0604020202020204" pitchFamily="34" charset="0"/>
              </a:rPr>
              <a:t>(матеріальні та функціональні).</a:t>
            </a:r>
          </a:p>
        </p:txBody>
      </p:sp>
    </p:spTree>
    <p:extLst>
      <p:ext uri="{BB962C8B-B14F-4D97-AF65-F5344CB8AC3E}">
        <p14:creationId xmlns:p14="http://schemas.microsoft.com/office/powerpoint/2010/main" val="2197747048"/>
      </p:ext>
    </p:extLst>
  </p:cSld>
  <p:clrMapOvr>
    <a:masterClrMapping/>
  </p:clrMapOvr>
  <p:transition spd="med">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85AFDDA2-F637-CD8E-4E51-1E5503CD7177}"/>
              </a:ext>
            </a:extLst>
          </p:cNvPr>
          <p:cNvSpPr>
            <a:spLocks noGrp="1"/>
          </p:cNvSpPr>
          <p:nvPr>
            <p:ph sz="quarter" idx="1"/>
          </p:nvPr>
        </p:nvSpPr>
        <p:spPr>
          <a:xfrm>
            <a:off x="179512" y="19096"/>
            <a:ext cx="8568952" cy="6357320"/>
          </a:xfrm>
        </p:spPr>
        <p:txBody>
          <a:bodyPr/>
          <a:lstStyle/>
          <a:p>
            <a:r>
              <a:rPr lang="uk-UA" sz="3200" b="1" dirty="0">
                <a:solidFill>
                  <a:srgbClr val="C00000"/>
                </a:solidFill>
                <a:latin typeface="Arial" panose="020B0604020202020204" pitchFamily="34" charset="0"/>
                <a:cs typeface="Arial" panose="020B0604020202020204" pitchFamily="34" charset="0"/>
              </a:rPr>
              <a:t>Тип </a:t>
            </a:r>
            <a:r>
              <a:rPr lang="en-US" sz="3200" b="1" dirty="0">
                <a:solidFill>
                  <a:srgbClr val="C00000"/>
                </a:solidFill>
                <a:latin typeface="Arial" panose="020B0604020202020204" pitchFamily="34" charset="0"/>
                <a:cs typeface="Arial" panose="020B0604020202020204" pitchFamily="34" charset="0"/>
              </a:rPr>
              <a:t>D</a:t>
            </a:r>
            <a:r>
              <a:rPr lang="uk-UA" sz="3200" b="1" dirty="0">
                <a:solidFill>
                  <a:srgbClr val="C00000"/>
                </a:solidFill>
                <a:latin typeface="Arial" panose="020B0604020202020204" pitchFamily="34" charset="0"/>
                <a:cs typeface="Arial" panose="020B0604020202020204" pitchFamily="34" charset="0"/>
              </a:rPr>
              <a:t> </a:t>
            </a:r>
            <a:r>
              <a:rPr lang="uk-UA" dirty="0">
                <a:latin typeface="Arial" panose="020B0604020202020204" pitchFamily="34" charset="0"/>
                <a:cs typeface="Arial" panose="020B0604020202020204" pitchFamily="34" charset="0"/>
              </a:rPr>
              <a:t>– відстрочені реакції: порушення </a:t>
            </a:r>
            <a:r>
              <a:rPr lang="uk-UA" dirty="0" err="1">
                <a:latin typeface="Arial" panose="020B0604020202020204" pitchFamily="34" charset="0"/>
                <a:cs typeface="Arial" panose="020B0604020202020204" pitchFamily="34" charset="0"/>
              </a:rPr>
              <a:t>репродуктив-ної</a:t>
            </a:r>
            <a:r>
              <a:rPr lang="uk-UA" dirty="0">
                <a:latin typeface="Arial" panose="020B0604020202020204" pitchFamily="34" charset="0"/>
                <a:cs typeface="Arial" panose="020B0604020202020204" pitchFamily="34" charset="0"/>
              </a:rPr>
              <a:t> функції, мутагенні, </a:t>
            </a:r>
            <a:r>
              <a:rPr lang="uk-UA" dirty="0" err="1">
                <a:latin typeface="Arial" panose="020B0604020202020204" pitchFamily="34" charset="0"/>
                <a:cs typeface="Arial" panose="020B0604020202020204" pitchFamily="34" charset="0"/>
              </a:rPr>
              <a:t>тератогенні</a:t>
            </a:r>
            <a:r>
              <a:rPr lang="uk-UA" dirty="0">
                <a:latin typeface="Arial" panose="020B0604020202020204" pitchFamily="34" charset="0"/>
                <a:cs typeface="Arial" panose="020B0604020202020204" pitchFamily="34" charset="0"/>
              </a:rPr>
              <a:t>, канцерогенні ефекти.</a:t>
            </a:r>
          </a:p>
          <a:p>
            <a:r>
              <a:rPr lang="uk-UA" b="1" i="1" dirty="0">
                <a:solidFill>
                  <a:schemeClr val="accent2">
                    <a:lumMod val="75000"/>
                  </a:schemeClr>
                </a:solidFill>
                <a:latin typeface="Arial" panose="020B0604020202020204" pitchFamily="34" charset="0"/>
                <a:cs typeface="Arial" panose="020B0604020202020204" pitchFamily="34" charset="0"/>
              </a:rPr>
              <a:t>Канцерогенний і мутагенний ефект </a:t>
            </a:r>
            <a:r>
              <a:rPr lang="uk-UA" dirty="0">
                <a:latin typeface="Arial" panose="020B0604020202020204" pitchFamily="34" charset="0"/>
                <a:cs typeface="Arial" panose="020B0604020202020204" pitchFamily="34" charset="0"/>
              </a:rPr>
              <a:t>викликають цитостатики (</a:t>
            </a:r>
            <a:r>
              <a:rPr lang="uk-UA" dirty="0" err="1">
                <a:latin typeface="Arial" panose="020B0604020202020204" pitchFamily="34" charset="0"/>
                <a:cs typeface="Arial" panose="020B0604020202020204" pitchFamily="34" charset="0"/>
              </a:rPr>
              <a:t>циклофосфамід</a:t>
            </a:r>
            <a:r>
              <a:rPr lang="uk-UA" dirty="0">
                <a:latin typeface="Arial" panose="020B0604020202020204" pitchFamily="34" charset="0"/>
                <a:cs typeface="Arial" panose="020B0604020202020204" pitchFamily="34" charset="0"/>
              </a:rPr>
              <a:t> та ін.). </a:t>
            </a:r>
          </a:p>
          <a:p>
            <a:r>
              <a:rPr lang="uk-UA" b="1" i="1" dirty="0" err="1">
                <a:solidFill>
                  <a:schemeClr val="accent2">
                    <a:lumMod val="75000"/>
                  </a:schemeClr>
                </a:solidFill>
                <a:latin typeface="Arial" panose="020B0604020202020204" pitchFamily="34" charset="0"/>
                <a:cs typeface="Arial" panose="020B0604020202020204" pitchFamily="34" charset="0"/>
              </a:rPr>
              <a:t>Тератогенний</a:t>
            </a:r>
            <a:r>
              <a:rPr lang="uk-UA" b="1" i="1" dirty="0">
                <a:solidFill>
                  <a:schemeClr val="accent2">
                    <a:lumMod val="75000"/>
                  </a:schemeClr>
                </a:solidFill>
                <a:latin typeface="Arial" panose="020B0604020202020204" pitchFamily="34" charset="0"/>
                <a:cs typeface="Arial" panose="020B0604020202020204" pitchFamily="34" charset="0"/>
              </a:rPr>
              <a:t> ефект </a:t>
            </a:r>
            <a:r>
              <a:rPr lang="uk-UA" dirty="0">
                <a:latin typeface="Arial" panose="020B0604020202020204" pitchFamily="34" charset="0"/>
                <a:cs typeface="Arial" panose="020B0604020202020204" pitchFamily="34" charset="0"/>
              </a:rPr>
              <a:t>– дія ЛЗ на плід в термін від 3 тижнів до 4-х місяців. В цей період проходить органогенез. (</a:t>
            </a:r>
            <a:r>
              <a:rPr lang="uk-UA" dirty="0" err="1">
                <a:latin typeface="Arial" panose="020B0604020202020204" pitchFamily="34" charset="0"/>
                <a:cs typeface="Arial" panose="020B0604020202020204" pitchFamily="34" charset="0"/>
              </a:rPr>
              <a:t>Протиепілептичні</a:t>
            </a:r>
            <a:r>
              <a:rPr lang="uk-UA" dirty="0">
                <a:latin typeface="Arial" panose="020B0604020202020204" pitchFamily="34" charset="0"/>
                <a:cs typeface="Arial" panose="020B0604020202020204" pitchFamily="34" charset="0"/>
              </a:rPr>
              <a:t>, протитуберкульозні ЛЗ, </a:t>
            </a:r>
            <a:r>
              <a:rPr lang="uk-UA" dirty="0" err="1">
                <a:latin typeface="Arial" panose="020B0604020202020204" pitchFamily="34" charset="0"/>
                <a:cs typeface="Arial" panose="020B0604020202020204" pitchFamily="34" charset="0"/>
              </a:rPr>
              <a:t>протидіабетичні</a:t>
            </a:r>
            <a:r>
              <a:rPr lang="uk-UA" dirty="0">
                <a:latin typeface="Arial" panose="020B0604020202020204" pitchFamily="34" charset="0"/>
                <a:cs typeface="Arial" panose="020B0604020202020204" pitchFamily="34" charset="0"/>
              </a:rPr>
              <a:t>, високі дози віт. А і </a:t>
            </a:r>
            <a:r>
              <a:rPr lang="en-US" dirty="0">
                <a:latin typeface="Arial" panose="020B0604020202020204" pitchFamily="34" charset="0"/>
                <a:cs typeface="Arial" panose="020B0604020202020204" pitchFamily="34" charset="0"/>
              </a:rPr>
              <a:t>D</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Талідомід</a:t>
            </a:r>
            <a:r>
              <a:rPr lang="uk-UA" dirty="0">
                <a:latin typeface="Arial" panose="020B0604020202020204" pitchFamily="34" charset="0"/>
                <a:cs typeface="Arial" panose="020B0604020202020204" pitchFamily="34" charset="0"/>
              </a:rPr>
              <a:t>.</a:t>
            </a:r>
            <a:endParaRPr lang="uk-UA" dirty="0"/>
          </a:p>
        </p:txBody>
      </p:sp>
      <p:pic>
        <p:nvPicPr>
          <p:cNvPr id="5" name="Рисунок 4">
            <a:extLst>
              <a:ext uri="{FF2B5EF4-FFF2-40B4-BE49-F238E27FC236}">
                <a16:creationId xmlns:a16="http://schemas.microsoft.com/office/drawing/2014/main" id="{DBDBBFEB-61F3-1D91-271F-17817352E662}"/>
              </a:ext>
            </a:extLst>
          </p:cNvPr>
          <p:cNvPicPr>
            <a:picLocks noChangeAspect="1"/>
          </p:cNvPicPr>
          <p:nvPr/>
        </p:nvPicPr>
        <p:blipFill>
          <a:blip r:embed="rId2"/>
          <a:srcRect b="2982"/>
          <a:stretch>
            <a:fillRect/>
          </a:stretch>
        </p:blipFill>
        <p:spPr>
          <a:xfrm>
            <a:off x="85725" y="3381936"/>
            <a:ext cx="8972550" cy="3475288"/>
          </a:xfrm>
          <a:prstGeom prst="rect">
            <a:avLst/>
          </a:prstGeom>
        </p:spPr>
      </p:pic>
    </p:spTree>
    <p:extLst>
      <p:ext uri="{BB962C8B-B14F-4D97-AF65-F5344CB8AC3E}">
        <p14:creationId xmlns:p14="http://schemas.microsoft.com/office/powerpoint/2010/main" val="2018524473"/>
      </p:ext>
    </p:extLst>
  </p:cSld>
  <p:clrMapOvr>
    <a:masterClrMapping/>
  </p:clrMapOvr>
  <p:transition spd="med">
    <p:wedg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77602A-DAD0-D7D8-AA02-C39BAED73CE7}"/>
              </a:ext>
            </a:extLst>
          </p:cNvPr>
          <p:cNvSpPr>
            <a:spLocks noGrp="1"/>
          </p:cNvSpPr>
          <p:nvPr>
            <p:ph type="title"/>
          </p:nvPr>
        </p:nvSpPr>
        <p:spPr/>
        <p:txBody>
          <a:bodyPr>
            <a:normAutofit/>
          </a:bodyPr>
          <a:lstStyle/>
          <a:p>
            <a:r>
              <a:rPr lang="uk-UA" b="1" dirty="0">
                <a:solidFill>
                  <a:srgbClr val="002060"/>
                </a:solidFill>
                <a:latin typeface="Arial" panose="020B0604020202020204" pitchFamily="34" charset="0"/>
                <a:cs typeface="Arial" panose="020B0604020202020204" pitchFamily="34" charset="0"/>
              </a:rPr>
              <a:t>Критерії оцінки частоти розвитку ПР ЛЗ</a:t>
            </a:r>
            <a:br>
              <a:rPr lang="uk-UA" b="1" dirty="0">
                <a:solidFill>
                  <a:srgbClr val="002060"/>
                </a:solidFill>
                <a:latin typeface="Arial" panose="020B0604020202020204" pitchFamily="34" charset="0"/>
                <a:cs typeface="Arial" panose="020B0604020202020204" pitchFamily="34" charset="0"/>
              </a:rPr>
            </a:br>
            <a:endParaRPr lang="uk-UA" b="1" dirty="0">
              <a:solidFill>
                <a:srgbClr val="002060"/>
              </a:solidFill>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E757C5AD-D4F5-B87E-AFA8-A246C7E65BFA}"/>
              </a:ext>
            </a:extLst>
          </p:cNvPr>
          <p:cNvSpPr>
            <a:spLocks noGrp="1"/>
          </p:cNvSpPr>
          <p:nvPr>
            <p:ph sz="quarter" idx="1"/>
          </p:nvPr>
        </p:nvSpPr>
        <p:spPr/>
        <p:txBody>
          <a:bodyPr/>
          <a:lstStyle/>
          <a:p>
            <a:r>
              <a:rPr lang="uk-UA" sz="2800" b="1" dirty="0">
                <a:latin typeface="Arial" panose="020B0604020202020204" pitchFamily="34" charset="0"/>
                <a:cs typeface="Arial" panose="020B0604020202020204" pitchFamily="34" charset="0"/>
              </a:rPr>
              <a:t>більше 10% - дуже часті</a:t>
            </a:r>
          </a:p>
          <a:p>
            <a:r>
              <a:rPr lang="uk-UA" sz="2800" b="1" dirty="0">
                <a:latin typeface="Arial" panose="020B0604020202020204" pitchFamily="34" charset="0"/>
                <a:cs typeface="Arial" panose="020B0604020202020204" pitchFamily="34" charset="0"/>
              </a:rPr>
              <a:t>1-10% - часті</a:t>
            </a:r>
          </a:p>
          <a:p>
            <a:r>
              <a:rPr lang="uk-UA" sz="2800" b="1" dirty="0">
                <a:latin typeface="Arial" panose="020B0604020202020204" pitchFamily="34" charset="0"/>
                <a:cs typeface="Arial" panose="020B0604020202020204" pitchFamily="34" charset="0"/>
              </a:rPr>
              <a:t>0,1-1% - нечасті</a:t>
            </a:r>
          </a:p>
          <a:p>
            <a:r>
              <a:rPr lang="uk-UA" sz="2800" b="1" dirty="0">
                <a:latin typeface="Arial" panose="020B0604020202020204" pitchFamily="34" charset="0"/>
                <a:cs typeface="Arial" panose="020B0604020202020204" pitchFamily="34" charset="0"/>
              </a:rPr>
              <a:t>0,01-0,1% - рідкі</a:t>
            </a:r>
          </a:p>
          <a:p>
            <a:r>
              <a:rPr lang="uk-UA" sz="2800" b="1" dirty="0">
                <a:latin typeface="Arial" panose="020B0604020202020204" pitchFamily="34" charset="0"/>
                <a:cs typeface="Arial" panose="020B0604020202020204" pitchFamily="34" charset="0"/>
              </a:rPr>
              <a:t>Менше 0,01% - рідкісні</a:t>
            </a:r>
          </a:p>
          <a:p>
            <a:endParaRPr lang="uk-UA" dirty="0"/>
          </a:p>
        </p:txBody>
      </p:sp>
    </p:spTree>
    <p:extLst>
      <p:ext uri="{BB962C8B-B14F-4D97-AF65-F5344CB8AC3E}">
        <p14:creationId xmlns:p14="http://schemas.microsoft.com/office/powerpoint/2010/main" val="2618379386"/>
      </p:ext>
    </p:extLst>
  </p:cSld>
  <p:clrMapOvr>
    <a:masterClrMapping/>
  </p:clrMapOvr>
  <p:transition spd="med">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Місце для вмісту 3">
            <a:extLst>
              <a:ext uri="{FF2B5EF4-FFF2-40B4-BE49-F238E27FC236}">
                <a16:creationId xmlns:a16="http://schemas.microsoft.com/office/drawing/2014/main" id="{36DE85E7-0154-5166-386F-4A7906627D93}"/>
              </a:ext>
            </a:extLst>
          </p:cNvPr>
          <p:cNvSpPr txBox="1">
            <a:spLocks noGrp="1"/>
          </p:cNvSpPr>
          <p:nvPr>
            <p:ph sz="quarter" idx="1"/>
          </p:nvPr>
        </p:nvSpPr>
        <p:spPr>
          <a:xfrm>
            <a:off x="457200" y="1600200"/>
            <a:ext cx="7467600" cy="2123658"/>
          </a:xfrm>
          <a:prstGeom prst="rect">
            <a:avLst/>
          </a:prstGeom>
          <a:noFill/>
        </p:spPr>
        <p:txBody>
          <a:bodyPr wrap="square">
            <a:spAutoFit/>
          </a:bodyPr>
          <a:lstStyle/>
          <a:p>
            <a:pPr marL="0" indent="0" algn="ctr" eaLnBrk="1" hangingPunct="1">
              <a:buNone/>
            </a:pPr>
            <a:r>
              <a:rPr lang="ru-RU" altLang="uk-UA" sz="4400" b="1" dirty="0" err="1">
                <a:solidFill>
                  <a:srgbClr val="002060"/>
                </a:solidFill>
                <a:latin typeface="Arial" panose="020B0604020202020204" pitchFamily="34" charset="0"/>
                <a:cs typeface="Arial" panose="020B0604020202020204" pitchFamily="34" charset="0"/>
              </a:rPr>
              <a:t>Реакції</a:t>
            </a:r>
            <a:r>
              <a:rPr lang="ru-RU" altLang="uk-UA" sz="4400" b="1" dirty="0">
                <a:solidFill>
                  <a:srgbClr val="002060"/>
                </a:solidFill>
                <a:latin typeface="Arial" panose="020B0604020202020204" pitchFamily="34" charset="0"/>
                <a:cs typeface="Arial" panose="020B0604020202020204" pitchFamily="34" charset="0"/>
              </a:rPr>
              <a:t>, </a:t>
            </a:r>
            <a:r>
              <a:rPr lang="ru-RU" altLang="uk-UA" sz="4400" b="1" dirty="0" err="1">
                <a:solidFill>
                  <a:srgbClr val="002060"/>
                </a:solidFill>
                <a:latin typeface="Arial" panose="020B0604020202020204" pitchFamily="34" charset="0"/>
                <a:cs typeface="Arial" panose="020B0604020202020204" pitchFamily="34" charset="0"/>
              </a:rPr>
              <a:t>що</a:t>
            </a:r>
            <a:r>
              <a:rPr lang="ru-RU" altLang="uk-UA" sz="4400" b="1" dirty="0">
                <a:solidFill>
                  <a:srgbClr val="002060"/>
                </a:solidFill>
                <a:latin typeface="Arial" panose="020B0604020202020204" pitchFamily="34" charset="0"/>
                <a:cs typeface="Arial" panose="020B0604020202020204" pitchFamily="34" charset="0"/>
              </a:rPr>
              <a:t> </a:t>
            </a:r>
            <a:r>
              <a:rPr lang="ru-RU" altLang="uk-UA" sz="4400" b="1" dirty="0" err="1">
                <a:solidFill>
                  <a:srgbClr val="002060"/>
                </a:solidFill>
                <a:latin typeface="Arial" panose="020B0604020202020204" pitchFamily="34" charset="0"/>
                <a:cs typeface="Arial" panose="020B0604020202020204" pitchFamily="34" charset="0"/>
              </a:rPr>
              <a:t>виникають</a:t>
            </a:r>
            <a:r>
              <a:rPr lang="ru-RU" altLang="uk-UA" sz="4400" b="1" dirty="0">
                <a:solidFill>
                  <a:srgbClr val="002060"/>
                </a:solidFill>
                <a:latin typeface="Arial" panose="020B0604020202020204" pitchFamily="34" charset="0"/>
                <a:cs typeface="Arial" panose="020B0604020202020204" pitchFamily="34" charset="0"/>
              </a:rPr>
              <a:t> при </a:t>
            </a:r>
            <a:r>
              <a:rPr lang="ru-RU" altLang="uk-UA" sz="4400" b="1" dirty="0" err="1">
                <a:solidFill>
                  <a:srgbClr val="002060"/>
                </a:solidFill>
                <a:latin typeface="Arial" panose="020B0604020202020204" pitchFamily="34" charset="0"/>
                <a:cs typeface="Arial" panose="020B0604020202020204" pitchFamily="34" charset="0"/>
              </a:rPr>
              <a:t>сумісному</a:t>
            </a:r>
            <a:r>
              <a:rPr lang="ru-RU" altLang="uk-UA" sz="4400" b="1" dirty="0">
                <a:solidFill>
                  <a:srgbClr val="002060"/>
                </a:solidFill>
                <a:latin typeface="Arial" panose="020B0604020202020204" pitchFamily="34" charset="0"/>
                <a:cs typeface="Arial" panose="020B0604020202020204" pitchFamily="34" charset="0"/>
              </a:rPr>
              <a:t> </a:t>
            </a:r>
            <a:r>
              <a:rPr lang="ru-RU" altLang="uk-UA" sz="4400" b="1" dirty="0" err="1">
                <a:solidFill>
                  <a:srgbClr val="002060"/>
                </a:solidFill>
                <a:latin typeface="Arial" panose="020B0604020202020204" pitchFamily="34" charset="0"/>
                <a:cs typeface="Arial" panose="020B0604020202020204" pitchFamily="34" charset="0"/>
              </a:rPr>
              <a:t>прийомі</a:t>
            </a:r>
            <a:r>
              <a:rPr lang="ru-RU" altLang="uk-UA" sz="4400" b="1" dirty="0">
                <a:solidFill>
                  <a:srgbClr val="002060"/>
                </a:solidFill>
                <a:latin typeface="Arial" panose="020B0604020202020204" pitchFamily="34" charset="0"/>
                <a:cs typeface="Arial" panose="020B0604020202020204" pitchFamily="34" charset="0"/>
              </a:rPr>
              <a:t> </a:t>
            </a:r>
            <a:r>
              <a:rPr lang="ru-RU" altLang="uk-UA" sz="4400" b="1" dirty="0" err="1">
                <a:solidFill>
                  <a:srgbClr val="002060"/>
                </a:solidFill>
                <a:latin typeface="Arial" panose="020B0604020202020204" pitchFamily="34" charset="0"/>
                <a:cs typeface="Arial" panose="020B0604020202020204" pitchFamily="34" charset="0"/>
              </a:rPr>
              <a:t>лікарських</a:t>
            </a:r>
            <a:r>
              <a:rPr lang="ru-RU" altLang="uk-UA" sz="4400" b="1" dirty="0">
                <a:solidFill>
                  <a:srgbClr val="002060"/>
                </a:solidFill>
                <a:latin typeface="Arial" panose="020B0604020202020204" pitchFamily="34" charset="0"/>
                <a:cs typeface="Arial" panose="020B0604020202020204" pitchFamily="34" charset="0"/>
              </a:rPr>
              <a:t> </a:t>
            </a:r>
            <a:r>
              <a:rPr lang="ru-RU" altLang="uk-UA" sz="4400" b="1" dirty="0" err="1">
                <a:solidFill>
                  <a:srgbClr val="002060"/>
                </a:solidFill>
                <a:latin typeface="Arial" panose="020B0604020202020204" pitchFamily="34" charset="0"/>
                <a:cs typeface="Arial" panose="020B0604020202020204" pitchFamily="34" charset="0"/>
              </a:rPr>
              <a:t>засобів</a:t>
            </a:r>
            <a:r>
              <a:rPr lang="ru-RU" altLang="uk-UA" sz="44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905123182"/>
      </p:ext>
    </p:extLst>
  </p:cSld>
  <p:clrMapOvr>
    <a:masterClrMapping/>
  </p:clrMapOvr>
  <p:transition spd="med">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Содержимое 2">
            <a:extLst>
              <a:ext uri="{FF2B5EF4-FFF2-40B4-BE49-F238E27FC236}">
                <a16:creationId xmlns:a16="http://schemas.microsoft.com/office/drawing/2014/main" id="{05733121-26FD-FC69-5074-1D3228BBEC48}"/>
              </a:ext>
            </a:extLst>
          </p:cNvPr>
          <p:cNvSpPr>
            <a:spLocks noGrp="1"/>
          </p:cNvSpPr>
          <p:nvPr>
            <p:ph sz="quarter" idx="1"/>
          </p:nvPr>
        </p:nvSpPr>
        <p:spPr>
          <a:xfrm>
            <a:off x="539750" y="404813"/>
            <a:ext cx="8135938" cy="6069012"/>
          </a:xfrm>
        </p:spPr>
        <p:txBody>
          <a:bodyPr/>
          <a:lstStyle/>
          <a:p>
            <a:pPr eaLnBrk="1" hangingPunct="1"/>
            <a:r>
              <a:rPr lang="ru-RU" altLang="uk-UA">
                <a:latin typeface="Arial" panose="020B0604020202020204" pitchFamily="34" charset="0"/>
                <a:cs typeface="Arial" panose="020B0604020202020204" pitchFamily="34" charset="0"/>
              </a:rPr>
              <a:t>У медичній практиці для лікування того чи іншого захворювання часто призначають декілька препаратів з метою вплинути на різні ланки патологічного процесу, що дозволяє досягти кращих результатів. </a:t>
            </a:r>
            <a:endParaRPr lang="en-US" altLang="uk-UA">
              <a:latin typeface="Arial" panose="020B0604020202020204" pitchFamily="34" charset="0"/>
              <a:cs typeface="Arial" panose="020B0604020202020204" pitchFamily="34" charset="0"/>
            </a:endParaRPr>
          </a:p>
          <a:p>
            <a:pPr eaLnBrk="1" hangingPunct="1"/>
            <a:r>
              <a:rPr lang="ru-RU" altLang="uk-UA">
                <a:latin typeface="Arial" panose="020B0604020202020204" pitchFamily="34" charset="0"/>
                <a:cs typeface="Arial" panose="020B0604020202020204" pitchFamily="34" charset="0"/>
              </a:rPr>
              <a:t>Комбіноване використання лікарських засобів має ряд переваг порівняно з монотерапією і, в першу чергу, це підвищення терапевтичного ефекту, скорочення терміну лікування і запобігання ускладненням. </a:t>
            </a:r>
            <a:endParaRPr lang="en-US" altLang="uk-UA">
              <a:latin typeface="Arial" panose="020B0604020202020204" pitchFamily="34" charset="0"/>
              <a:cs typeface="Arial" panose="020B0604020202020204" pitchFamily="34" charset="0"/>
            </a:endParaRPr>
          </a:p>
          <a:p>
            <a:pPr eaLnBrk="1" hangingPunct="1"/>
            <a:r>
              <a:rPr lang="ru-RU" altLang="uk-UA">
                <a:latin typeface="Arial" panose="020B0604020202020204" pitchFamily="34" charset="0"/>
                <a:cs typeface="Arial" panose="020B0604020202020204" pitchFamily="34" charset="0"/>
              </a:rPr>
              <a:t>Зміни,що виникають в результаті взаємодії лікарських засобів при одномоментному або послідовному їх застосуванні, реалізуються у вигляді різних ефектів, які призводять до змін фармакодинамічної дії лікарських препаратів.</a:t>
            </a:r>
          </a:p>
        </p:txBody>
      </p:sp>
    </p:spTree>
  </p:cSld>
  <p:clrMapOvr>
    <a:masterClrMapping/>
  </p:clrMapOvr>
  <p:transition spd="med">
    <p:wedg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Содержимое 3">
            <a:extLst>
              <a:ext uri="{FF2B5EF4-FFF2-40B4-BE49-F238E27FC236}">
                <a16:creationId xmlns:a16="http://schemas.microsoft.com/office/drawing/2014/main" id="{EA4C7B98-EB7F-F693-7E81-C5E6807CBE01}"/>
              </a:ext>
            </a:extLst>
          </p:cNvPr>
          <p:cNvSpPr>
            <a:spLocks noGrp="1"/>
          </p:cNvSpPr>
          <p:nvPr>
            <p:ph sz="quarter" idx="1"/>
          </p:nvPr>
        </p:nvSpPr>
        <p:spPr>
          <a:xfrm>
            <a:off x="611188" y="404813"/>
            <a:ext cx="7313612" cy="6069012"/>
          </a:xfrm>
        </p:spPr>
        <p:txBody>
          <a:bodyPr/>
          <a:lstStyle/>
          <a:p>
            <a:pPr eaLnBrk="1" hangingPunct="1">
              <a:buFont typeface="Wingdings" panose="05000000000000000000" pitchFamily="2" charset="2"/>
              <a:buNone/>
            </a:pPr>
            <a:r>
              <a:rPr lang="uk-UA" altLang="uk-UA" dirty="0">
                <a:latin typeface="Arial" panose="020B0604020202020204" pitchFamily="34" charset="0"/>
                <a:cs typeface="Arial" panose="020B0604020202020204" pitchFamily="34" charset="0"/>
              </a:rPr>
              <a:t>Прикладом частого комбінованого застосування лікарських засобів є терапія артеріальної гіпертензії. </a:t>
            </a:r>
          </a:p>
          <a:p>
            <a:pPr eaLnBrk="1" hangingPunct="1">
              <a:buFont typeface="Wingdings" panose="05000000000000000000" pitchFamily="2" charset="2"/>
              <a:buNone/>
            </a:pPr>
            <a:r>
              <a:rPr lang="uk-UA" altLang="uk-UA" dirty="0">
                <a:latin typeface="Arial" panose="020B0604020202020204" pitchFamily="34" charset="0"/>
                <a:cs typeface="Arial" panose="020B0604020202020204" pitchFamily="34" charset="0"/>
              </a:rPr>
              <a:t>Так у випадку неефективності </a:t>
            </a:r>
            <a:r>
              <a:rPr lang="uk-UA" altLang="uk-UA" dirty="0" err="1">
                <a:latin typeface="Arial" panose="020B0604020202020204" pitchFamily="34" charset="0"/>
                <a:cs typeface="Arial" panose="020B0604020202020204" pitchFamily="34" charset="0"/>
              </a:rPr>
              <a:t>монотерапії</a:t>
            </a:r>
            <a:r>
              <a:rPr lang="uk-UA" altLang="uk-UA" dirty="0">
                <a:latin typeface="Arial" panose="020B0604020202020204" pitchFamily="34" charset="0"/>
                <a:cs typeface="Arial" panose="020B0604020202020204" pitchFamily="34" charset="0"/>
              </a:rPr>
              <a:t> не слід збільшувати дозу до максимальної, оскільки це підвищує вірогідність побічних ефектів, а краще застосувати комбінацію двох, а при необхідності</a:t>
            </a:r>
            <a:r>
              <a:rPr lang="ru-RU" altLang="uk-UA" dirty="0">
                <a:latin typeface="Arial" panose="020B0604020202020204" pitchFamily="34" charset="0"/>
                <a:cs typeface="Arial" panose="020B0604020202020204" pitchFamily="34" charset="0"/>
              </a:rPr>
              <a:t> </a:t>
            </a:r>
            <a:r>
              <a:rPr lang="uk-UA" altLang="uk-UA" dirty="0">
                <a:latin typeface="Arial" panose="020B0604020202020204" pitchFamily="34" charset="0"/>
                <a:cs typeface="Arial" panose="020B0604020202020204" pitchFamily="34" charset="0"/>
              </a:rPr>
              <a:t> -  трьох препаратів</a:t>
            </a:r>
            <a:r>
              <a:rPr lang="ru-RU" altLang="uk-UA" dirty="0">
                <a:latin typeface="Arial" panose="020B0604020202020204" pitchFamily="34" charset="0"/>
                <a:cs typeface="Arial" panose="020B0604020202020204" pitchFamily="34" charset="0"/>
              </a:rPr>
              <a:t>, одним </a:t>
            </a:r>
            <a:r>
              <a:rPr lang="ru-RU" altLang="uk-UA" dirty="0" err="1">
                <a:latin typeface="Arial" panose="020B0604020202020204" pitchFamily="34" charset="0"/>
                <a:cs typeface="Arial" panose="020B0604020202020204" pitchFamily="34" charset="0"/>
              </a:rPr>
              <a:t>із</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яких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має</a:t>
            </a:r>
            <a:r>
              <a:rPr lang="ru-RU" altLang="uk-UA" dirty="0">
                <a:latin typeface="Arial" panose="020B0604020202020204" pitchFamily="34" charset="0"/>
                <a:cs typeface="Arial" panose="020B0604020202020204" pitchFamily="34" charset="0"/>
              </a:rPr>
              <a:t> бути </a:t>
            </a:r>
            <a:r>
              <a:rPr lang="ru-RU" altLang="uk-UA" dirty="0" err="1">
                <a:latin typeface="Arial" panose="020B0604020202020204" pitchFamily="34" charset="0"/>
                <a:cs typeface="Arial" panose="020B0604020202020204" pitchFamily="34" charset="0"/>
              </a:rPr>
              <a:t>діуретик</a:t>
            </a:r>
            <a:r>
              <a:rPr lang="ru-RU" altLang="uk-UA" dirty="0">
                <a:latin typeface="Arial" panose="020B0604020202020204" pitchFamily="34" charset="0"/>
                <a:cs typeface="Arial" panose="020B0604020202020204" pitchFamily="34" charset="0"/>
              </a:rPr>
              <a:t> у </a:t>
            </a:r>
            <a:r>
              <a:rPr lang="ru-RU" altLang="uk-UA" dirty="0" err="1">
                <a:latin typeface="Arial" panose="020B0604020202020204" pitchFamily="34" charset="0"/>
                <a:cs typeface="Arial" panose="020B0604020202020204" pitchFamily="34" charset="0"/>
              </a:rPr>
              <a:t>малих</a:t>
            </a:r>
            <a:r>
              <a:rPr lang="ru-RU" altLang="uk-UA" dirty="0">
                <a:latin typeface="Arial" panose="020B0604020202020204" pitchFamily="34" charset="0"/>
                <a:cs typeface="Arial" panose="020B0604020202020204" pitchFamily="34" charset="0"/>
              </a:rPr>
              <a:t> дозах. </a:t>
            </a:r>
          </a:p>
          <a:p>
            <a:pPr eaLnBrk="1" hangingPunct="1">
              <a:buFont typeface="Wingdings" panose="05000000000000000000" pitchFamily="2" charset="2"/>
              <a:buNone/>
            </a:pPr>
            <a:r>
              <a:rPr lang="ru-RU" altLang="uk-UA" dirty="0" err="1">
                <a:latin typeface="Arial" panose="020B0604020202020204" pitchFamily="34" charset="0"/>
                <a:cs typeface="Arial" panose="020B0604020202020204" pitchFamily="34" charset="0"/>
              </a:rPr>
              <a:t>Комбінована</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терапія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може</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застосовуватись</a:t>
            </a:r>
            <a:r>
              <a:rPr lang="ru-RU" altLang="uk-UA" dirty="0">
                <a:latin typeface="Arial" panose="020B0604020202020204" pitchFamily="34" charset="0"/>
                <a:cs typeface="Arial" panose="020B0604020202020204" pitchFamily="34" charset="0"/>
              </a:rPr>
              <a:t> як у </a:t>
            </a:r>
            <a:r>
              <a:rPr lang="ru-RU" altLang="uk-UA" dirty="0" err="1">
                <a:latin typeface="Arial" panose="020B0604020202020204" pitchFamily="34" charset="0"/>
                <a:cs typeface="Arial" panose="020B0604020202020204" pitchFamily="34" charset="0"/>
              </a:rPr>
              <a:t>вигляді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двох</a:t>
            </a:r>
            <a:r>
              <a:rPr lang="ru-RU" altLang="uk-UA" dirty="0">
                <a:latin typeface="Arial" panose="020B0604020202020204" pitchFamily="34" charset="0"/>
                <a:cs typeface="Arial" panose="020B0604020202020204" pitchFamily="34" charset="0"/>
              </a:rPr>
              <a:t> і </a:t>
            </a:r>
            <a:r>
              <a:rPr lang="ru-RU" altLang="uk-UA" dirty="0" err="1">
                <a:latin typeface="Arial" panose="020B0604020202020204" pitchFamily="34" charset="0"/>
                <a:cs typeface="Arial" panose="020B0604020202020204" pitchFamily="34" charset="0"/>
              </a:rPr>
              <a:t>більше</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окремих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препаратів</a:t>
            </a:r>
            <a:r>
              <a:rPr lang="ru-RU" altLang="uk-UA" dirty="0">
                <a:latin typeface="Arial" panose="020B0604020202020204" pitchFamily="34" charset="0"/>
                <a:cs typeface="Arial" panose="020B0604020202020204" pitchFamily="34" charset="0"/>
              </a:rPr>
              <a:t>, так і у </a:t>
            </a:r>
            <a:r>
              <a:rPr lang="ru-RU" altLang="uk-UA" dirty="0" err="1">
                <a:latin typeface="Arial" panose="020B0604020202020204" pitchFamily="34" charset="0"/>
                <a:cs typeface="Arial" panose="020B0604020202020204" pitchFamily="34" charset="0"/>
              </a:rPr>
              <a:t>вигляді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фіксованої</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комбінації</a:t>
            </a:r>
            <a:r>
              <a:rPr lang="ru-RU" altLang="uk-UA" dirty="0">
                <a:latin typeface="Arial" panose="020B0604020202020204" pitchFamily="34" charset="0"/>
                <a:cs typeface="Arial" panose="020B0604020202020204" pitchFamily="34" charset="0"/>
              </a:rPr>
              <a:t>. </a:t>
            </a:r>
          </a:p>
          <a:p>
            <a:pPr eaLnBrk="1" hangingPunct="1"/>
            <a:endParaRPr lang="ru-RU" altLang="uk-UA" dirty="0"/>
          </a:p>
        </p:txBody>
      </p:sp>
      <p:sp>
        <p:nvSpPr>
          <p:cNvPr id="12291" name="Rectangle 6">
            <a:extLst>
              <a:ext uri="{FF2B5EF4-FFF2-40B4-BE49-F238E27FC236}">
                <a16:creationId xmlns:a16="http://schemas.microsoft.com/office/drawing/2014/main" id="{80A30596-FF65-265C-1D0D-DAEDD2898E3A}"/>
              </a:ext>
            </a:extLst>
          </p:cNvPr>
          <p:cNvSpPr>
            <a:spLocks noGrp="1" noChangeArrowheads="1"/>
          </p:cNvSpPr>
          <p:nvPr/>
        </p:nvSpPr>
        <p:spPr bwMode="auto">
          <a:xfrm>
            <a:off x="1387475" y="5208588"/>
            <a:ext cx="5761038" cy="431800"/>
          </a:xfrm>
          <a:prstGeom prst="rect">
            <a:avLst/>
          </a:prstGeom>
          <a:gradFill rotWithShape="1">
            <a:gsLst>
              <a:gs pos="0">
                <a:srgbClr val="767676"/>
              </a:gs>
              <a:gs pos="50000">
                <a:srgbClr val="FFFFFF"/>
              </a:gs>
              <a:gs pos="100000">
                <a:srgbClr val="767676"/>
              </a:gs>
            </a:gsLst>
            <a:lin ang="5400000" scaled="1"/>
          </a:gradFill>
          <a:ln w="25400">
            <a:solidFill>
              <a:schemeClr val="tx1"/>
            </a:solidFill>
            <a:prstDash val="sysDot"/>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r>
              <a:rPr lang="en-US" altLang="uk-UA" sz="2000">
                <a:solidFill>
                  <a:srgbClr val="003399"/>
                </a:solidFill>
                <a:latin typeface="Arial Black" panose="020B0A04020102020204" pitchFamily="34" charset="0"/>
              </a:rPr>
              <a:t>ACE-inhibitor </a:t>
            </a:r>
            <a:r>
              <a:rPr lang="ru-RU" altLang="uk-UA" sz="2000">
                <a:solidFill>
                  <a:srgbClr val="003399"/>
                </a:solidFill>
                <a:latin typeface="Arial Black" panose="020B0A04020102020204" pitchFamily="34" charset="0"/>
              </a:rPr>
              <a:t>(АРАІІ) + </a:t>
            </a:r>
            <a:r>
              <a:rPr lang="en-US" altLang="uk-UA" sz="2000">
                <a:solidFill>
                  <a:srgbClr val="003399"/>
                </a:solidFill>
                <a:latin typeface="Arial Black" panose="020B0A04020102020204" pitchFamily="34" charset="0"/>
              </a:rPr>
              <a:t>Diuretic</a:t>
            </a:r>
            <a:endParaRPr lang="ru-RU" altLang="uk-UA" sz="2000">
              <a:solidFill>
                <a:srgbClr val="003399"/>
              </a:solidFill>
              <a:latin typeface="Arial Black" panose="020B0A04020102020204" pitchFamily="34" charset="0"/>
            </a:endParaRPr>
          </a:p>
        </p:txBody>
      </p:sp>
      <p:sp>
        <p:nvSpPr>
          <p:cNvPr id="12292" name="Rectangle 7">
            <a:extLst>
              <a:ext uri="{FF2B5EF4-FFF2-40B4-BE49-F238E27FC236}">
                <a16:creationId xmlns:a16="http://schemas.microsoft.com/office/drawing/2014/main" id="{D60A6B4E-7D43-5D7A-2415-6F3675197F92}"/>
              </a:ext>
            </a:extLst>
          </p:cNvPr>
          <p:cNvSpPr>
            <a:spLocks noChangeArrowheads="1"/>
          </p:cNvSpPr>
          <p:nvPr/>
        </p:nvSpPr>
        <p:spPr bwMode="auto">
          <a:xfrm>
            <a:off x="1331913" y="5805488"/>
            <a:ext cx="5903912" cy="503237"/>
          </a:xfrm>
          <a:prstGeom prst="rect">
            <a:avLst/>
          </a:prstGeom>
          <a:gradFill rotWithShape="1">
            <a:gsLst>
              <a:gs pos="0">
                <a:srgbClr val="767676"/>
              </a:gs>
              <a:gs pos="50000">
                <a:srgbClr val="FFFFFF"/>
              </a:gs>
              <a:gs pos="100000">
                <a:srgbClr val="767676"/>
              </a:gs>
            </a:gsLst>
            <a:lin ang="5400000" scaled="1"/>
          </a:gradFill>
          <a:ln w="25400">
            <a:solidFill>
              <a:schemeClr val="tx1"/>
            </a:solidFill>
            <a:prstDash val="sysDot"/>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80000"/>
              </a:lnSpc>
              <a:spcBef>
                <a:spcPct val="20000"/>
              </a:spcBef>
            </a:pPr>
            <a:r>
              <a:rPr lang="ru-RU" altLang="uk-UA" sz="2000">
                <a:latin typeface="Arial Black" panose="020B0A04020102020204" pitchFamily="34" charset="0"/>
              </a:rPr>
              <a:t>Са</a:t>
            </a:r>
            <a:r>
              <a:rPr lang="ru-RU" altLang="uk-UA" sz="2000" baseline="30000">
                <a:latin typeface="Arial Black" panose="020B0A04020102020204" pitchFamily="34" charset="0"/>
              </a:rPr>
              <a:t>++</a:t>
            </a:r>
            <a:r>
              <a:rPr lang="ru-RU" altLang="uk-UA" sz="2000">
                <a:latin typeface="Arial Black" panose="020B0A04020102020204" pitchFamily="34" charset="0"/>
              </a:rPr>
              <a:t> </a:t>
            </a:r>
            <a:r>
              <a:rPr lang="en-US" altLang="uk-UA" sz="2000">
                <a:latin typeface="Arial Black" panose="020B0A04020102020204" pitchFamily="34" charset="0"/>
              </a:rPr>
              <a:t>channel blocker</a:t>
            </a:r>
            <a:r>
              <a:rPr lang="ru-RU" altLang="uk-UA" sz="2000">
                <a:latin typeface="Arial Black" panose="020B0A04020102020204" pitchFamily="34" charset="0"/>
              </a:rPr>
              <a:t> + </a:t>
            </a:r>
            <a:r>
              <a:rPr lang="en-US" altLang="uk-UA" sz="2000">
                <a:latin typeface="Arial Black" panose="020B0A04020102020204" pitchFamily="34" charset="0"/>
              </a:rPr>
              <a:t>ACE-inhibitor</a:t>
            </a:r>
            <a:r>
              <a:rPr lang="en-US" altLang="uk-UA" sz="2000">
                <a:solidFill>
                  <a:srgbClr val="003399"/>
                </a:solidFill>
                <a:latin typeface="Arial Black" panose="020B0A04020102020204" pitchFamily="34" charset="0"/>
              </a:rPr>
              <a:t> </a:t>
            </a:r>
            <a:r>
              <a:rPr lang="ru-RU" altLang="uk-UA" sz="2400">
                <a:latin typeface="Arial Black" panose="020B0A04020102020204" pitchFamily="34" charset="0"/>
              </a:rPr>
              <a:t> </a:t>
            </a:r>
          </a:p>
        </p:txBody>
      </p:sp>
    </p:spTree>
  </p:cSld>
  <p:clrMapOvr>
    <a:masterClrMapping/>
  </p:clrMapOvr>
  <p:transition spd="med">
    <p:wedg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Содержимое 2">
            <a:extLst>
              <a:ext uri="{FF2B5EF4-FFF2-40B4-BE49-F238E27FC236}">
                <a16:creationId xmlns:a16="http://schemas.microsoft.com/office/drawing/2014/main" id="{E078B28C-7B60-7E21-5D31-872FDAE4E435}"/>
              </a:ext>
            </a:extLst>
          </p:cNvPr>
          <p:cNvSpPr>
            <a:spLocks noGrp="1"/>
          </p:cNvSpPr>
          <p:nvPr>
            <p:ph sz="quarter" idx="1"/>
          </p:nvPr>
        </p:nvSpPr>
        <p:spPr>
          <a:xfrm>
            <a:off x="323850" y="404813"/>
            <a:ext cx="8208590" cy="6069012"/>
          </a:xfrm>
        </p:spPr>
        <p:txBody>
          <a:bodyPr/>
          <a:lstStyle/>
          <a:p>
            <a:pPr eaLnBrk="1" hangingPunct="1"/>
            <a:r>
              <a:rPr lang="uk-UA" altLang="uk-UA" dirty="0">
                <a:latin typeface="Arial" panose="020B0604020202020204" pitchFamily="34" charset="0"/>
                <a:cs typeface="Arial" panose="020B0604020202020204" pitchFamily="34" charset="0"/>
              </a:rPr>
              <a:t>Іноді лікарські засоби комбінують для послаблення небажаних ефектів самої фармакотерапії або з метою їх запобігання. </a:t>
            </a:r>
          </a:p>
          <a:p>
            <a:pPr eaLnBrk="1" hangingPunct="1"/>
            <a:r>
              <a:rPr lang="uk-UA" altLang="uk-UA" dirty="0">
                <a:latin typeface="Arial" panose="020B0604020202020204" pitchFamily="34" charset="0"/>
                <a:cs typeface="Arial" panose="020B0604020202020204" pitchFamily="34" charset="0"/>
              </a:rPr>
              <a:t>Наприклад, за тривалого застосування </a:t>
            </a:r>
            <a:r>
              <a:rPr lang="uk-UA" altLang="uk-UA" dirty="0" err="1">
                <a:latin typeface="Arial" panose="020B0604020202020204" pitchFamily="34" charset="0"/>
                <a:cs typeface="Arial" panose="020B0604020202020204" pitchFamily="34" charset="0"/>
              </a:rPr>
              <a:t>тіазидних</a:t>
            </a:r>
            <a:r>
              <a:rPr lang="uk-UA" altLang="uk-UA" dirty="0">
                <a:latin typeface="Arial" panose="020B0604020202020204" pitchFamily="34" charset="0"/>
                <a:cs typeface="Arial" panose="020B0604020202020204" pitchFamily="34" charset="0"/>
              </a:rPr>
              <a:t> сечогінних засобів для відновлення рівня калію, призначають відповідні препарати (наприклад, </a:t>
            </a:r>
            <a:r>
              <a:rPr lang="uk-UA" altLang="uk-UA" dirty="0" err="1">
                <a:latin typeface="Arial" panose="020B0604020202020204" pitchFamily="34" charset="0"/>
                <a:cs typeface="Arial" panose="020B0604020202020204" pitchFamily="34" charset="0"/>
              </a:rPr>
              <a:t>панангін</a:t>
            </a:r>
            <a:r>
              <a:rPr lang="uk-UA" altLang="uk-UA" dirty="0">
                <a:latin typeface="Arial" panose="020B0604020202020204" pitchFamily="34" charset="0"/>
                <a:cs typeface="Arial" panose="020B0604020202020204" pitchFamily="34" charset="0"/>
              </a:rPr>
              <a:t>) або комбінують їх з </a:t>
            </a:r>
            <a:r>
              <a:rPr lang="uk-UA" altLang="uk-UA" dirty="0" err="1">
                <a:latin typeface="Arial" panose="020B0604020202020204" pitchFamily="34" charset="0"/>
                <a:cs typeface="Arial" panose="020B0604020202020204" pitchFamily="34" charset="0"/>
              </a:rPr>
              <a:t>калійзберігаючими</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діуретиками</a:t>
            </a:r>
            <a:r>
              <a:rPr lang="uk-UA" altLang="uk-UA" dirty="0">
                <a:latin typeface="Arial" panose="020B0604020202020204" pitchFamily="34" charset="0"/>
                <a:cs typeface="Arial" panose="020B0604020202020204" pitchFamily="34" charset="0"/>
              </a:rPr>
              <a:t>.</a:t>
            </a:r>
            <a:endParaRPr lang="ru-RU" altLang="uk-UA" dirty="0">
              <a:latin typeface="Arial" panose="020B0604020202020204" pitchFamily="34" charset="0"/>
              <a:cs typeface="Arial" panose="020B0604020202020204" pitchFamily="34" charset="0"/>
            </a:endParaRPr>
          </a:p>
          <a:p>
            <a:pPr eaLnBrk="1" hangingPunct="1"/>
            <a:endParaRPr lang="ru-RU" altLang="uk-UA" dirty="0"/>
          </a:p>
        </p:txBody>
      </p:sp>
      <p:pic>
        <p:nvPicPr>
          <p:cNvPr id="13315" name="Picture 6" descr="Гидрохлортиазид инструкция по применению, цена в аптеках Украины, аналоги,  состав, показания | Hydrochlorothiazide таблетки компании «ПАО НПЦ  &amp;quot;Борщаговский ХФЗ&amp;quot;» | Справочник лекарственных препаратов Компендиум">
            <a:extLst>
              <a:ext uri="{FF2B5EF4-FFF2-40B4-BE49-F238E27FC236}">
                <a16:creationId xmlns:a16="http://schemas.microsoft.com/office/drawing/2014/main" id="{683EF624-9AE1-2E3E-7F06-6390BAB36F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24400"/>
            <a:ext cx="3635375"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8" descr="Верошпирон капсулы по 100 мг №30 (10х3) : инструкция + цена в аптеках |  Tabletki.ua">
            <a:extLst>
              <a:ext uri="{FF2B5EF4-FFF2-40B4-BE49-F238E27FC236}">
                <a16:creationId xmlns:a16="http://schemas.microsoft.com/office/drawing/2014/main" id="{320C481C-FADA-EF77-2DC1-CE3D332B2D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008438"/>
            <a:ext cx="2311400"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0" descr="Панангін таблетки вкриті оболонкою №50 (36667) | Інструкція | Вигідна ціна  в Україні - інтернет аптека Apteka.com">
            <a:extLst>
              <a:ext uri="{FF2B5EF4-FFF2-40B4-BE49-F238E27FC236}">
                <a16:creationId xmlns:a16="http://schemas.microsoft.com/office/drawing/2014/main" id="{D007ABFE-308A-1C61-2071-F2BC8E5992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5463" y="4029075"/>
            <a:ext cx="1800225" cy="223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Содержимое 2">
            <a:extLst>
              <a:ext uri="{FF2B5EF4-FFF2-40B4-BE49-F238E27FC236}">
                <a16:creationId xmlns:a16="http://schemas.microsoft.com/office/drawing/2014/main" id="{34FE8703-180A-E3BF-D530-8F0BBDE24EC0}"/>
              </a:ext>
            </a:extLst>
          </p:cNvPr>
          <p:cNvSpPr>
            <a:spLocks noGrp="1"/>
          </p:cNvSpPr>
          <p:nvPr>
            <p:ph sz="quarter" idx="1"/>
          </p:nvPr>
        </p:nvSpPr>
        <p:spPr>
          <a:xfrm>
            <a:off x="468313" y="549275"/>
            <a:ext cx="7467600" cy="5975350"/>
          </a:xfrm>
        </p:spPr>
        <p:txBody>
          <a:bodyPr/>
          <a:lstStyle/>
          <a:p>
            <a:pPr eaLnBrk="1" hangingPunct="1"/>
            <a:r>
              <a:rPr lang="uk-UA" altLang="uk-UA">
                <a:latin typeface="Arial" panose="020B0604020202020204" pitchFamily="34" charset="0"/>
                <a:cs typeface="Arial" panose="020B0604020202020204" pitchFamily="34" charset="0"/>
              </a:rPr>
              <a:t>Комбіноване застосування лікарських засобів має бути теоретично обгрунтовано. При комбінованій терапії між лікарськими засобами може виникати взаємодія, що змінює кінцевий фармакологічний ефект. Взаємодія лікарських речовин в організмі може проходити на фармакодинамічному та фармакокінетичному рівнях. Розрізняють </a:t>
            </a:r>
            <a:r>
              <a:rPr lang="uk-UA" altLang="uk-UA" b="1">
                <a:solidFill>
                  <a:srgbClr val="FF0000"/>
                </a:solidFill>
                <a:latin typeface="Arial" panose="020B0604020202020204" pitchFamily="34" charset="0"/>
                <a:cs typeface="Arial" panose="020B0604020202020204" pitchFamily="34" charset="0"/>
              </a:rPr>
              <a:t>фармацевтичну</a:t>
            </a:r>
            <a:r>
              <a:rPr lang="uk-UA" altLang="uk-UA">
                <a:latin typeface="Arial" panose="020B0604020202020204" pitchFamily="34" charset="0"/>
                <a:cs typeface="Arial" panose="020B0604020202020204" pitchFamily="34" charset="0"/>
              </a:rPr>
              <a:t> і </a:t>
            </a:r>
            <a:r>
              <a:rPr lang="uk-UA" altLang="uk-UA" b="1">
                <a:solidFill>
                  <a:srgbClr val="FF0000"/>
                </a:solidFill>
                <a:latin typeface="Arial" panose="020B0604020202020204" pitchFamily="34" charset="0"/>
                <a:cs typeface="Arial" panose="020B0604020202020204" pitchFamily="34" charset="0"/>
              </a:rPr>
              <a:t>фармакологічну</a:t>
            </a:r>
            <a:r>
              <a:rPr lang="uk-UA" altLang="uk-UA">
                <a:latin typeface="Arial" panose="020B0604020202020204" pitchFamily="34" charset="0"/>
                <a:cs typeface="Arial" panose="020B0604020202020204" pitchFamily="34" charset="0"/>
              </a:rPr>
              <a:t> взаємодію лікарських речови</a:t>
            </a:r>
            <a:r>
              <a:rPr lang="ru-RU" altLang="uk-UA">
                <a:latin typeface="Arial" panose="020B0604020202020204" pitchFamily="34" charset="0"/>
                <a:cs typeface="Arial" panose="020B0604020202020204" pitchFamily="34" charset="0"/>
              </a:rPr>
              <a:t>н</a:t>
            </a:r>
          </a:p>
        </p:txBody>
      </p:sp>
    </p:spTree>
  </p:cSld>
  <p:clrMapOvr>
    <a:masterClrMapping/>
  </p:clrMapOvr>
  <p:transition spd="med">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a:extLst>
              <a:ext uri="{FF2B5EF4-FFF2-40B4-BE49-F238E27FC236}">
                <a16:creationId xmlns:a16="http://schemas.microsoft.com/office/drawing/2014/main" id="{6E752490-66D1-F955-F80C-52C51020E883}"/>
              </a:ext>
            </a:extLst>
          </p:cNvPr>
          <p:cNvSpPr>
            <a:spLocks noGrp="1"/>
          </p:cNvSpPr>
          <p:nvPr>
            <p:ph sz="quarter" idx="1"/>
          </p:nvPr>
        </p:nvSpPr>
        <p:spPr>
          <a:xfrm>
            <a:off x="468313" y="333375"/>
            <a:ext cx="7456487" cy="6140450"/>
          </a:xfrm>
        </p:spPr>
        <p:txBody>
          <a:bodyPr/>
          <a:lstStyle/>
          <a:p>
            <a:pPr eaLnBrk="1" hangingPunct="1"/>
            <a:r>
              <a:rPr lang="uk-UA" altLang="uk-UA" b="1">
                <a:solidFill>
                  <a:srgbClr val="0070C0"/>
                </a:solidFill>
                <a:latin typeface="Arial" panose="020B0604020202020204" pitchFamily="34" charset="0"/>
                <a:cs typeface="Arial" panose="020B0604020202020204" pitchFamily="34" charset="0"/>
              </a:rPr>
              <a:t>Фармакологічна взаємодія </a:t>
            </a:r>
            <a:r>
              <a:rPr lang="uk-UA" altLang="uk-UA">
                <a:latin typeface="Arial" panose="020B0604020202020204" pitchFamily="34" charset="0"/>
                <a:cs typeface="Arial" panose="020B0604020202020204" pitchFamily="34" charset="0"/>
              </a:rPr>
              <a:t>може виявлятися взаємодією на рівні транспорту, розподілу, біотрансформації та виведення лікарських речовин – </a:t>
            </a:r>
            <a:r>
              <a:rPr lang="uk-UA" altLang="uk-UA" b="1">
                <a:solidFill>
                  <a:srgbClr val="FF0000"/>
                </a:solidFill>
                <a:latin typeface="Arial" panose="020B0604020202020204" pitchFamily="34" charset="0"/>
                <a:cs typeface="Arial" panose="020B0604020202020204" pitchFamily="34" charset="0"/>
              </a:rPr>
              <a:t>фармакокінетична</a:t>
            </a:r>
            <a:r>
              <a:rPr lang="uk-UA" altLang="uk-UA">
                <a:latin typeface="Arial" panose="020B0604020202020204" pitchFamily="34" charset="0"/>
                <a:cs typeface="Arial" panose="020B0604020202020204" pitchFamily="34" charset="0"/>
              </a:rPr>
              <a:t>, або на рівні специфічного ефекту - </a:t>
            </a:r>
            <a:r>
              <a:rPr lang="uk-UA" altLang="uk-UA" b="1">
                <a:solidFill>
                  <a:srgbClr val="FF0000"/>
                </a:solidFill>
                <a:latin typeface="Arial" panose="020B0604020202020204" pitchFamily="34" charset="0"/>
                <a:cs typeface="Arial" panose="020B0604020202020204" pitchFamily="34" charset="0"/>
              </a:rPr>
              <a:t>фармакодинамічна</a:t>
            </a:r>
            <a:r>
              <a:rPr lang="uk-UA" altLang="uk-UA">
                <a:latin typeface="Arial" panose="020B0604020202020204" pitchFamily="34" charset="0"/>
                <a:cs typeface="Arial" panose="020B0604020202020204" pitchFamily="34" charset="0"/>
              </a:rPr>
              <a:t>.</a:t>
            </a:r>
            <a:endParaRPr lang="ru-RU" altLang="uk-UA">
              <a:latin typeface="Arial" panose="020B0604020202020204" pitchFamily="34" charset="0"/>
              <a:cs typeface="Arial" panose="020B0604020202020204" pitchFamily="34" charset="0"/>
            </a:endParaRPr>
          </a:p>
          <a:p>
            <a:pPr eaLnBrk="1" hangingPunct="1"/>
            <a:endParaRPr lang="ru-RU" altLang="uk-UA"/>
          </a:p>
        </p:txBody>
      </p:sp>
    </p:spTree>
  </p:cSld>
  <p:clrMapOvr>
    <a:masterClrMapping/>
  </p:clrMapOvr>
  <p:transition spd="med">
    <p:wedg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Содержимое 2">
            <a:extLst>
              <a:ext uri="{FF2B5EF4-FFF2-40B4-BE49-F238E27FC236}">
                <a16:creationId xmlns:a16="http://schemas.microsoft.com/office/drawing/2014/main" id="{D2DF99D6-ADC5-20BC-B7BB-AEE6219232A4}"/>
              </a:ext>
            </a:extLst>
          </p:cNvPr>
          <p:cNvSpPr>
            <a:spLocks noGrp="1"/>
          </p:cNvSpPr>
          <p:nvPr>
            <p:ph sz="quarter" idx="1"/>
          </p:nvPr>
        </p:nvSpPr>
        <p:spPr>
          <a:xfrm>
            <a:off x="250825" y="260350"/>
            <a:ext cx="7673975" cy="6213475"/>
          </a:xfrm>
        </p:spPr>
        <p:txBody>
          <a:bodyPr/>
          <a:lstStyle/>
          <a:p>
            <a:pPr eaLnBrk="1" hangingPunct="1">
              <a:defRPr/>
            </a:pPr>
            <a:r>
              <a:rPr lang="ru-RU" altLang="uk-UA" b="1" dirty="0" err="1">
                <a:solidFill>
                  <a:srgbClr val="0070C0"/>
                </a:solidFill>
                <a:latin typeface="Arial" panose="020B0604020202020204" pitchFamily="34" charset="0"/>
                <a:cs typeface="Arial" panose="020B0604020202020204" pitchFamily="34" charset="0"/>
              </a:rPr>
              <a:t>Фармакокінетична</a:t>
            </a:r>
            <a:r>
              <a:rPr lang="ru-RU" altLang="uk-UA" b="1" dirty="0">
                <a:solidFill>
                  <a:srgbClr val="0070C0"/>
                </a:solidFill>
                <a:latin typeface="Arial" panose="020B0604020202020204" pitchFamily="34" charset="0"/>
                <a:cs typeface="Arial" panose="020B0604020202020204" pitchFamily="34" charset="0"/>
              </a:rPr>
              <a:t> </a:t>
            </a:r>
            <a:r>
              <a:rPr lang="ru-RU" altLang="uk-UA" b="1" dirty="0" err="1">
                <a:solidFill>
                  <a:srgbClr val="0070C0"/>
                </a:solidFill>
                <a:latin typeface="Arial" panose="020B0604020202020204" pitchFamily="34" charset="0"/>
                <a:cs typeface="Arial" panose="020B0604020202020204" pitchFamily="34" charset="0"/>
              </a:rPr>
              <a:t>взаємодія</a:t>
            </a:r>
            <a:r>
              <a:rPr lang="ru-RU" altLang="uk-UA" b="1" dirty="0">
                <a:solidFill>
                  <a:srgbClr val="0070C0"/>
                </a:solidFill>
                <a:latin typeface="Arial" panose="020B0604020202020204" pitchFamily="34" charset="0"/>
                <a:cs typeface="Arial" panose="020B0604020202020204" pitchFamily="34" charset="0"/>
              </a:rPr>
              <a:t> </a:t>
            </a:r>
            <a:r>
              <a:rPr lang="ru-RU" altLang="uk-UA" dirty="0">
                <a:latin typeface="Arial" panose="020B0604020202020204" pitchFamily="34" charset="0"/>
                <a:cs typeface="Arial" panose="020B0604020202020204" pitchFamily="34" charset="0"/>
              </a:rPr>
              <a:t>ЛЗ </a:t>
            </a:r>
            <a:r>
              <a:rPr lang="ru-RU" altLang="uk-UA" dirty="0" err="1">
                <a:latin typeface="Arial" panose="020B0604020202020204" pitchFamily="34" charset="0"/>
                <a:cs typeface="Arial" panose="020B0604020202020204" pitchFamily="34" charset="0"/>
              </a:rPr>
              <a:t>може</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проявлятися</a:t>
            </a:r>
            <a:r>
              <a:rPr lang="ru-RU" altLang="uk-UA" dirty="0">
                <a:latin typeface="Arial" panose="020B0604020202020204" pitchFamily="34" charset="0"/>
                <a:cs typeface="Arial" panose="020B0604020202020204" pitchFamily="34" charset="0"/>
              </a:rPr>
              <a:t> на </a:t>
            </a:r>
            <a:r>
              <a:rPr lang="ru-RU" altLang="uk-UA" dirty="0" err="1">
                <a:latin typeface="Arial" panose="020B0604020202020204" pitchFamily="34" charset="0"/>
                <a:cs typeface="Arial" panose="020B0604020202020204" pitchFamily="34" charset="0"/>
              </a:rPr>
              <a:t>різних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рівнях</a:t>
            </a:r>
            <a:r>
              <a:rPr lang="ru-RU" altLang="uk-UA" dirty="0">
                <a:latin typeface="Arial" panose="020B0604020202020204" pitchFamily="34" charset="0"/>
                <a:cs typeface="Arial" panose="020B0604020202020204" pitchFamily="34" charset="0"/>
              </a:rPr>
              <a:t>: </a:t>
            </a:r>
          </a:p>
          <a:p>
            <a:pPr eaLnBrk="1" hangingPunct="1">
              <a:buFont typeface="Wingdings" panose="05000000000000000000" pitchFamily="2" charset="2"/>
              <a:buNone/>
              <a:defRPr/>
            </a:pPr>
            <a:r>
              <a:rPr lang="ru-RU" altLang="uk-UA" b="1" dirty="0" err="1">
                <a:solidFill>
                  <a:srgbClr val="C00000"/>
                </a:solidFill>
                <a:latin typeface="Arial" panose="020B0604020202020204" pitchFamily="34" charset="0"/>
                <a:cs typeface="Arial" panose="020B0604020202020204" pitchFamily="34" charset="0"/>
              </a:rPr>
              <a:t>Всмоктування</a:t>
            </a:r>
            <a:r>
              <a:rPr lang="ru-RU" altLang="uk-UA" dirty="0">
                <a:latin typeface="Arial" panose="020B0604020202020204" pitchFamily="34" charset="0"/>
                <a:cs typeface="Arial" panose="020B0604020202020204" pitchFamily="34" charset="0"/>
              </a:rPr>
              <a:t> • </a:t>
            </a:r>
          </a:p>
          <a:p>
            <a:pPr marL="0" indent="0" eaLnBrk="1" hangingPunct="1">
              <a:buFont typeface="Wingdings" panose="05000000000000000000" pitchFamily="2" charset="2"/>
              <a:buNone/>
              <a:defRPr/>
            </a:pPr>
            <a:r>
              <a:rPr lang="en-US"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Зміни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абсорбції</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можуть</a:t>
            </a:r>
            <a:r>
              <a:rPr lang="ru-RU" altLang="uk-UA" dirty="0">
                <a:latin typeface="Arial" panose="020B0604020202020204" pitchFamily="34" charset="0"/>
                <a:cs typeface="Arial" panose="020B0604020202020204" pitchFamily="34" charset="0"/>
              </a:rPr>
              <a:t> бути </a:t>
            </a:r>
            <a:r>
              <a:rPr lang="ru-RU" altLang="uk-UA" dirty="0" err="1">
                <a:latin typeface="Arial" panose="020B0604020202020204" pitchFamily="34" charset="0"/>
                <a:cs typeface="Arial" panose="020B0604020202020204" pitchFamily="34" charset="0"/>
              </a:rPr>
              <a:t>викликані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зв’язуванням</a:t>
            </a:r>
            <a:r>
              <a:rPr lang="ru-RU" altLang="uk-UA" dirty="0">
                <a:latin typeface="Arial" panose="020B0604020202020204" pitchFamily="34" charset="0"/>
                <a:cs typeface="Arial" panose="020B0604020202020204" pitchFamily="34" charset="0"/>
              </a:rPr>
              <a:t> препарату в </a:t>
            </a:r>
            <a:r>
              <a:rPr lang="ru-RU" altLang="uk-UA" dirty="0" err="1">
                <a:latin typeface="Arial" panose="020B0604020202020204" pitchFamily="34" charset="0"/>
                <a:cs typeface="Arial" panose="020B0604020202020204" pitchFamily="34" charset="0"/>
              </a:rPr>
              <a:t>просвіті</a:t>
            </a:r>
            <a:r>
              <a:rPr lang="ru-RU" altLang="uk-UA" dirty="0">
                <a:latin typeface="Arial" panose="020B0604020202020204" pitchFamily="34" charset="0"/>
                <a:cs typeface="Arial" panose="020B0604020202020204" pitchFamily="34" charset="0"/>
              </a:rPr>
              <a:t> кишки, </a:t>
            </a:r>
            <a:r>
              <a:rPr lang="ru-RU" altLang="uk-UA" dirty="0" err="1">
                <a:latin typeface="Arial" panose="020B0604020202020204" pitchFamily="34" charset="0"/>
                <a:cs typeface="Arial" panose="020B0604020202020204" pitchFamily="34" charset="0"/>
              </a:rPr>
              <a:t>прискоренням</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або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уповільненням</a:t>
            </a:r>
            <a:r>
              <a:rPr lang="ru-RU" altLang="uk-UA" dirty="0">
                <a:latin typeface="Arial" panose="020B0604020202020204" pitchFamily="34" charset="0"/>
                <a:cs typeface="Arial" panose="020B0604020202020204" pitchFamily="34" charset="0"/>
              </a:rPr>
              <a:t> перистальтики та </a:t>
            </a:r>
            <a:r>
              <a:rPr lang="ru-RU" altLang="uk-UA" dirty="0" err="1">
                <a:latin typeface="Arial" panose="020B0604020202020204" pitchFamily="34" charset="0"/>
                <a:cs typeface="Arial" panose="020B0604020202020204" pitchFamily="34" charset="0"/>
              </a:rPr>
              <a:t>зміною</a:t>
            </a:r>
            <a:r>
              <a:rPr lang="ru-RU" altLang="uk-UA" dirty="0">
                <a:latin typeface="Arial" panose="020B0604020202020204" pitchFamily="34" charset="0"/>
                <a:cs typeface="Arial" panose="020B0604020202020204" pitchFamily="34" charset="0"/>
              </a:rPr>
              <a:t> </a:t>
            </a:r>
            <a:r>
              <a:rPr lang="en-US" altLang="uk-UA" dirty="0">
                <a:latin typeface="Arial" panose="020B0604020202020204" pitchFamily="34" charset="0"/>
                <a:cs typeface="Arial" panose="020B0604020202020204" pitchFamily="34" charset="0"/>
              </a:rPr>
              <a:t>pH </a:t>
            </a:r>
            <a:r>
              <a:rPr lang="ru-RU" altLang="uk-UA" dirty="0" err="1">
                <a:latin typeface="Arial" panose="020B0604020202020204" pitchFamily="34" charset="0"/>
                <a:cs typeface="Arial" panose="020B0604020202020204" pitchFamily="34" charset="0"/>
              </a:rPr>
              <a:t>вмісту</a:t>
            </a:r>
            <a:r>
              <a:rPr lang="ru-RU" altLang="uk-UA" dirty="0">
                <a:latin typeface="Arial" panose="020B0604020202020204" pitchFamily="34" charset="0"/>
                <a:cs typeface="Arial" panose="020B0604020202020204" pitchFamily="34" charset="0"/>
              </a:rPr>
              <a:t> кишки. </a:t>
            </a:r>
            <a:endParaRPr lang="en-US" altLang="uk-UA" dirty="0">
              <a:latin typeface="Arial" panose="020B0604020202020204" pitchFamily="34" charset="0"/>
              <a:cs typeface="Arial" panose="020B0604020202020204" pitchFamily="34" charset="0"/>
            </a:endParaRPr>
          </a:p>
          <a:p>
            <a:pPr marL="0" indent="0" eaLnBrk="1" hangingPunct="1">
              <a:buFont typeface="Wingdings" panose="05000000000000000000" pitchFamily="2" charset="2"/>
              <a:buNone/>
              <a:defRPr/>
            </a:pPr>
            <a:r>
              <a:rPr lang="en-US"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Зв’язування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препаратів</a:t>
            </a:r>
            <a:r>
              <a:rPr lang="ru-RU" altLang="uk-UA" dirty="0">
                <a:latin typeface="Arial" panose="020B0604020202020204" pitchFamily="34" charset="0"/>
                <a:cs typeface="Arial" panose="020B0604020202020204" pitchFamily="34" charset="0"/>
              </a:rPr>
              <a:t> у </a:t>
            </a:r>
            <a:r>
              <a:rPr lang="ru-RU" altLang="uk-UA" dirty="0" err="1">
                <a:latin typeface="Arial" panose="020B0604020202020204" pitchFamily="34" charset="0"/>
                <a:cs typeface="Arial" panose="020B0604020202020204" pitchFamily="34" charset="0"/>
              </a:rPr>
              <a:t>просвіті</a:t>
            </a:r>
            <a:r>
              <a:rPr lang="ru-RU" altLang="uk-UA" dirty="0">
                <a:latin typeface="Arial" panose="020B0604020202020204" pitchFamily="34" charset="0"/>
                <a:cs typeface="Arial" panose="020B0604020202020204" pitchFamily="34" charset="0"/>
              </a:rPr>
              <a:t> кишки </a:t>
            </a:r>
            <a:r>
              <a:rPr lang="ru-RU" altLang="uk-UA" dirty="0" err="1">
                <a:latin typeface="Arial" panose="020B0604020202020204" pitchFamily="34" charset="0"/>
                <a:cs typeface="Arial" panose="020B0604020202020204" pitchFamily="34" charset="0"/>
              </a:rPr>
              <a:t>може</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відбуватися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тоді</a:t>
            </a:r>
            <a:r>
              <a:rPr lang="ru-RU" altLang="uk-UA" dirty="0">
                <a:latin typeface="Arial" panose="020B0604020202020204" pitchFamily="34" charset="0"/>
                <a:cs typeface="Arial" panose="020B0604020202020204" pitchFamily="34" charset="0"/>
              </a:rPr>
              <a:t>, коли препарат </a:t>
            </a:r>
            <a:r>
              <a:rPr lang="ru-RU" altLang="uk-UA" dirty="0" err="1">
                <a:latin typeface="Arial" panose="020B0604020202020204" pitchFamily="34" charset="0"/>
                <a:cs typeface="Arial" panose="020B0604020202020204" pitchFamily="34" charset="0"/>
              </a:rPr>
              <a:t>приймають</a:t>
            </a:r>
            <a:r>
              <a:rPr lang="ru-RU" altLang="uk-UA" dirty="0">
                <a:latin typeface="Arial" panose="020B0604020202020204" pitchFamily="34" charset="0"/>
                <a:cs typeface="Arial" panose="020B0604020202020204" pitchFamily="34" charset="0"/>
              </a:rPr>
              <a:t> разом з </a:t>
            </a:r>
            <a:r>
              <a:rPr lang="ru-RU" altLang="uk-UA" dirty="0" err="1">
                <a:latin typeface="Arial" panose="020B0604020202020204" pitchFamily="34" charset="0"/>
                <a:cs typeface="Arial" panose="020B0604020202020204" pitchFamily="34" charset="0"/>
              </a:rPr>
              <a:t>іншими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лікарськими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засобами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що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мають</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здатність</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інактивувати</a:t>
            </a:r>
            <a:r>
              <a:rPr lang="ru-RU" altLang="uk-UA" dirty="0">
                <a:latin typeface="Arial" panose="020B0604020202020204" pitchFamily="34" charset="0"/>
                <a:cs typeface="Arial" panose="020B0604020202020204" pitchFamily="34" charset="0"/>
              </a:rPr>
              <a:t> будь-</a:t>
            </a:r>
            <a:r>
              <a:rPr lang="ru-RU" altLang="uk-UA" dirty="0" err="1">
                <a:latin typeface="Arial" panose="020B0604020202020204" pitchFamily="34" charset="0"/>
                <a:cs typeface="Arial" panose="020B0604020202020204" pitchFamily="34" charset="0"/>
              </a:rPr>
              <a:t>які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сполуки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зокрема</a:t>
            </a:r>
            <a:r>
              <a:rPr lang="ru-RU" altLang="uk-UA" dirty="0">
                <a:latin typeface="Arial" panose="020B0604020202020204" pitchFamily="34" charset="0"/>
                <a:cs typeface="Arial" panose="020B0604020202020204" pitchFamily="34" charset="0"/>
              </a:rPr>
              <a:t> з </a:t>
            </a:r>
            <a:r>
              <a:rPr lang="ru-RU" altLang="uk-UA" dirty="0" err="1">
                <a:latin typeface="Arial" panose="020B0604020202020204" pitchFamily="34" charset="0"/>
                <a:cs typeface="Arial" panose="020B0604020202020204" pitchFamily="34" charset="0"/>
              </a:rPr>
              <a:t>активованим</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вугіллям</a:t>
            </a:r>
            <a:r>
              <a:rPr lang="ru-RU" altLang="uk-UA" dirty="0">
                <a:latin typeface="Arial" panose="020B0604020202020204" pitchFamily="34" charset="0"/>
                <a:cs typeface="Arial" panose="020B0604020202020204" pitchFamily="34" charset="0"/>
              </a:rPr>
              <a:t> та антацидами, </a:t>
            </a:r>
            <a:r>
              <a:rPr lang="ru-RU" altLang="uk-UA" dirty="0" err="1">
                <a:latin typeface="Arial" panose="020B0604020202020204" pitchFamily="34" charset="0"/>
                <a:cs typeface="Arial" panose="020B0604020202020204" pitchFamily="34" charset="0"/>
              </a:rPr>
              <a:t>оскільки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ці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речовини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мають</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велику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площу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поверхні</a:t>
            </a:r>
            <a:r>
              <a:rPr lang="ru-RU" altLang="uk-UA" dirty="0">
                <a:latin typeface="Arial" panose="020B0604020202020204" pitchFamily="34" charset="0"/>
                <a:cs typeface="Arial" panose="020B0604020202020204" pitchFamily="34" charset="0"/>
              </a:rPr>
              <a:t> й </a:t>
            </a:r>
            <a:r>
              <a:rPr lang="ru-RU" altLang="uk-UA" dirty="0" err="1">
                <a:latin typeface="Arial" panose="020B0604020202020204" pitchFamily="34" charset="0"/>
                <a:cs typeface="Arial" panose="020B0604020202020204" pitchFamily="34" charset="0"/>
              </a:rPr>
              <a:t>обволікають</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стінку</a:t>
            </a:r>
            <a:r>
              <a:rPr lang="ru-RU" altLang="uk-UA" dirty="0">
                <a:latin typeface="Arial" panose="020B0604020202020204" pitchFamily="34" charset="0"/>
                <a:cs typeface="Arial" panose="020B0604020202020204" pitchFamily="34" charset="0"/>
              </a:rPr>
              <a:t> кишки</a:t>
            </a:r>
          </a:p>
        </p:txBody>
      </p:sp>
    </p:spTree>
  </p:cSld>
  <p:clrMapOvr>
    <a:masterClrMapping/>
  </p:clrMapOvr>
  <p:transition spd="med">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Місце для вмісту 2">
            <a:extLst>
              <a:ext uri="{FF2B5EF4-FFF2-40B4-BE49-F238E27FC236}">
                <a16:creationId xmlns:a16="http://schemas.microsoft.com/office/drawing/2014/main" id="{AF4EF62F-3F86-82E4-FE26-AB3F29F4A415}"/>
              </a:ext>
            </a:extLst>
          </p:cNvPr>
          <p:cNvSpPr>
            <a:spLocks noGrp="1"/>
          </p:cNvSpPr>
          <p:nvPr>
            <p:ph sz="quarter" idx="1"/>
          </p:nvPr>
        </p:nvSpPr>
        <p:spPr>
          <a:xfrm>
            <a:off x="468313" y="260350"/>
            <a:ext cx="7456487" cy="6213475"/>
          </a:xfrm>
        </p:spPr>
        <p:txBody>
          <a:bodyPr/>
          <a:lstStyle/>
          <a:p>
            <a:pPr eaLnBrk="1" hangingPunct="1"/>
            <a:r>
              <a:rPr lang="uk-UA" altLang="uk-UA" dirty="0">
                <a:latin typeface="Arial" panose="020B0604020202020204" pitchFamily="34" charset="0"/>
                <a:cs typeface="Arial" panose="020B0604020202020204" pitchFamily="34" charset="0"/>
              </a:rPr>
              <a:t>Якщо моторика травного каналу ще більше прискорюється, то препарати проходять по ньому так швидко, що може настати різке зниження їх всмоктування та </a:t>
            </a:r>
            <a:r>
              <a:rPr lang="uk-UA" altLang="uk-UA" dirty="0" err="1">
                <a:latin typeface="Arial" panose="020B0604020202020204" pitchFamily="34" charset="0"/>
                <a:cs typeface="Arial" panose="020B0604020202020204" pitchFamily="34" charset="0"/>
              </a:rPr>
              <a:t>біодоступності</a:t>
            </a:r>
            <a:r>
              <a:rPr lang="uk-UA" altLang="uk-UA" dirty="0">
                <a:latin typeface="Arial" panose="020B0604020202020204" pitchFamily="34" charset="0"/>
                <a:cs typeface="Arial" panose="020B0604020202020204" pitchFamily="34" charset="0"/>
              </a:rPr>
              <a:t>.</a:t>
            </a:r>
            <a:endParaRPr lang="en-US" altLang="uk-UA" dirty="0">
              <a:latin typeface="Arial" panose="020B0604020202020204" pitchFamily="34" charset="0"/>
              <a:cs typeface="Arial" panose="020B0604020202020204" pitchFamily="34" charset="0"/>
            </a:endParaRPr>
          </a:p>
          <a:p>
            <a:pPr eaLnBrk="1" hangingPunct="1"/>
            <a:r>
              <a:rPr lang="uk-UA" altLang="uk-UA" dirty="0">
                <a:latin typeface="Arial" panose="020B0604020202020204" pitchFamily="34" charset="0"/>
                <a:cs typeface="Arial" panose="020B0604020202020204" pitchFamily="34" charset="0"/>
              </a:rPr>
              <a:t> Моторику ШКТ можуть посилювати </a:t>
            </a:r>
            <a:r>
              <a:rPr lang="uk-UA" altLang="uk-UA" dirty="0" err="1">
                <a:latin typeface="Arial" panose="020B0604020202020204" pitchFamily="34" charset="0"/>
                <a:cs typeface="Arial" panose="020B0604020202020204" pitchFamily="34" charset="0"/>
              </a:rPr>
              <a:t>метоклопрамід</a:t>
            </a:r>
            <a:r>
              <a:rPr lang="uk-UA" altLang="uk-UA" dirty="0">
                <a:latin typeface="Arial" panose="020B0604020202020204" pitchFamily="34" charset="0"/>
                <a:cs typeface="Arial" panose="020B0604020202020204" pitchFamily="34" charset="0"/>
              </a:rPr>
              <a:t>, електролітні розчини багатоатомних спиртів, </a:t>
            </a:r>
            <a:r>
              <a:rPr lang="uk-UA" altLang="uk-UA" dirty="0" err="1">
                <a:latin typeface="Arial" panose="020B0604020202020204" pitchFamily="34" charset="0"/>
                <a:cs typeface="Arial" panose="020B0604020202020204" pitchFamily="34" charset="0"/>
              </a:rPr>
              <a:t>цизаприд</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мотиліум</a:t>
            </a:r>
            <a:r>
              <a:rPr lang="uk-UA" altLang="uk-UA" dirty="0">
                <a:latin typeface="Arial" panose="020B0604020202020204" pitchFamily="34" charset="0"/>
                <a:cs typeface="Arial" panose="020B0604020202020204" pitchFamily="34" charset="0"/>
              </a:rPr>
              <a:t>) та еритроміцин. Протилежна дія – подовження часу спорожнення </a:t>
            </a:r>
            <a:r>
              <a:rPr lang="uk-UA" altLang="uk-UA" dirty="0" err="1">
                <a:latin typeface="Arial" panose="020B0604020202020204" pitchFamily="34" charset="0"/>
                <a:cs typeface="Arial" panose="020B0604020202020204" pitchFamily="34" charset="0"/>
              </a:rPr>
              <a:t>шлунка</a:t>
            </a:r>
            <a:r>
              <a:rPr lang="uk-UA" altLang="uk-UA" dirty="0">
                <a:latin typeface="Arial" panose="020B0604020202020204" pitchFamily="34" charset="0"/>
                <a:cs typeface="Arial" panose="020B0604020202020204" pitchFamily="34" charset="0"/>
              </a:rPr>
              <a:t> – призведе до уповільнення всмоктування більшості </a:t>
            </a:r>
            <a:r>
              <a:rPr lang="uk-UA" altLang="uk-UA" dirty="0" err="1">
                <a:latin typeface="Arial" panose="020B0604020202020204" pitchFamily="34" charset="0"/>
                <a:cs typeface="Arial" panose="020B0604020202020204" pitchFamily="34" charset="0"/>
              </a:rPr>
              <a:t>ентеральних</a:t>
            </a:r>
            <a:r>
              <a:rPr lang="uk-UA" altLang="uk-UA" dirty="0">
                <a:latin typeface="Arial" panose="020B0604020202020204" pitchFamily="34" charset="0"/>
                <a:cs typeface="Arial" panose="020B0604020202020204" pitchFamily="34" charset="0"/>
              </a:rPr>
              <a:t> препаратів. Прикладом препаратів, що можуть викликати подібний ефект, є </a:t>
            </a:r>
            <a:r>
              <a:rPr lang="uk-UA" altLang="uk-UA" dirty="0" err="1">
                <a:latin typeface="Arial" panose="020B0604020202020204" pitchFamily="34" charset="0"/>
                <a:cs typeface="Arial" panose="020B0604020202020204" pitchFamily="34" charset="0"/>
              </a:rPr>
              <a:t>анти­холінергічні</a:t>
            </a:r>
            <a:r>
              <a:rPr lang="uk-UA" altLang="uk-UA" dirty="0">
                <a:latin typeface="Arial" panose="020B0604020202020204" pitchFamily="34" charset="0"/>
                <a:cs typeface="Arial" panose="020B0604020202020204" pitchFamily="34" charset="0"/>
              </a:rPr>
              <a:t> речовини та наркотичні анальгетики</a:t>
            </a:r>
            <a:r>
              <a:rPr lang="uk-UA" altLang="uk-UA" sz="2800" dirty="0"/>
              <a:t>. </a:t>
            </a:r>
          </a:p>
        </p:txBody>
      </p:sp>
    </p:spTree>
  </p:cSld>
  <p:clrMapOvr>
    <a:masterClrMapping/>
  </p:clrMapOvr>
  <p:transition spd="med">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Місце для вмісту 2">
            <a:extLst>
              <a:ext uri="{FF2B5EF4-FFF2-40B4-BE49-F238E27FC236}">
                <a16:creationId xmlns:a16="http://schemas.microsoft.com/office/drawing/2014/main" id="{8112D8FE-4FF0-B6F9-AB37-92586098041C}"/>
              </a:ext>
            </a:extLst>
          </p:cNvPr>
          <p:cNvSpPr>
            <a:spLocks noGrp="1"/>
          </p:cNvSpPr>
          <p:nvPr>
            <p:ph sz="quarter" idx="1"/>
          </p:nvPr>
        </p:nvSpPr>
        <p:spPr>
          <a:xfrm>
            <a:off x="395288" y="333375"/>
            <a:ext cx="7529512" cy="6140450"/>
          </a:xfrm>
        </p:spPr>
        <p:txBody>
          <a:bodyPr/>
          <a:lstStyle/>
          <a:p>
            <a:pPr eaLnBrk="1" hangingPunct="1"/>
            <a:r>
              <a:rPr lang="uk-UA" altLang="uk-UA" dirty="0">
                <a:latin typeface="Arial" panose="020B0604020202020204" pitchFamily="34" charset="0"/>
                <a:cs typeface="Arial" panose="020B0604020202020204" pitchFamily="34" charset="0"/>
              </a:rPr>
              <a:t>Ступінь всмоктування може змінюватися при змінах моторики в тому випадку, якщо препарат погано всмоктується та погано розчиняється у рідинах, що містяться в ШКТ. У цьому разі уповільнення моторики може призвести до того, що препарат сильніше розчиняється і досягає місця всмоктування (тонкої кишки) в розчиненому вигляді, що підвищує його </a:t>
            </a:r>
            <a:r>
              <a:rPr lang="uk-UA" altLang="uk-UA" dirty="0" err="1">
                <a:latin typeface="Arial" panose="020B0604020202020204" pitchFamily="34" charset="0"/>
                <a:cs typeface="Arial" panose="020B0604020202020204" pitchFamily="34" charset="0"/>
              </a:rPr>
              <a:t>біодоступність</a:t>
            </a:r>
            <a:r>
              <a:rPr lang="uk-UA" altLang="uk-UA" dirty="0">
                <a:latin typeface="Arial" panose="020B0604020202020204" pitchFamily="34" charset="0"/>
                <a:cs typeface="Arial" panose="020B0604020202020204" pitchFamily="34" charset="0"/>
              </a:rPr>
              <a:t>.</a:t>
            </a:r>
          </a:p>
          <a:p>
            <a:pPr eaLnBrk="1" hangingPunct="1"/>
            <a:endParaRPr lang="uk-UA" altLang="uk-UA" dirty="0"/>
          </a:p>
        </p:txBody>
      </p:sp>
    </p:spTree>
  </p:cSld>
  <p:clrMapOvr>
    <a:masterClrMapping/>
  </p:clrMapOvr>
  <p:transition spd="med">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Содержимое 2">
            <a:extLst>
              <a:ext uri="{FF2B5EF4-FFF2-40B4-BE49-F238E27FC236}">
                <a16:creationId xmlns:a16="http://schemas.microsoft.com/office/drawing/2014/main" id="{55BBBF2D-8B99-C0F1-5FA1-EFFA9CA8B431}"/>
              </a:ext>
            </a:extLst>
          </p:cNvPr>
          <p:cNvSpPr>
            <a:spLocks noGrp="1"/>
          </p:cNvSpPr>
          <p:nvPr>
            <p:ph sz="quarter" idx="1"/>
          </p:nvPr>
        </p:nvSpPr>
        <p:spPr>
          <a:xfrm>
            <a:off x="179512" y="404812"/>
            <a:ext cx="8496944" cy="6453187"/>
          </a:xfrm>
        </p:spPr>
        <p:txBody>
          <a:bodyPr/>
          <a:lstStyle/>
          <a:p>
            <a:pPr eaLnBrk="1" hangingPunct="1">
              <a:buFont typeface="Wingdings" panose="05000000000000000000" pitchFamily="2" charset="2"/>
              <a:buNone/>
            </a:pPr>
            <a:r>
              <a:rPr lang="ru-RU" altLang="uk-UA" b="1" dirty="0" err="1">
                <a:solidFill>
                  <a:srgbClr val="C00000"/>
                </a:solidFill>
                <a:latin typeface="Arial" panose="020B0604020202020204" pitchFamily="34" charset="0"/>
                <a:cs typeface="Arial" panose="020B0604020202020204" pitchFamily="34" charset="0"/>
              </a:rPr>
              <a:t>Розподіл</a:t>
            </a:r>
            <a:r>
              <a:rPr lang="ru-RU" altLang="uk-UA" b="1" dirty="0">
                <a:solidFill>
                  <a:srgbClr val="C00000"/>
                </a:solidFill>
                <a:latin typeface="Arial" panose="020B0604020202020204" pitchFamily="34" charset="0"/>
                <a:cs typeface="Arial" panose="020B0604020202020204" pitchFamily="34" charset="0"/>
              </a:rPr>
              <a:t> - </a:t>
            </a:r>
            <a:endParaRPr lang="ru-RU" altLang="uk-UA" dirty="0">
              <a:latin typeface="Arial" panose="020B0604020202020204" pitchFamily="34" charset="0"/>
              <a:cs typeface="Arial" panose="020B0604020202020204" pitchFamily="34" charset="0"/>
            </a:endParaRPr>
          </a:p>
          <a:p>
            <a:pPr eaLnBrk="1" hangingPunct="1"/>
            <a:r>
              <a:rPr lang="ru-RU" altLang="uk-UA" dirty="0" err="1">
                <a:latin typeface="Arial" panose="020B0604020202020204" pitchFamily="34" charset="0"/>
                <a:cs typeface="Arial" panose="020B0604020202020204" pitchFamily="34" charset="0"/>
              </a:rPr>
              <a:t>взаємодія</a:t>
            </a:r>
            <a:r>
              <a:rPr lang="ru-RU" altLang="uk-UA" dirty="0">
                <a:latin typeface="Arial" panose="020B0604020202020204" pitchFamily="34" charset="0"/>
                <a:cs typeface="Arial" panose="020B0604020202020204" pitchFamily="34" charset="0"/>
              </a:rPr>
              <a:t> ЛЗ на </a:t>
            </a:r>
            <a:r>
              <a:rPr lang="ru-RU" altLang="uk-UA" dirty="0" err="1">
                <a:latin typeface="Arial" panose="020B0604020202020204" pitchFamily="34" charset="0"/>
                <a:cs typeface="Arial" panose="020B0604020202020204" pitchFamily="34" charset="0"/>
              </a:rPr>
              <a:t>цьому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етапі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обумовлена</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їх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здатністю</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зв'язуватися</a:t>
            </a:r>
            <a:r>
              <a:rPr lang="ru-RU" altLang="uk-UA" dirty="0">
                <a:latin typeface="Arial" panose="020B0604020202020204" pitchFamily="34" charset="0"/>
                <a:cs typeface="Arial" panose="020B0604020202020204" pitchFamily="34" charset="0"/>
              </a:rPr>
              <a:t> з </a:t>
            </a:r>
            <a:r>
              <a:rPr lang="ru-RU" altLang="uk-UA" dirty="0" err="1">
                <a:latin typeface="Arial" panose="020B0604020202020204" pitchFamily="34" charset="0"/>
                <a:cs typeface="Arial" panose="020B0604020202020204" pitchFamily="34" charset="0"/>
              </a:rPr>
              <a:t>білками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крові</a:t>
            </a:r>
            <a:r>
              <a:rPr lang="ru-RU" altLang="uk-UA" dirty="0">
                <a:latin typeface="Arial" panose="020B0604020202020204" pitchFamily="34" charset="0"/>
                <a:cs typeface="Arial" panose="020B0604020202020204" pitchFamily="34" charset="0"/>
              </a:rPr>
              <a:t>. При </a:t>
            </a:r>
            <a:r>
              <a:rPr lang="ru-RU" altLang="uk-UA" dirty="0" err="1">
                <a:latin typeface="Arial" panose="020B0604020202020204" pitchFamily="34" charset="0"/>
                <a:cs typeface="Arial" panose="020B0604020202020204" pitchFamily="34" charset="0"/>
              </a:rPr>
              <a:t>цьому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можлива</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конкуренція</a:t>
            </a:r>
            <a:r>
              <a:rPr lang="ru-RU" altLang="uk-UA" dirty="0">
                <a:latin typeface="Arial" panose="020B0604020202020204" pitchFamily="34" charset="0"/>
                <a:cs typeface="Arial" panose="020B0604020202020204" pitchFamily="34" charset="0"/>
              </a:rPr>
              <a:t> за </a:t>
            </a:r>
            <a:r>
              <a:rPr lang="ru-RU" altLang="uk-UA" dirty="0" err="1">
                <a:latin typeface="Arial" panose="020B0604020202020204" pitchFamily="34" charset="0"/>
                <a:cs typeface="Arial" panose="020B0604020202020204" pitchFamily="34" charset="0"/>
              </a:rPr>
              <a:t>зв'язок</a:t>
            </a:r>
            <a:r>
              <a:rPr lang="ru-RU" altLang="uk-UA" dirty="0">
                <a:latin typeface="Arial" panose="020B0604020202020204" pitchFamily="34" charset="0"/>
                <a:cs typeface="Arial" panose="020B0604020202020204" pitchFamily="34" charset="0"/>
              </a:rPr>
              <a:t> з </a:t>
            </a:r>
            <a:r>
              <a:rPr lang="ru-RU" altLang="uk-UA" dirty="0" err="1">
                <a:latin typeface="Arial" panose="020B0604020202020204" pitchFamily="34" charset="0"/>
                <a:cs typeface="Arial" panose="020B0604020202020204" pitchFamily="34" charset="0"/>
              </a:rPr>
              <a:t>білком</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що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призводить</a:t>
            </a:r>
            <a:r>
              <a:rPr lang="ru-RU" altLang="uk-UA" dirty="0">
                <a:latin typeface="Arial" panose="020B0604020202020204" pitchFamily="34" charset="0"/>
                <a:cs typeface="Arial" panose="020B0604020202020204" pitchFamily="34" charset="0"/>
              </a:rPr>
              <a:t> до </a:t>
            </a:r>
            <a:r>
              <a:rPr lang="ru-RU" altLang="uk-UA" dirty="0" err="1">
                <a:latin typeface="Arial" panose="020B0604020202020204" pitchFamily="34" charset="0"/>
                <a:cs typeface="Arial" panose="020B0604020202020204" pitchFamily="34" charset="0"/>
              </a:rPr>
              <a:t>збільшення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фармакологічно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активної</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вільної</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форми</a:t>
            </a:r>
            <a:r>
              <a:rPr lang="ru-RU" altLang="uk-UA" dirty="0">
                <a:latin typeface="Arial" panose="020B0604020202020204" pitchFamily="34" charset="0"/>
                <a:cs typeface="Arial" panose="020B0604020202020204" pitchFamily="34" charset="0"/>
              </a:rPr>
              <a:t> ЛЗ - </a:t>
            </a:r>
            <a:r>
              <a:rPr lang="ru-RU" altLang="uk-UA" dirty="0" err="1">
                <a:latin typeface="Arial" panose="020B0604020202020204" pitchFamily="34" charset="0"/>
                <a:cs typeface="Arial" panose="020B0604020202020204" pitchFamily="34" charset="0"/>
              </a:rPr>
              <a:t>учасника</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комбінації</a:t>
            </a:r>
            <a:r>
              <a:rPr lang="ru-RU" altLang="uk-UA" dirty="0">
                <a:latin typeface="Arial" panose="020B0604020202020204" pitchFamily="34" charset="0"/>
                <a:cs typeface="Arial" panose="020B0604020202020204" pitchFamily="34" charset="0"/>
              </a:rPr>
              <a:t>. У </a:t>
            </a:r>
            <a:r>
              <a:rPr lang="ru-RU" altLang="uk-UA" dirty="0" err="1">
                <a:latin typeface="Arial" panose="020B0604020202020204" pitchFamily="34" charset="0"/>
                <a:cs typeface="Arial" panose="020B0604020202020204" pitchFamily="34" charset="0"/>
              </a:rPr>
              <a:t>цій</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формі</a:t>
            </a:r>
            <a:r>
              <a:rPr lang="ru-RU" altLang="uk-UA" dirty="0">
                <a:latin typeface="Arial" panose="020B0604020202020204" pitchFamily="34" charset="0"/>
                <a:cs typeface="Arial" panose="020B0604020202020204" pitchFamily="34" charset="0"/>
              </a:rPr>
              <a:t> ЛЗ </a:t>
            </a:r>
            <a:r>
              <a:rPr lang="ru-RU" altLang="uk-UA" dirty="0" err="1">
                <a:latin typeface="Arial" panose="020B0604020202020204" pitchFamily="34" charset="0"/>
                <a:cs typeface="Arial" panose="020B0604020202020204" pitchFamily="34" charset="0"/>
              </a:rPr>
              <a:t>або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скоріше</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піддається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метаболізму</a:t>
            </a:r>
            <a:r>
              <a:rPr lang="ru-RU" altLang="uk-UA" dirty="0">
                <a:latin typeface="Arial" panose="020B0604020202020204" pitchFamily="34" charset="0"/>
                <a:cs typeface="Arial" panose="020B0604020202020204" pitchFamily="34" charset="0"/>
              </a:rPr>
              <a:t> і </a:t>
            </a:r>
            <a:r>
              <a:rPr lang="ru-RU" altLang="uk-UA" dirty="0" err="1">
                <a:latin typeface="Arial" panose="020B0604020202020204" pitchFamily="34" charset="0"/>
                <a:cs typeface="Arial" panose="020B0604020202020204" pitchFamily="34" charset="0"/>
              </a:rPr>
              <a:t>екскреції</a:t>
            </a:r>
            <a:r>
              <a:rPr lang="ru-RU" altLang="uk-UA" dirty="0">
                <a:latin typeface="Arial" panose="020B0604020202020204" pitchFamily="34" charset="0"/>
                <a:cs typeface="Arial" panose="020B0604020202020204" pitchFamily="34" charset="0"/>
              </a:rPr>
              <a:t> з </a:t>
            </a:r>
            <a:r>
              <a:rPr lang="ru-RU" altLang="uk-UA" dirty="0" err="1">
                <a:latin typeface="Arial" panose="020B0604020202020204" pitchFamily="34" charset="0"/>
                <a:cs typeface="Arial" panose="020B0604020202020204" pitchFamily="34" charset="0"/>
              </a:rPr>
              <a:t>організму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або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надає</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більш</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виражен</a:t>
            </a:r>
            <a:r>
              <a:rPr lang="uk-UA" altLang="uk-UA" dirty="0">
                <a:latin typeface="Arial" panose="020B0604020202020204" pitchFamily="34" charset="0"/>
                <a:cs typeface="Arial" panose="020B0604020202020204" pitchFamily="34" charset="0"/>
              </a:rPr>
              <a:t>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фармакологічн</a:t>
            </a:r>
            <a:r>
              <a:rPr lang="uk-UA" altLang="uk-UA" dirty="0">
                <a:latin typeface="Arial" panose="020B0604020202020204" pitchFamily="34" charset="0"/>
                <a:cs typeface="Arial" panose="020B0604020202020204" pitchFamily="34" charset="0"/>
              </a:rPr>
              <a:t>у</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ді</a:t>
            </a:r>
            <a:r>
              <a:rPr lang="uk-UA" altLang="uk-UA" dirty="0">
                <a:latin typeface="Arial" panose="020B0604020202020204" pitchFamily="34" charset="0"/>
                <a:cs typeface="Arial" panose="020B0604020202020204" pitchFamily="34" charset="0"/>
              </a:rPr>
              <a:t>ю</a:t>
            </a:r>
            <a:r>
              <a:rPr lang="ru-RU" altLang="uk-UA" dirty="0">
                <a:latin typeface="Arial" panose="020B0604020202020204" pitchFamily="34" charset="0"/>
                <a:cs typeface="Arial" panose="020B0604020202020204" pitchFamily="34" charset="0"/>
              </a:rPr>
              <a:t>. </a:t>
            </a:r>
            <a:endParaRPr lang="en-US" altLang="uk-UA" dirty="0">
              <a:latin typeface="Arial" panose="020B0604020202020204" pitchFamily="34" charset="0"/>
              <a:cs typeface="Arial" panose="020B0604020202020204" pitchFamily="34" charset="0"/>
            </a:endParaRPr>
          </a:p>
          <a:p>
            <a:pPr eaLnBrk="1" hangingPunct="1"/>
            <a:r>
              <a:rPr lang="ru-RU" altLang="uk-UA" dirty="0" err="1">
                <a:latin typeface="Arial" panose="020B0604020202020204" pitchFamily="34" charset="0"/>
                <a:cs typeface="Arial" panose="020B0604020202020204" pitchFamily="34" charset="0"/>
              </a:rPr>
              <a:t>Наприклад</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аміодарон</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може</a:t>
            </a:r>
            <a:r>
              <a:rPr lang="ru-RU" altLang="uk-UA" dirty="0">
                <a:latin typeface="Arial" panose="020B0604020202020204" pitchFamily="34" charset="0"/>
                <a:cs typeface="Arial" panose="020B0604020202020204" pitchFamily="34" charset="0"/>
              </a:rPr>
              <a:t> активно </a:t>
            </a:r>
            <a:r>
              <a:rPr lang="ru-RU" altLang="uk-UA" dirty="0" err="1">
                <a:latin typeface="Arial" panose="020B0604020202020204" pitchFamily="34" charset="0"/>
                <a:cs typeface="Arial" panose="020B0604020202020204" pitchFamily="34" charset="0"/>
              </a:rPr>
              <a:t>конкурувати</a:t>
            </a:r>
            <a:r>
              <a:rPr lang="ru-RU" altLang="uk-UA" dirty="0">
                <a:latin typeface="Arial" panose="020B0604020202020204" pitchFamily="34" charset="0"/>
                <a:cs typeface="Arial" panose="020B0604020202020204" pitchFamily="34" charset="0"/>
              </a:rPr>
              <a:t> за </a:t>
            </a:r>
            <a:r>
              <a:rPr lang="ru-RU" altLang="uk-UA" dirty="0" err="1">
                <a:latin typeface="Arial" panose="020B0604020202020204" pitchFamily="34" charset="0"/>
                <a:cs typeface="Arial" panose="020B0604020202020204" pitchFamily="34" charset="0"/>
              </a:rPr>
              <a:t>місця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зв'язування</a:t>
            </a:r>
            <a:r>
              <a:rPr lang="ru-RU" altLang="uk-UA" dirty="0">
                <a:latin typeface="Arial" panose="020B0604020202020204" pitchFamily="34" charset="0"/>
                <a:cs typeface="Arial" panose="020B0604020202020204" pitchFamily="34" charset="0"/>
              </a:rPr>
              <a:t> на альбуминах з </a:t>
            </a:r>
            <a:r>
              <a:rPr lang="ru-RU" altLang="uk-UA" dirty="0" err="1">
                <a:latin typeface="Arial" panose="020B0604020202020204" pitchFamily="34" charset="0"/>
                <a:cs typeface="Arial" panose="020B0604020202020204" pitchFamily="34" charset="0"/>
              </a:rPr>
              <a:t>дигітоксином</a:t>
            </a:r>
            <a:r>
              <a:rPr lang="ru-RU" altLang="uk-UA" sz="2800" dirty="0"/>
              <a:t>.</a:t>
            </a:r>
          </a:p>
        </p:txBody>
      </p:sp>
      <p:pic>
        <p:nvPicPr>
          <p:cNvPr id="19459" name="Picture 12" descr="Амиодарон 0,2 г таблетки №30 - инструкция, цена, состав. Купить в Аптека  Доброго Дня | аналоги, отзывы на Add.ua">
            <a:extLst>
              <a:ext uri="{FF2B5EF4-FFF2-40B4-BE49-F238E27FC236}">
                <a16:creationId xmlns:a16="http://schemas.microsoft.com/office/drawing/2014/main" id="{AFB27650-5015-451A-A277-4EDB7CFF81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18385" r="1139" b="11832"/>
          <a:stretch>
            <a:fillRect/>
          </a:stretch>
        </p:blipFill>
        <p:spPr bwMode="auto">
          <a:xfrm>
            <a:off x="683568" y="4509119"/>
            <a:ext cx="2448272" cy="1728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Содержимое 2">
            <a:extLst>
              <a:ext uri="{FF2B5EF4-FFF2-40B4-BE49-F238E27FC236}">
                <a16:creationId xmlns:a16="http://schemas.microsoft.com/office/drawing/2014/main" id="{3562048D-131E-5151-2DAC-89A543C149EB}"/>
              </a:ext>
            </a:extLst>
          </p:cNvPr>
          <p:cNvSpPr>
            <a:spLocks noGrp="1"/>
          </p:cNvSpPr>
          <p:nvPr>
            <p:ph sz="quarter" idx="1"/>
          </p:nvPr>
        </p:nvSpPr>
        <p:spPr>
          <a:xfrm>
            <a:off x="457200" y="260350"/>
            <a:ext cx="8003232" cy="6213475"/>
          </a:xfrm>
        </p:spPr>
        <p:txBody>
          <a:bodyPr/>
          <a:lstStyle/>
          <a:p>
            <a:pPr eaLnBrk="1" hangingPunct="1">
              <a:buFont typeface="Wingdings" panose="05000000000000000000" pitchFamily="2" charset="2"/>
              <a:buNone/>
            </a:pPr>
            <a:r>
              <a:rPr lang="ru-RU" altLang="uk-UA" b="1" dirty="0" err="1">
                <a:solidFill>
                  <a:srgbClr val="C00000"/>
                </a:solidFill>
                <a:latin typeface="Arial" panose="020B0604020202020204" pitchFamily="34" charset="0"/>
                <a:cs typeface="Arial" panose="020B0604020202020204" pitchFamily="34" charset="0"/>
              </a:rPr>
              <a:t>Метаболізм</a:t>
            </a:r>
            <a:r>
              <a:rPr lang="ru-RU" altLang="uk-UA" dirty="0">
                <a:solidFill>
                  <a:srgbClr val="C00000"/>
                </a:solidFill>
                <a:latin typeface="Arial" panose="020B0604020202020204" pitchFamily="34" charset="0"/>
                <a:cs typeface="Arial" panose="020B0604020202020204" pitchFamily="34" charset="0"/>
              </a:rPr>
              <a:t> </a:t>
            </a:r>
          </a:p>
          <a:p>
            <a:pPr eaLnBrk="1" hangingPunct="1"/>
            <a:r>
              <a:rPr lang="uk-UA" altLang="uk-UA" dirty="0">
                <a:latin typeface="Arial" panose="020B0604020202020204" pitchFamily="34" charset="0"/>
                <a:cs typeface="Arial" panose="020B0604020202020204" pitchFamily="34" charset="0"/>
              </a:rPr>
              <a:t>Проблема взаємодії лікарських речовин на етапі метаболічних перетворень пов'язана з їх здатністю індукувати або інгібувати активність ферментів печінки. </a:t>
            </a:r>
          </a:p>
          <a:p>
            <a:pPr eaLnBrk="1" hangingPunct="1"/>
            <a:r>
              <a:rPr lang="uk-UA" altLang="uk-UA" dirty="0">
                <a:latin typeface="Arial" panose="020B0604020202020204" pitchFamily="34" charset="0"/>
                <a:cs typeface="Arial" panose="020B0604020202020204" pitchFamily="34" charset="0"/>
              </a:rPr>
              <a:t>Індукція ферментів (внаслідок застосування барбітуратів, </a:t>
            </a:r>
            <a:r>
              <a:rPr lang="uk-UA" altLang="uk-UA" dirty="0" err="1">
                <a:latin typeface="Arial" panose="020B0604020202020204" pitchFamily="34" charset="0"/>
                <a:cs typeface="Arial" panose="020B0604020202020204" pitchFamily="34" charset="0"/>
              </a:rPr>
              <a:t>рифампіци</a:t>
            </a:r>
            <a:r>
              <a:rPr lang="ru-RU" altLang="uk-UA" dirty="0">
                <a:latin typeface="Arial" panose="020B0604020202020204" pitchFamily="34" charset="0"/>
                <a:cs typeface="Arial" panose="020B0604020202020204" pitchFamily="34" charset="0"/>
              </a:rPr>
              <a:t>н</a:t>
            </a:r>
            <a:r>
              <a:rPr lang="uk-UA" altLang="uk-UA" dirty="0">
                <a:latin typeface="Arial" panose="020B0604020202020204" pitchFamily="34" charset="0"/>
                <a:cs typeface="Arial" panose="020B0604020202020204" pitchFamily="34" charset="0"/>
              </a:rPr>
              <a:t>у та ін.) може призводити до більш виражених взаємодій із </a:t>
            </a:r>
            <a:r>
              <a:rPr lang="uk-UA" altLang="uk-UA" dirty="0" err="1">
                <a:latin typeface="Arial" panose="020B0604020202020204" pitchFamily="34" charset="0"/>
                <a:cs typeface="Arial" panose="020B0604020202020204" pitchFamily="34" charset="0"/>
              </a:rPr>
              <a:t>варфарином</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циклоспорином</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глюкокортикоїдами</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кетоконазолом</a:t>
            </a:r>
            <a:r>
              <a:rPr lang="uk-UA" altLang="uk-UA" dirty="0">
                <a:latin typeface="Arial" panose="020B0604020202020204" pitchFamily="34" charset="0"/>
                <a:cs typeface="Arial" panose="020B0604020202020204" pitchFamily="34" charset="0"/>
              </a:rPr>
              <a:t>, теофіліном, </a:t>
            </a:r>
            <a:r>
              <a:rPr lang="uk-UA" altLang="uk-UA" dirty="0" err="1">
                <a:latin typeface="Arial" panose="020B0604020202020204" pitchFamily="34" charset="0"/>
                <a:cs typeface="Arial" panose="020B0604020202020204" pitchFamily="34" charset="0"/>
              </a:rPr>
              <a:t>хінідином</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дигітоксином</a:t>
            </a:r>
            <a:r>
              <a:rPr lang="uk-UA" altLang="uk-UA" dirty="0">
                <a:latin typeface="Arial" panose="020B0604020202020204" pitchFamily="34" charset="0"/>
                <a:cs typeface="Arial" panose="020B0604020202020204" pitchFamily="34" charset="0"/>
              </a:rPr>
              <a:t> і </a:t>
            </a:r>
            <a:r>
              <a:rPr lang="uk-UA" altLang="uk-UA" dirty="0" err="1">
                <a:latin typeface="Arial" panose="020B0604020202020204" pitchFamily="34" charset="0"/>
                <a:cs typeface="Arial" panose="020B0604020202020204" pitchFamily="34" charset="0"/>
              </a:rPr>
              <a:t>верапамілом</a:t>
            </a:r>
            <a:r>
              <a:rPr lang="uk-UA" altLang="uk-UA" dirty="0">
                <a:latin typeface="Arial" panose="020B0604020202020204" pitchFamily="34" charset="0"/>
                <a:cs typeface="Arial" panose="020B0604020202020204" pitchFamily="34" charset="0"/>
              </a:rPr>
              <a:t>, що потребує пильного спостереження за пацієнтом і частої корекції доз препарату</a:t>
            </a:r>
            <a:r>
              <a:rPr lang="ru-RU" altLang="uk-UA" dirty="0">
                <a:latin typeface="Arial" panose="020B0604020202020204" pitchFamily="34" charset="0"/>
                <a:cs typeface="Arial" panose="020B0604020202020204" pitchFamily="34" charset="0"/>
              </a:rPr>
              <a:t>. </a:t>
            </a:r>
          </a:p>
        </p:txBody>
      </p:sp>
    </p:spTree>
  </p:cSld>
  <p:clrMapOvr>
    <a:masterClrMapping/>
  </p:clrMapOvr>
  <p:transition spd="med">
    <p:wedg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11A361F9-8056-F0A1-83B3-F20E03998BB1}"/>
              </a:ext>
            </a:extLst>
          </p:cNvPr>
          <p:cNvSpPr>
            <a:spLocks noGrp="1"/>
          </p:cNvSpPr>
          <p:nvPr>
            <p:ph sz="quarter" idx="1"/>
          </p:nvPr>
        </p:nvSpPr>
        <p:spPr>
          <a:xfrm>
            <a:off x="539750" y="333375"/>
            <a:ext cx="7992690" cy="6140450"/>
          </a:xfrm>
        </p:spPr>
        <p:txBody>
          <a:bodyPr/>
          <a:lstStyle/>
          <a:p>
            <a:pPr marL="0" indent="0" eaLnBrk="1" hangingPunct="1">
              <a:buFont typeface="Wingdings" panose="05000000000000000000" pitchFamily="2" charset="2"/>
              <a:buNone/>
              <a:defRPr/>
            </a:pPr>
            <a:r>
              <a:rPr lang="uk-UA" dirty="0">
                <a:latin typeface="Arial" panose="020B0604020202020204" pitchFamily="34" charset="0"/>
                <a:cs typeface="Arial" panose="020B0604020202020204" pitchFamily="34" charset="0"/>
              </a:rPr>
              <a:t>Якщо речовина пригнічує цитохром, то вона змінює і метаболізм препарату. </a:t>
            </a:r>
          </a:p>
          <a:p>
            <a:pPr marL="0" indent="0" eaLnBrk="1" hangingPunct="1">
              <a:buFont typeface="Wingdings" panose="05000000000000000000" pitchFamily="2" charset="2"/>
              <a:buNone/>
              <a:defRPr/>
            </a:pPr>
            <a:r>
              <a:rPr lang="uk-UA" dirty="0">
                <a:latin typeface="Arial" panose="020B0604020202020204" pitchFamily="34" charset="0"/>
                <a:cs typeface="Arial" panose="020B0604020202020204" pitchFamily="34" charset="0"/>
              </a:rPr>
              <a:t>Цей ефект полягає в подовженні часу </a:t>
            </a:r>
            <a:r>
              <a:rPr lang="uk-UA" dirty="0" err="1">
                <a:latin typeface="Arial" panose="020B0604020202020204" pitchFamily="34" charset="0"/>
                <a:cs typeface="Arial" panose="020B0604020202020204" pitchFamily="34" charset="0"/>
              </a:rPr>
              <a:t>напіввиведення</a:t>
            </a:r>
            <a:r>
              <a:rPr lang="uk-UA" dirty="0">
                <a:latin typeface="Arial" panose="020B0604020202020204" pitchFamily="34" charset="0"/>
                <a:cs typeface="Arial" panose="020B0604020202020204" pitchFamily="34" charset="0"/>
              </a:rPr>
              <a:t> ліків і, відповідно, підвищенні їхньої концентрації. Чим вища доза </a:t>
            </a:r>
            <a:r>
              <a:rPr lang="uk-UA" dirty="0" err="1">
                <a:latin typeface="Arial" panose="020B0604020202020204" pitchFamily="34" charset="0"/>
                <a:cs typeface="Arial" panose="020B0604020202020204" pitchFamily="34" charset="0"/>
              </a:rPr>
              <a:t>інгібітора</a:t>
            </a:r>
            <a:r>
              <a:rPr lang="uk-UA" dirty="0">
                <a:latin typeface="Arial" panose="020B0604020202020204" pitchFamily="34" charset="0"/>
                <a:cs typeface="Arial" panose="020B0604020202020204" pitchFamily="34" charset="0"/>
              </a:rPr>
              <a:t>, тим швидше настає його дія і тим більше вона виражена. </a:t>
            </a:r>
          </a:p>
          <a:p>
            <a:pPr marL="0" indent="0" eaLnBrk="1" hangingPunct="1">
              <a:buFont typeface="Wingdings" panose="05000000000000000000" pitchFamily="2" charset="2"/>
              <a:buNone/>
              <a:defRPr/>
            </a:pPr>
            <a:r>
              <a:rPr lang="uk-UA" dirty="0" err="1">
                <a:latin typeface="Arial" panose="020B0604020202020204" pitchFamily="34" charset="0"/>
                <a:cs typeface="Arial" panose="020B0604020202020204" pitchFamily="34" charset="0"/>
              </a:rPr>
              <a:t>Інгібування</a:t>
            </a:r>
            <a:r>
              <a:rPr lang="uk-UA" dirty="0">
                <a:latin typeface="Arial" panose="020B0604020202020204" pitchFamily="34" charset="0"/>
                <a:cs typeface="Arial" panose="020B0604020202020204" pitchFamily="34" charset="0"/>
              </a:rPr>
              <a:t> взагалі розвивається швидше, ніж індукція, зазвичай його можна зареєструвати вже через 24 години від моменту призначення інгібіторів. </a:t>
            </a:r>
          </a:p>
          <a:p>
            <a:pPr marL="0" indent="0" eaLnBrk="1" hangingPunct="1">
              <a:buFont typeface="Wingdings" panose="05000000000000000000" pitchFamily="2" charset="2"/>
              <a:buNone/>
              <a:defRPr/>
            </a:pPr>
            <a:r>
              <a:rPr lang="uk-UA" dirty="0">
                <a:latin typeface="Arial" panose="020B0604020202020204" pitchFamily="34" charset="0"/>
                <a:cs typeface="Arial" panose="020B0604020202020204" pitchFamily="34" charset="0"/>
              </a:rPr>
              <a:t>Оскільки </a:t>
            </a:r>
            <a:r>
              <a:rPr lang="uk-UA" dirty="0" err="1">
                <a:latin typeface="Arial" panose="020B0604020202020204" pitchFamily="34" charset="0"/>
                <a:cs typeface="Arial" panose="020B0604020202020204" pitchFamily="34" charset="0"/>
              </a:rPr>
              <a:t>ізоформи</a:t>
            </a:r>
            <a:r>
              <a:rPr lang="uk-UA" dirty="0">
                <a:latin typeface="Arial" panose="020B0604020202020204" pitchFamily="34" charset="0"/>
                <a:cs typeface="Arial" panose="020B0604020202020204" pitchFamily="34" charset="0"/>
              </a:rPr>
              <a:t> ферментів відрізняються за генами, залежно від навколишнього середовища, віку людини та наявних захворювань при впливі одного й того самого </a:t>
            </a:r>
            <a:r>
              <a:rPr lang="uk-UA" dirty="0" err="1">
                <a:latin typeface="Arial" panose="020B0604020202020204" pitchFamily="34" charset="0"/>
                <a:cs typeface="Arial" panose="020B0604020202020204" pitchFamily="34" charset="0"/>
              </a:rPr>
              <a:t>інгібітора</a:t>
            </a:r>
            <a:r>
              <a:rPr lang="uk-UA" dirty="0">
                <a:latin typeface="Arial" panose="020B0604020202020204" pitchFamily="34" charset="0"/>
                <a:cs typeface="Arial" panose="020B0604020202020204" pitchFamily="34" charset="0"/>
              </a:rPr>
              <a:t> ступінь пригнічення активності </a:t>
            </a:r>
            <a:r>
              <a:rPr lang="uk-UA" dirty="0" err="1">
                <a:latin typeface="Arial" panose="020B0604020202020204" pitchFamily="34" charset="0"/>
                <a:cs typeface="Arial" panose="020B0604020202020204" pitchFamily="34" charset="0"/>
              </a:rPr>
              <a:t>фермента</a:t>
            </a:r>
            <a:r>
              <a:rPr lang="uk-UA" dirty="0">
                <a:latin typeface="Arial" panose="020B0604020202020204" pitchFamily="34" charset="0"/>
                <a:cs typeface="Arial" panose="020B0604020202020204" pitchFamily="34" charset="0"/>
              </a:rPr>
              <a:t> у різних пацієнтів може варіювати. </a:t>
            </a:r>
          </a:p>
          <a:p>
            <a:pPr eaLnBrk="1" hangingPunct="1">
              <a:defRPr/>
            </a:pPr>
            <a:endParaRPr lang="uk-UA" dirty="0"/>
          </a:p>
        </p:txBody>
      </p:sp>
    </p:spTree>
  </p:cSld>
  <p:clrMapOvr>
    <a:masterClrMapping/>
  </p:clrMapOvr>
  <p:transition spd="med">
    <p:wedg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Содержимое 2">
            <a:extLst>
              <a:ext uri="{FF2B5EF4-FFF2-40B4-BE49-F238E27FC236}">
                <a16:creationId xmlns:a16="http://schemas.microsoft.com/office/drawing/2014/main" id="{921CB44F-003E-6062-69DF-0314DE60F469}"/>
              </a:ext>
            </a:extLst>
          </p:cNvPr>
          <p:cNvSpPr>
            <a:spLocks noGrp="1"/>
          </p:cNvSpPr>
          <p:nvPr>
            <p:ph sz="quarter" idx="1"/>
          </p:nvPr>
        </p:nvSpPr>
        <p:spPr>
          <a:xfrm>
            <a:off x="250825" y="188913"/>
            <a:ext cx="7673975" cy="6284912"/>
          </a:xfrm>
        </p:spPr>
        <p:txBody>
          <a:bodyPr/>
          <a:lstStyle/>
          <a:p>
            <a:pPr eaLnBrk="1" hangingPunct="1">
              <a:buFont typeface="Wingdings" panose="05000000000000000000" pitchFamily="2" charset="2"/>
              <a:buNone/>
            </a:pPr>
            <a:r>
              <a:rPr lang="ru-RU" altLang="uk-UA" dirty="0"/>
              <a:t>	</a:t>
            </a:r>
            <a:r>
              <a:rPr lang="ru-RU" altLang="uk-UA" sz="2800" b="1" dirty="0" err="1">
                <a:solidFill>
                  <a:srgbClr val="C00000"/>
                </a:solidFill>
                <a:latin typeface="Arial" panose="020B0604020202020204" pitchFamily="34" charset="0"/>
                <a:cs typeface="Arial" panose="020B0604020202020204" pitchFamily="34" charset="0"/>
              </a:rPr>
              <a:t>Екскреція</a:t>
            </a:r>
            <a:r>
              <a:rPr lang="ru-RU" altLang="uk-UA" sz="2800" dirty="0">
                <a:latin typeface="Arial" panose="020B0604020202020204" pitchFamily="34" charset="0"/>
                <a:cs typeface="Arial" panose="020B0604020202020204" pitchFamily="34" charset="0"/>
              </a:rPr>
              <a:t> </a:t>
            </a:r>
          </a:p>
          <a:p>
            <a:pPr eaLnBrk="1" hangingPunct="1">
              <a:buFont typeface="Wingdings" panose="05000000000000000000" pitchFamily="2" charset="2"/>
              <a:buNone/>
            </a:pPr>
            <a:r>
              <a:rPr lang="ru-RU" altLang="uk-UA" sz="2800" dirty="0">
                <a:latin typeface="Arial" panose="020B0604020202020204" pitchFamily="34" charset="0"/>
                <a:cs typeface="Arial" panose="020B0604020202020204" pitchFamily="34" charset="0"/>
              </a:rPr>
              <a:t>	</a:t>
            </a:r>
            <a:r>
              <a:rPr lang="uk-UA" altLang="uk-UA" sz="2800" dirty="0">
                <a:latin typeface="Arial" panose="020B0604020202020204" pitchFamily="34" charset="0"/>
                <a:cs typeface="Arial" panose="020B0604020202020204" pitchFamily="34" charset="0"/>
              </a:rPr>
              <a:t>Взаємодія між ЛЗ при виведенні їх з організму пов'язана зі зміною ступеня реабсорбції </a:t>
            </a:r>
            <a:r>
              <a:rPr lang="uk-UA" altLang="uk-UA" sz="2800" dirty="0" err="1">
                <a:latin typeface="Arial" panose="020B0604020202020204" pitchFamily="34" charset="0"/>
                <a:cs typeface="Arial" panose="020B0604020202020204" pitchFamily="34" charset="0"/>
              </a:rPr>
              <a:t>слабокислих</a:t>
            </a:r>
            <a:r>
              <a:rPr lang="uk-UA" altLang="uk-UA" sz="2800" dirty="0">
                <a:latin typeface="Arial" panose="020B0604020202020204" pitchFamily="34" charset="0"/>
                <a:cs typeface="Arial" panose="020B0604020202020204" pitchFamily="34" charset="0"/>
              </a:rPr>
              <a:t> і </a:t>
            </a:r>
            <a:r>
              <a:rPr lang="uk-UA" altLang="uk-UA" sz="2800" dirty="0" err="1">
                <a:latin typeface="Arial" panose="020B0604020202020204" pitchFamily="34" charset="0"/>
                <a:cs typeface="Arial" panose="020B0604020202020204" pitchFamily="34" charset="0"/>
              </a:rPr>
              <a:t>слаболужних</a:t>
            </a:r>
            <a:r>
              <a:rPr lang="uk-UA" altLang="uk-UA" sz="2800" dirty="0">
                <a:latin typeface="Arial" panose="020B0604020202020204" pitchFamily="34" charset="0"/>
                <a:cs typeface="Arial" panose="020B0604020202020204" pitchFamily="34" charset="0"/>
              </a:rPr>
              <a:t> ЛЗ в ниркових канальцях. Вона залежить від ступеня їх іонізації: чим вище ступінь іонізації, тим в меншій мірі протікає процес реабсорбції. А іонізація ЛЗ залежить від </a:t>
            </a:r>
            <a:r>
              <a:rPr lang="uk-UA" altLang="uk-UA" sz="2800" dirty="0" err="1">
                <a:latin typeface="Arial" panose="020B0604020202020204" pitchFamily="34" charset="0"/>
                <a:cs typeface="Arial" panose="020B0604020202020204" pitchFamily="34" charset="0"/>
              </a:rPr>
              <a:t>рН</a:t>
            </a:r>
            <a:r>
              <a:rPr lang="uk-UA" altLang="uk-UA" sz="2800" dirty="0">
                <a:latin typeface="Arial" panose="020B0604020202020204" pitchFamily="34" charset="0"/>
                <a:cs typeface="Arial" panose="020B0604020202020204" pitchFamily="34" charset="0"/>
              </a:rPr>
              <a:t> середовища. Так, зниження </a:t>
            </a:r>
            <a:r>
              <a:rPr lang="uk-UA" altLang="uk-UA" sz="2800" dirty="0" err="1">
                <a:latin typeface="Arial" panose="020B0604020202020204" pitchFamily="34" charset="0"/>
                <a:cs typeface="Arial" panose="020B0604020202020204" pitchFamily="34" charset="0"/>
              </a:rPr>
              <a:t>рН</a:t>
            </a:r>
            <a:r>
              <a:rPr lang="uk-UA" altLang="uk-UA" sz="2800" dirty="0">
                <a:latin typeface="Arial" panose="020B0604020202020204" pitchFamily="34" charset="0"/>
                <a:cs typeface="Arial" panose="020B0604020202020204" pitchFamily="34" charset="0"/>
              </a:rPr>
              <a:t> призводить до прискорення виведення </a:t>
            </a:r>
            <a:r>
              <a:rPr lang="uk-UA" altLang="uk-UA" sz="2800" dirty="0" err="1">
                <a:latin typeface="Arial" panose="020B0604020202020204" pitchFamily="34" charset="0"/>
                <a:cs typeface="Arial" panose="020B0604020202020204" pitchFamily="34" charset="0"/>
              </a:rPr>
              <a:t>слаболужних</a:t>
            </a:r>
            <a:r>
              <a:rPr lang="uk-UA" altLang="uk-UA" sz="2800" dirty="0">
                <a:latin typeface="Arial" panose="020B0604020202020204" pitchFamily="34" charset="0"/>
                <a:cs typeface="Arial" panose="020B0604020202020204" pitchFamily="34" charset="0"/>
              </a:rPr>
              <a:t>, а підвищення - </a:t>
            </a:r>
            <a:r>
              <a:rPr lang="uk-UA" altLang="uk-UA" sz="2800" dirty="0" err="1">
                <a:latin typeface="Arial" panose="020B0604020202020204" pitchFamily="34" charset="0"/>
                <a:cs typeface="Arial" panose="020B0604020202020204" pitchFamily="34" charset="0"/>
              </a:rPr>
              <a:t>слабокислих</a:t>
            </a:r>
            <a:r>
              <a:rPr lang="uk-UA" altLang="uk-UA" sz="2800" dirty="0">
                <a:latin typeface="Arial" panose="020B0604020202020204" pitchFamily="34" charset="0"/>
                <a:cs typeface="Arial" panose="020B0604020202020204" pitchFamily="34" charset="0"/>
              </a:rPr>
              <a:t> ЛЗ.</a:t>
            </a:r>
          </a:p>
        </p:txBody>
      </p:sp>
    </p:spTree>
  </p:cSld>
  <p:clrMapOvr>
    <a:masterClrMapping/>
  </p:clrMapOvr>
  <p:transition spd="med">
    <p:wedg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Содержимое 2">
            <a:extLst>
              <a:ext uri="{FF2B5EF4-FFF2-40B4-BE49-F238E27FC236}">
                <a16:creationId xmlns:a16="http://schemas.microsoft.com/office/drawing/2014/main" id="{F105196A-BBE0-92A4-FCB8-295EEDB4E22F}"/>
              </a:ext>
            </a:extLst>
          </p:cNvPr>
          <p:cNvSpPr>
            <a:spLocks noGrp="1"/>
          </p:cNvSpPr>
          <p:nvPr>
            <p:ph sz="quarter" idx="1"/>
          </p:nvPr>
        </p:nvSpPr>
        <p:spPr>
          <a:xfrm>
            <a:off x="250825" y="260350"/>
            <a:ext cx="8497639" cy="6213475"/>
          </a:xfrm>
        </p:spPr>
        <p:txBody>
          <a:bodyPr/>
          <a:lstStyle/>
          <a:p>
            <a:pPr eaLnBrk="1" hangingPunct="1"/>
            <a:r>
              <a:rPr lang="uk-UA" altLang="uk-UA" sz="2800" b="1" dirty="0" err="1">
                <a:solidFill>
                  <a:srgbClr val="0070C0"/>
                </a:solidFill>
                <a:latin typeface="Arial" panose="020B0604020202020204" pitchFamily="34" charset="0"/>
                <a:cs typeface="Arial" panose="020B0604020202020204" pitchFamily="34" charset="0"/>
              </a:rPr>
              <a:t>Фармакодинамічна</a:t>
            </a:r>
            <a:r>
              <a:rPr lang="uk-UA" altLang="uk-UA" sz="2800" b="1" dirty="0">
                <a:solidFill>
                  <a:srgbClr val="0070C0"/>
                </a:solidFill>
                <a:latin typeface="Arial" panose="020B0604020202020204" pitchFamily="34" charset="0"/>
                <a:cs typeface="Arial" panose="020B0604020202020204" pitchFamily="34" charset="0"/>
              </a:rPr>
              <a:t> взаємодія</a:t>
            </a:r>
            <a:r>
              <a:rPr lang="uk-UA" altLang="uk-UA" sz="2800" dirty="0">
                <a:solidFill>
                  <a:srgbClr val="0070C0"/>
                </a:solidFill>
                <a:latin typeface="Arial" panose="020B0604020202020204" pitchFamily="34" charset="0"/>
                <a:cs typeface="Arial" panose="020B0604020202020204" pitchFamily="34" charset="0"/>
              </a:rPr>
              <a:t> </a:t>
            </a:r>
            <a:r>
              <a:rPr lang="uk-UA" altLang="uk-UA" sz="2800" dirty="0">
                <a:latin typeface="Arial" panose="020B0604020202020204" pitchFamily="34" charset="0"/>
                <a:cs typeface="Arial" panose="020B0604020202020204" pitchFamily="34" charset="0"/>
              </a:rPr>
              <a:t>- це взаємодія ЛЗ коли один з них змінює процес генерації та реалізації фармакологічного ефекту іншого. </a:t>
            </a:r>
          </a:p>
          <a:p>
            <a:pPr eaLnBrk="1" hangingPunct="1">
              <a:buFont typeface="Wingdings" panose="05000000000000000000" pitchFamily="2" charset="2"/>
              <a:buNone/>
            </a:pPr>
            <a:r>
              <a:rPr lang="uk-UA" altLang="uk-UA" sz="2000" dirty="0">
                <a:latin typeface="Arial" panose="020B0604020202020204" pitchFamily="34" charset="0"/>
                <a:cs typeface="Arial" panose="020B0604020202020204" pitchFamily="34" charset="0"/>
              </a:rPr>
              <a:t>			</a:t>
            </a:r>
            <a:r>
              <a:rPr lang="ru-RU" altLang="uk-UA" b="1" dirty="0" err="1">
                <a:solidFill>
                  <a:srgbClr val="0070C0"/>
                </a:solidFill>
                <a:latin typeface="Arial" panose="020B0604020202020204" pitchFamily="34" charset="0"/>
                <a:cs typeface="Arial" panose="020B0604020202020204" pitchFamily="34" charset="0"/>
              </a:rPr>
              <a:t>Фармакодинамічна</a:t>
            </a:r>
            <a:r>
              <a:rPr lang="ru-RU" altLang="uk-UA" b="1" dirty="0">
                <a:solidFill>
                  <a:srgbClr val="0070C0"/>
                </a:solidFill>
                <a:latin typeface="Arial" panose="020B0604020202020204" pitchFamily="34" charset="0"/>
                <a:cs typeface="Arial" panose="020B0604020202020204" pitchFamily="34" charset="0"/>
              </a:rPr>
              <a:t> </a:t>
            </a:r>
            <a:r>
              <a:rPr lang="ru-RU" altLang="uk-UA" b="1" dirty="0" err="1">
                <a:solidFill>
                  <a:srgbClr val="0070C0"/>
                </a:solidFill>
                <a:latin typeface="Arial" panose="020B0604020202020204" pitchFamily="34" charset="0"/>
                <a:cs typeface="Arial" panose="020B0604020202020204" pitchFamily="34" charset="0"/>
              </a:rPr>
              <a:t>взаємодія</a:t>
            </a:r>
            <a:endParaRPr lang="ru-RU" altLang="uk-UA" b="1" dirty="0">
              <a:solidFill>
                <a:srgbClr val="0070C0"/>
              </a:solidFill>
              <a:latin typeface="Arial" panose="020B0604020202020204" pitchFamily="34" charset="0"/>
              <a:cs typeface="Arial" panose="020B0604020202020204" pitchFamily="34" charset="0"/>
            </a:endParaRPr>
          </a:p>
          <a:p>
            <a:pPr eaLnBrk="1" hangingPunct="1">
              <a:buFont typeface="Wingdings" panose="05000000000000000000" pitchFamily="2" charset="2"/>
              <a:buNone/>
            </a:pPr>
            <a:endParaRPr lang="ru-RU" altLang="uk-UA" sz="2000" dirty="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ru-RU" altLang="uk-UA" sz="2000" dirty="0">
                <a:latin typeface="Arial" panose="020B0604020202020204" pitchFamily="34" charset="0"/>
                <a:cs typeface="Arial" panose="020B0604020202020204" pitchFamily="34" charset="0"/>
              </a:rPr>
              <a:t>		</a:t>
            </a:r>
          </a:p>
          <a:p>
            <a:pPr eaLnBrk="1" hangingPunct="1">
              <a:buFont typeface="Wingdings" panose="05000000000000000000" pitchFamily="2" charset="2"/>
              <a:buNone/>
            </a:pPr>
            <a:r>
              <a:rPr lang="ru-RU" altLang="uk-UA" sz="2000" dirty="0">
                <a:latin typeface="Arial" panose="020B0604020202020204" pitchFamily="34" charset="0"/>
                <a:cs typeface="Arial" panose="020B0604020202020204" pitchFamily="34" charset="0"/>
              </a:rPr>
              <a:t>		</a:t>
            </a:r>
            <a:r>
              <a:rPr lang="ru-RU" altLang="uk-UA" b="1" dirty="0" err="1">
                <a:solidFill>
                  <a:srgbClr val="0070C0"/>
                </a:solidFill>
                <a:latin typeface="Arial" panose="020B0604020202020204" pitchFamily="34" charset="0"/>
                <a:cs typeface="Arial" panose="020B0604020202020204" pitchFamily="34" charset="0"/>
              </a:rPr>
              <a:t>Синергізм</a:t>
            </a:r>
            <a:r>
              <a:rPr lang="ru-RU" altLang="uk-UA" b="1" dirty="0">
                <a:solidFill>
                  <a:srgbClr val="0070C0"/>
                </a:solidFill>
                <a:latin typeface="Arial" panose="020B0604020202020204" pitchFamily="34" charset="0"/>
                <a:cs typeface="Arial" panose="020B0604020202020204" pitchFamily="34" charset="0"/>
              </a:rPr>
              <a:t> </a:t>
            </a:r>
            <a:r>
              <a:rPr lang="ru-RU" altLang="uk-UA" b="1" dirty="0">
                <a:latin typeface="Arial" panose="020B0604020202020204" pitchFamily="34" charset="0"/>
                <a:cs typeface="Arial" panose="020B0604020202020204" pitchFamily="34" charset="0"/>
              </a:rPr>
              <a:t>	</a:t>
            </a:r>
            <a:r>
              <a:rPr lang="ru-RU" altLang="uk-UA" sz="2000" dirty="0">
                <a:latin typeface="Arial" panose="020B0604020202020204" pitchFamily="34" charset="0"/>
                <a:cs typeface="Arial" panose="020B0604020202020204" pitchFamily="34" charset="0"/>
              </a:rPr>
              <a:t>	</a:t>
            </a:r>
            <a:r>
              <a:rPr lang="ru-RU" altLang="uk-UA" sz="2000" dirty="0">
                <a:solidFill>
                  <a:srgbClr val="C00000"/>
                </a:solidFill>
                <a:latin typeface="Arial" panose="020B0604020202020204" pitchFamily="34" charset="0"/>
                <a:cs typeface="Arial" panose="020B0604020202020204" pitchFamily="34" charset="0"/>
              </a:rPr>
              <a:t>	</a:t>
            </a:r>
            <a:r>
              <a:rPr lang="ru-RU" altLang="uk-UA" b="1" dirty="0" err="1">
                <a:solidFill>
                  <a:srgbClr val="0070C0"/>
                </a:solidFill>
                <a:latin typeface="Arial" panose="020B0604020202020204" pitchFamily="34" charset="0"/>
                <a:cs typeface="Arial" panose="020B0604020202020204" pitchFamily="34" charset="0"/>
              </a:rPr>
              <a:t>Антагонізм</a:t>
            </a:r>
            <a:r>
              <a:rPr lang="ru-RU" altLang="uk-UA" dirty="0">
                <a:solidFill>
                  <a:srgbClr val="0070C0"/>
                </a:solidFill>
                <a:latin typeface="Arial" panose="020B0604020202020204" pitchFamily="34" charset="0"/>
                <a:cs typeface="Arial" panose="020B0604020202020204" pitchFamily="34" charset="0"/>
              </a:rPr>
              <a:t>.</a:t>
            </a:r>
          </a:p>
        </p:txBody>
      </p:sp>
      <p:cxnSp>
        <p:nvCxnSpPr>
          <p:cNvPr id="7" name="Прямая со стрелкой 6">
            <a:extLst>
              <a:ext uri="{FF2B5EF4-FFF2-40B4-BE49-F238E27FC236}">
                <a16:creationId xmlns:a16="http://schemas.microsoft.com/office/drawing/2014/main" id="{2C8A6E9C-9414-440E-B6CC-F7B8ABAE84BE}"/>
              </a:ext>
            </a:extLst>
          </p:cNvPr>
          <p:cNvCxnSpPr/>
          <p:nvPr/>
        </p:nvCxnSpPr>
        <p:spPr>
          <a:xfrm>
            <a:off x="5004048" y="2024856"/>
            <a:ext cx="698500" cy="771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a:extLst>
              <a:ext uri="{FF2B5EF4-FFF2-40B4-BE49-F238E27FC236}">
                <a16:creationId xmlns:a16="http://schemas.microsoft.com/office/drawing/2014/main" id="{A1A4A1B9-8EB1-B1DA-2E49-4953FD79AAD6}"/>
              </a:ext>
            </a:extLst>
          </p:cNvPr>
          <p:cNvCxnSpPr/>
          <p:nvPr/>
        </p:nvCxnSpPr>
        <p:spPr>
          <a:xfrm flipH="1">
            <a:off x="1979613" y="2038032"/>
            <a:ext cx="719138" cy="7921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557" name="TextBox 15">
            <a:extLst>
              <a:ext uri="{FF2B5EF4-FFF2-40B4-BE49-F238E27FC236}">
                <a16:creationId xmlns:a16="http://schemas.microsoft.com/office/drawing/2014/main" id="{B782D3DF-97C3-7136-07B1-5F22C80BC365}"/>
              </a:ext>
            </a:extLst>
          </p:cNvPr>
          <p:cNvSpPr txBox="1">
            <a:spLocks noChangeArrowheads="1"/>
          </p:cNvSpPr>
          <p:nvPr/>
        </p:nvSpPr>
        <p:spPr bwMode="auto">
          <a:xfrm>
            <a:off x="827088" y="3524314"/>
            <a:ext cx="30241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k-UA" altLang="uk-UA" dirty="0">
                <a:solidFill>
                  <a:srgbClr val="C00000"/>
                </a:solidFill>
              </a:rPr>
              <a:t>(</a:t>
            </a:r>
            <a:r>
              <a:rPr lang="uk-UA" altLang="uk-UA" dirty="0" err="1">
                <a:solidFill>
                  <a:srgbClr val="C00000"/>
                </a:solidFill>
              </a:rPr>
              <a:t>грец</a:t>
            </a:r>
            <a:r>
              <a:rPr lang="uk-UA" altLang="uk-UA" dirty="0">
                <a:solidFill>
                  <a:srgbClr val="C00000"/>
                </a:solidFill>
              </a:rPr>
              <a:t>. </a:t>
            </a:r>
            <a:r>
              <a:rPr lang="uk-UA" altLang="uk-UA" dirty="0" err="1">
                <a:solidFill>
                  <a:srgbClr val="C00000"/>
                </a:solidFill>
              </a:rPr>
              <a:t>synergeia</a:t>
            </a:r>
            <a:r>
              <a:rPr lang="uk-UA" altLang="uk-UA" dirty="0">
                <a:solidFill>
                  <a:srgbClr val="C00000"/>
                </a:solidFill>
              </a:rPr>
              <a:t> — сприяння, співучасть) </a:t>
            </a:r>
            <a:endParaRPr lang="ru-RU" altLang="uk-UA" dirty="0">
              <a:solidFill>
                <a:srgbClr val="C00000"/>
              </a:solidFill>
            </a:endParaRPr>
          </a:p>
        </p:txBody>
      </p:sp>
      <p:sp>
        <p:nvSpPr>
          <p:cNvPr id="23558" name="Прямоугольник 18">
            <a:extLst>
              <a:ext uri="{FF2B5EF4-FFF2-40B4-BE49-F238E27FC236}">
                <a16:creationId xmlns:a16="http://schemas.microsoft.com/office/drawing/2014/main" id="{A5AA5B46-FAB3-DAEB-E38D-7D813A8053C5}"/>
              </a:ext>
            </a:extLst>
          </p:cNvPr>
          <p:cNvSpPr>
            <a:spLocks noChangeArrowheads="1"/>
          </p:cNvSpPr>
          <p:nvPr/>
        </p:nvSpPr>
        <p:spPr bwMode="auto">
          <a:xfrm>
            <a:off x="4401586" y="3533081"/>
            <a:ext cx="4320926"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uk-UA" altLang="uk-UA" dirty="0"/>
              <a:t>(</a:t>
            </a:r>
            <a:r>
              <a:rPr lang="uk-UA" altLang="uk-UA" dirty="0" err="1">
                <a:solidFill>
                  <a:srgbClr val="C00000"/>
                </a:solidFill>
              </a:rPr>
              <a:t>грец</a:t>
            </a:r>
            <a:r>
              <a:rPr lang="uk-UA" altLang="uk-UA" dirty="0">
                <a:solidFill>
                  <a:srgbClr val="C00000"/>
                </a:solidFill>
              </a:rPr>
              <a:t>. </a:t>
            </a:r>
            <a:r>
              <a:rPr lang="uk-UA" altLang="uk-UA" dirty="0" err="1">
                <a:solidFill>
                  <a:srgbClr val="C00000"/>
                </a:solidFill>
              </a:rPr>
              <a:t>аnti</a:t>
            </a:r>
            <a:r>
              <a:rPr lang="uk-UA" altLang="uk-UA" dirty="0">
                <a:solidFill>
                  <a:srgbClr val="C00000"/>
                </a:solidFill>
              </a:rPr>
              <a:t> — проти, протилежний + </a:t>
            </a:r>
            <a:r>
              <a:rPr lang="uk-UA" altLang="uk-UA" dirty="0" err="1">
                <a:solidFill>
                  <a:srgbClr val="C00000"/>
                </a:solidFill>
              </a:rPr>
              <a:t>agon</a:t>
            </a:r>
            <a:r>
              <a:rPr lang="uk-UA" altLang="uk-UA" dirty="0">
                <a:solidFill>
                  <a:srgbClr val="C00000"/>
                </a:solidFill>
              </a:rPr>
              <a:t> — протиборство, суперництво)</a:t>
            </a:r>
            <a:endParaRPr lang="ru-RU" altLang="uk-UA" dirty="0">
              <a:solidFill>
                <a:srgbClr val="C00000"/>
              </a:solidFill>
            </a:endParaRPr>
          </a:p>
        </p:txBody>
      </p:sp>
    </p:spTree>
  </p:cSld>
  <p:clrMapOvr>
    <a:masterClrMapping/>
  </p:clrMapOvr>
  <p:transition spd="med">
    <p:wedg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Содержимое 2">
            <a:extLst>
              <a:ext uri="{FF2B5EF4-FFF2-40B4-BE49-F238E27FC236}">
                <a16:creationId xmlns:a16="http://schemas.microsoft.com/office/drawing/2014/main" id="{ABAC2175-1B76-F24A-FF54-886F2E406495}"/>
              </a:ext>
            </a:extLst>
          </p:cNvPr>
          <p:cNvSpPr>
            <a:spLocks noGrp="1"/>
          </p:cNvSpPr>
          <p:nvPr>
            <p:ph sz="quarter" idx="1"/>
          </p:nvPr>
        </p:nvSpPr>
        <p:spPr>
          <a:xfrm>
            <a:off x="395288" y="549275"/>
            <a:ext cx="8209160" cy="5924550"/>
          </a:xfrm>
        </p:spPr>
        <p:txBody>
          <a:bodyPr/>
          <a:lstStyle/>
          <a:p>
            <a:pPr eaLnBrk="1" hangingPunct="1"/>
            <a:r>
              <a:rPr lang="uk-UA" altLang="uk-UA" b="1" dirty="0">
                <a:solidFill>
                  <a:srgbClr val="C00000"/>
                </a:solidFill>
                <a:latin typeface="Arial" panose="020B0604020202020204" pitchFamily="34" charset="0"/>
                <a:cs typeface="Arial" panose="020B0604020202020204" pitchFamily="34" charset="0"/>
              </a:rPr>
              <a:t>СИНЕРГІЗМ ЛІКАРСЬКИХ РЕЧОВИН</a:t>
            </a:r>
            <a:r>
              <a:rPr lang="uk-UA" altLang="uk-UA" dirty="0">
                <a:latin typeface="Arial" panose="020B0604020202020204" pitchFamily="34" charset="0"/>
                <a:cs typeface="Arial" panose="020B0604020202020204" pitchFamily="34" charset="0"/>
              </a:rPr>
              <a:t>  - наслідок дії спільного використання лікарських речовин, що проявляється в сумації або потенціюванні ефекту окремо взятих речовин.</a:t>
            </a:r>
          </a:p>
          <a:p>
            <a:pPr eaLnBrk="1" hangingPunct="1"/>
            <a:r>
              <a:rPr lang="uk-UA" altLang="uk-UA" dirty="0">
                <a:latin typeface="Arial" panose="020B0604020202020204" pitchFamily="34" charset="0"/>
                <a:cs typeface="Arial" panose="020B0604020202020204" pitchFamily="34" charset="0"/>
              </a:rPr>
              <a:t> Спостерігається при одночасному або послідовному використанні лікарських речовин. Синергізм лікарських речовин розглядається як адитивний, якщо кінцевий ефект дорівнює сумарному ефекту кожного з компонентів комбінації лікарських речовин (сумація ефектів).</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Якщо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речовини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що</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комбінуються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позначити</a:t>
            </a:r>
            <a:r>
              <a:rPr lang="ru-RU" altLang="uk-UA" dirty="0">
                <a:latin typeface="Arial" panose="020B0604020202020204" pitchFamily="34" charset="0"/>
                <a:cs typeface="Arial" panose="020B0604020202020204" pitchFamily="34" charset="0"/>
              </a:rPr>
              <a:t> буквами А і Б, а </a:t>
            </a:r>
            <a:r>
              <a:rPr lang="ru-RU" altLang="uk-UA" dirty="0" err="1">
                <a:latin typeface="Arial" panose="020B0604020202020204" pitchFamily="34" charset="0"/>
                <a:cs typeface="Arial" panose="020B0604020202020204" pitchFamily="34" charset="0"/>
              </a:rPr>
              <a:t>їх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дію</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умовно</a:t>
            </a:r>
            <a:r>
              <a:rPr lang="ru-RU" altLang="uk-UA" dirty="0">
                <a:latin typeface="Arial" panose="020B0604020202020204" pitchFamily="34" charset="0"/>
                <a:cs typeface="Arial" panose="020B0604020202020204" pitchFamily="34" charset="0"/>
              </a:rPr>
              <a:t>) -1, то </a:t>
            </a:r>
            <a:r>
              <a:rPr lang="ru-RU" altLang="uk-UA" dirty="0" err="1">
                <a:latin typeface="Arial" panose="020B0604020202020204" pitchFamily="34" charset="0"/>
                <a:cs typeface="Arial" panose="020B0604020202020204" pitchFamily="34" charset="0"/>
              </a:rPr>
              <a:t>сумарний</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ефект</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можна</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виразити</a:t>
            </a:r>
            <a:r>
              <a:rPr lang="ru-RU" altLang="uk-UA" dirty="0">
                <a:latin typeface="Arial" panose="020B0604020202020204" pitchFamily="34" charset="0"/>
                <a:cs typeface="Arial" panose="020B0604020202020204" pitchFamily="34" charset="0"/>
              </a:rPr>
              <a:t> так:</a:t>
            </a:r>
          </a:p>
          <a:p>
            <a:pPr eaLnBrk="1" hangingPunct="1"/>
            <a:endParaRPr lang="ru-RU" altLang="uk-UA" dirty="0"/>
          </a:p>
        </p:txBody>
      </p:sp>
      <p:pic>
        <p:nvPicPr>
          <p:cNvPr id="24579" name="Рисунок 1">
            <a:extLst>
              <a:ext uri="{FF2B5EF4-FFF2-40B4-BE49-F238E27FC236}">
                <a16:creationId xmlns:a16="http://schemas.microsoft.com/office/drawing/2014/main" id="{3D88231A-ABA9-0746-AAE1-BD92BC7CB41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5373216"/>
            <a:ext cx="2520950" cy="3540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Содержимое 2">
            <a:extLst>
              <a:ext uri="{FF2B5EF4-FFF2-40B4-BE49-F238E27FC236}">
                <a16:creationId xmlns:a16="http://schemas.microsoft.com/office/drawing/2014/main" id="{B280CE21-EEA2-4020-8183-2E902C8C2E9D}"/>
              </a:ext>
            </a:extLst>
          </p:cNvPr>
          <p:cNvSpPr>
            <a:spLocks noGrp="1"/>
          </p:cNvSpPr>
          <p:nvPr>
            <p:ph sz="quarter" idx="1"/>
          </p:nvPr>
        </p:nvSpPr>
        <p:spPr>
          <a:xfrm>
            <a:off x="395288" y="692150"/>
            <a:ext cx="8208962" cy="5905500"/>
          </a:xfrm>
        </p:spPr>
        <p:txBody>
          <a:bodyPr/>
          <a:lstStyle/>
          <a:p>
            <a:pPr eaLnBrk="1" hangingPunct="1"/>
            <a:r>
              <a:rPr lang="uk-UA" altLang="uk-UA" dirty="0">
                <a:latin typeface="Arial" panose="020B0604020202020204" pitchFamily="34" charset="0"/>
                <a:cs typeface="Arial" panose="020B0604020202020204" pitchFamily="34" charset="0"/>
              </a:rPr>
              <a:t>Коли лікарські речовини викликають спільний ефект, що перевершує суму ефектів кожної речовини окремо, кінцевий результат оцінюється як </a:t>
            </a:r>
            <a:r>
              <a:rPr lang="uk-UA" altLang="uk-UA" b="1" dirty="0">
                <a:solidFill>
                  <a:srgbClr val="C00000"/>
                </a:solidFill>
                <a:latin typeface="Arial" panose="020B0604020202020204" pitchFamily="34" charset="0"/>
                <a:cs typeface="Arial" panose="020B0604020202020204" pitchFamily="34" charset="0"/>
              </a:rPr>
              <a:t>потенційований синергізм </a:t>
            </a:r>
            <a:r>
              <a:rPr lang="uk-UA" altLang="uk-UA" dirty="0">
                <a:latin typeface="Arial" panose="020B0604020202020204" pitchFamily="34" charset="0"/>
                <a:cs typeface="Arial" panose="020B0604020202020204" pitchFamily="34" charset="0"/>
              </a:rPr>
              <a:t>(</a:t>
            </a:r>
            <a:r>
              <a:rPr lang="uk-UA" altLang="uk-UA" dirty="0" err="1">
                <a:latin typeface="Arial" panose="020B0604020202020204" pitchFamily="34" charset="0"/>
                <a:cs typeface="Arial" panose="020B0604020202020204" pitchFamily="34" charset="0"/>
              </a:rPr>
              <a:t>англ</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potentiate</a:t>
            </a:r>
            <a:r>
              <a:rPr lang="uk-UA" altLang="uk-UA" dirty="0">
                <a:latin typeface="Arial" panose="020B0604020202020204" pitchFamily="34" charset="0"/>
                <a:cs typeface="Arial" panose="020B0604020202020204" pitchFamily="34" charset="0"/>
              </a:rPr>
              <a:t> — посилювати).</a:t>
            </a:r>
          </a:p>
          <a:p>
            <a:pPr eaLnBrk="1" hangingPunct="1"/>
            <a:endParaRPr lang="uk-UA" altLang="uk-UA" dirty="0">
              <a:latin typeface="Arial" panose="020B0604020202020204" pitchFamily="34" charset="0"/>
              <a:cs typeface="Arial" panose="020B0604020202020204" pitchFamily="34" charset="0"/>
            </a:endParaRPr>
          </a:p>
          <a:p>
            <a:pPr eaLnBrk="1" hangingPunct="1"/>
            <a:r>
              <a:rPr lang="uk-UA" altLang="uk-UA" dirty="0">
                <a:latin typeface="Arial" panose="020B0604020202020204" pitchFamily="34" charset="0"/>
                <a:cs typeface="Arial" panose="020B0604020202020204" pitchFamily="34" charset="0"/>
              </a:rPr>
              <a:t>Ефект потенціювання характерний для непрямого синергізму, коли речовини мають неоднаковий механізм дії, впливаючи на різні рецептори. </a:t>
            </a:r>
          </a:p>
          <a:p>
            <a:pPr eaLnBrk="1" hangingPunct="1"/>
            <a:r>
              <a:rPr lang="uk-UA" altLang="uk-UA" dirty="0">
                <a:latin typeface="Arial" panose="020B0604020202020204" pitchFamily="34" charset="0"/>
                <a:cs typeface="Arial" panose="020B0604020202020204" pitchFamily="34" charset="0"/>
              </a:rPr>
              <a:t>Цей ефект часто використовують у клінічній практиці, наприклад під час проведення деяких видів знеболювання (</a:t>
            </a:r>
            <a:r>
              <a:rPr lang="uk-UA" altLang="uk-UA" dirty="0" err="1">
                <a:latin typeface="Arial" panose="020B0604020202020204" pitchFamily="34" charset="0"/>
                <a:cs typeface="Arial" panose="020B0604020202020204" pitchFamily="34" charset="0"/>
              </a:rPr>
              <a:t>нейролептанальгезії</a:t>
            </a:r>
            <a:r>
              <a:rPr lang="uk-UA" altLang="uk-UA" dirty="0">
                <a:latin typeface="Arial" panose="020B0604020202020204" pitchFamily="34" charset="0"/>
                <a:cs typeface="Arial" panose="020B0604020202020204" pitchFamily="34" charset="0"/>
              </a:rPr>
              <a:t>), коли застосовують </a:t>
            </a:r>
            <a:r>
              <a:rPr lang="uk-UA" altLang="uk-UA" dirty="0" err="1">
                <a:latin typeface="Arial" panose="020B0604020202020204" pitchFamily="34" charset="0"/>
                <a:cs typeface="Arial" panose="020B0604020202020204" pitchFamily="34" charset="0"/>
              </a:rPr>
              <a:t>дроперидол</a:t>
            </a:r>
            <a:r>
              <a:rPr lang="uk-UA" altLang="uk-UA" dirty="0">
                <a:latin typeface="Arial" panose="020B0604020202020204" pitchFamily="34" charset="0"/>
                <a:cs typeface="Arial" panose="020B0604020202020204" pitchFamily="34" charset="0"/>
              </a:rPr>
              <a:t> з </a:t>
            </a:r>
            <a:r>
              <a:rPr lang="uk-UA" altLang="uk-UA" dirty="0" err="1">
                <a:latin typeface="Arial" panose="020B0604020202020204" pitchFamily="34" charset="0"/>
                <a:cs typeface="Arial" panose="020B0604020202020204" pitchFamily="34" charset="0"/>
              </a:rPr>
              <a:t>фентанілом</a:t>
            </a:r>
            <a:r>
              <a:rPr lang="uk-UA" altLang="uk-UA" dirty="0">
                <a:latin typeface="Arial" panose="020B0604020202020204" pitchFamily="34" charset="0"/>
                <a:cs typeface="Arial" panose="020B0604020202020204" pitchFamily="34" charset="0"/>
              </a:rPr>
              <a:t>, нейролептики – з засобами для наркозу, антибіотики – з сульфаніламідами.</a:t>
            </a:r>
            <a:endParaRPr lang="ru-RU" altLang="uk-UA" dirty="0">
              <a:latin typeface="Arial" panose="020B0604020202020204" pitchFamily="34" charset="0"/>
              <a:cs typeface="Arial" panose="020B0604020202020204" pitchFamily="34" charset="0"/>
            </a:endParaRPr>
          </a:p>
        </p:txBody>
      </p:sp>
      <p:pic>
        <p:nvPicPr>
          <p:cNvPr id="25603" name="Рисунок 1">
            <a:extLst>
              <a:ext uri="{FF2B5EF4-FFF2-40B4-BE49-F238E27FC236}">
                <a16:creationId xmlns:a16="http://schemas.microsoft.com/office/drawing/2014/main" id="{8F1224F1-538D-9D9C-9284-88DCDC8E66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2492896"/>
            <a:ext cx="2232025"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Місце для вмісту 3">
            <a:extLst>
              <a:ext uri="{FF2B5EF4-FFF2-40B4-BE49-F238E27FC236}">
                <a16:creationId xmlns:a16="http://schemas.microsoft.com/office/drawing/2014/main" id="{36EA0BDD-A397-E926-EF07-AD8450E10036}"/>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684213" y="2933700"/>
            <a:ext cx="7251700" cy="1112838"/>
          </a:xfrm>
        </p:spPr>
      </p:pic>
      <p:graphicFrame>
        <p:nvGraphicFramePr>
          <p:cNvPr id="9" name="Схема 8">
            <a:extLst>
              <a:ext uri="{FF2B5EF4-FFF2-40B4-BE49-F238E27FC236}">
                <a16:creationId xmlns:a16="http://schemas.microsoft.com/office/drawing/2014/main" id="{9E08BF0A-3A2C-A045-6E68-3E220FF57F8A}"/>
              </a:ext>
            </a:extLst>
          </p:cNvPr>
          <p:cNvGraphicFramePr/>
          <p:nvPr/>
        </p:nvGraphicFramePr>
        <p:xfrm>
          <a:off x="251520" y="476672"/>
          <a:ext cx="8712968"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628" name="TextBox 13">
            <a:extLst>
              <a:ext uri="{FF2B5EF4-FFF2-40B4-BE49-F238E27FC236}">
                <a16:creationId xmlns:a16="http://schemas.microsoft.com/office/drawing/2014/main" id="{554A2504-C929-16E8-DAD1-1EDE33D09DFE}"/>
              </a:ext>
            </a:extLst>
          </p:cNvPr>
          <p:cNvSpPr txBox="1">
            <a:spLocks noChangeArrowheads="1"/>
          </p:cNvSpPr>
          <p:nvPr/>
        </p:nvSpPr>
        <p:spPr bwMode="auto">
          <a:xfrm>
            <a:off x="5453063" y="3859213"/>
            <a:ext cx="1017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Прямий</a:t>
            </a:r>
          </a:p>
        </p:txBody>
      </p:sp>
      <p:sp>
        <p:nvSpPr>
          <p:cNvPr id="26629" name="TextBox 14">
            <a:extLst>
              <a:ext uri="{FF2B5EF4-FFF2-40B4-BE49-F238E27FC236}">
                <a16:creationId xmlns:a16="http://schemas.microsoft.com/office/drawing/2014/main" id="{085B34CF-84A7-56D9-25D1-02D698D07EE0}"/>
              </a:ext>
            </a:extLst>
          </p:cNvPr>
          <p:cNvSpPr txBox="1">
            <a:spLocks noChangeArrowheads="1"/>
          </p:cNvSpPr>
          <p:nvPr/>
        </p:nvSpPr>
        <p:spPr bwMode="auto">
          <a:xfrm>
            <a:off x="3563938" y="4365625"/>
            <a:ext cx="1666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Конкурентний</a:t>
            </a:r>
          </a:p>
        </p:txBody>
      </p:sp>
      <p:sp>
        <p:nvSpPr>
          <p:cNvPr id="26630" name="TextBox 15">
            <a:extLst>
              <a:ext uri="{FF2B5EF4-FFF2-40B4-BE49-F238E27FC236}">
                <a16:creationId xmlns:a16="http://schemas.microsoft.com/office/drawing/2014/main" id="{83DF1BAC-D5CC-9216-9985-3404B5D8A9DA}"/>
              </a:ext>
            </a:extLst>
          </p:cNvPr>
          <p:cNvSpPr txBox="1">
            <a:spLocks noChangeArrowheads="1"/>
          </p:cNvSpPr>
          <p:nvPr/>
        </p:nvSpPr>
        <p:spPr bwMode="auto">
          <a:xfrm>
            <a:off x="6227763" y="4365625"/>
            <a:ext cx="19446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Неконкурентний</a:t>
            </a:r>
          </a:p>
        </p:txBody>
      </p:sp>
      <p:sp>
        <p:nvSpPr>
          <p:cNvPr id="26631" name="TextBox 16">
            <a:extLst>
              <a:ext uri="{FF2B5EF4-FFF2-40B4-BE49-F238E27FC236}">
                <a16:creationId xmlns:a16="http://schemas.microsoft.com/office/drawing/2014/main" id="{6FBA2257-EE20-D751-EE77-BCA3E92CC45F}"/>
              </a:ext>
            </a:extLst>
          </p:cNvPr>
          <p:cNvSpPr txBox="1">
            <a:spLocks noChangeArrowheads="1"/>
          </p:cNvSpPr>
          <p:nvPr/>
        </p:nvSpPr>
        <p:spPr bwMode="auto">
          <a:xfrm>
            <a:off x="5867400" y="4868863"/>
            <a:ext cx="1271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Непрямий</a:t>
            </a:r>
          </a:p>
        </p:txBody>
      </p:sp>
      <p:sp>
        <p:nvSpPr>
          <p:cNvPr id="26632" name="TextBox 17">
            <a:extLst>
              <a:ext uri="{FF2B5EF4-FFF2-40B4-BE49-F238E27FC236}">
                <a16:creationId xmlns:a16="http://schemas.microsoft.com/office/drawing/2014/main" id="{73A2157A-A8E2-595B-56F3-C399C3BBAE74}"/>
              </a:ext>
            </a:extLst>
          </p:cNvPr>
          <p:cNvSpPr txBox="1">
            <a:spLocks noChangeArrowheads="1"/>
          </p:cNvSpPr>
          <p:nvPr/>
        </p:nvSpPr>
        <p:spPr bwMode="auto">
          <a:xfrm>
            <a:off x="5921375" y="5327650"/>
            <a:ext cx="1279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Двобічний</a:t>
            </a:r>
          </a:p>
        </p:txBody>
      </p:sp>
      <p:sp>
        <p:nvSpPr>
          <p:cNvPr id="26633" name="TextBox 18">
            <a:extLst>
              <a:ext uri="{FF2B5EF4-FFF2-40B4-BE49-F238E27FC236}">
                <a16:creationId xmlns:a16="http://schemas.microsoft.com/office/drawing/2014/main" id="{943D3039-D849-824B-E30F-70ECE7C4C018}"/>
              </a:ext>
            </a:extLst>
          </p:cNvPr>
          <p:cNvSpPr txBox="1">
            <a:spLocks noChangeArrowheads="1"/>
          </p:cNvSpPr>
          <p:nvPr/>
        </p:nvSpPr>
        <p:spPr bwMode="auto">
          <a:xfrm>
            <a:off x="5873750" y="5843588"/>
            <a:ext cx="1438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a:t>Однобічний</a:t>
            </a:r>
          </a:p>
        </p:txBody>
      </p:sp>
      <p:graphicFrame>
        <p:nvGraphicFramePr>
          <p:cNvPr id="20" name="Таблиця 19">
            <a:extLst>
              <a:ext uri="{FF2B5EF4-FFF2-40B4-BE49-F238E27FC236}">
                <a16:creationId xmlns:a16="http://schemas.microsoft.com/office/drawing/2014/main" id="{976BC87F-523D-4882-F5E8-B7DDAA20568A}"/>
              </a:ext>
            </a:extLst>
          </p:cNvPr>
          <p:cNvGraphicFramePr>
            <a:graphicFrameLocks noGrp="1"/>
          </p:cNvGraphicFramePr>
          <p:nvPr/>
        </p:nvGraphicFramePr>
        <p:xfrm>
          <a:off x="5065713" y="3843338"/>
          <a:ext cx="1966912" cy="396875"/>
        </p:xfrm>
        <a:graphic>
          <a:graphicData uri="http://schemas.openxmlformats.org/drawingml/2006/table">
            <a:tbl>
              <a:tblPr/>
              <a:tblGrid>
                <a:gridCol w="1966912">
                  <a:extLst>
                    <a:ext uri="{9D8B030D-6E8A-4147-A177-3AD203B41FA5}">
                      <a16:colId xmlns:a16="http://schemas.microsoft.com/office/drawing/2014/main" val="20000"/>
                    </a:ext>
                  </a:extLst>
                </a:gridCol>
              </a:tblGrid>
              <a:tr h="396875">
                <a:tc>
                  <a:txBody>
                    <a:bodyPr/>
                    <a:lstStyle/>
                    <a:p>
                      <a:endParaRPr lang="uk-UA" sz="1800" dirty="0"/>
                    </a:p>
                  </a:txBody>
                  <a:tcPr marL="91444" marR="91444" marT="45727" marB="45727">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0"/>
                  </a:ext>
                </a:extLst>
              </a:tr>
            </a:tbl>
          </a:graphicData>
        </a:graphic>
      </p:graphicFrame>
      <p:graphicFrame>
        <p:nvGraphicFramePr>
          <p:cNvPr id="21" name="Таблиця 20">
            <a:extLst>
              <a:ext uri="{FF2B5EF4-FFF2-40B4-BE49-F238E27FC236}">
                <a16:creationId xmlns:a16="http://schemas.microsoft.com/office/drawing/2014/main" id="{61A3FC38-3A23-0219-5DF9-4A86B222CE03}"/>
              </a:ext>
            </a:extLst>
          </p:cNvPr>
          <p:cNvGraphicFramePr>
            <a:graphicFrameLocks noGrp="1"/>
          </p:cNvGraphicFramePr>
          <p:nvPr/>
        </p:nvGraphicFramePr>
        <p:xfrm>
          <a:off x="3579813" y="4433888"/>
          <a:ext cx="1906587" cy="365392"/>
        </p:xfrm>
        <a:graphic>
          <a:graphicData uri="http://schemas.openxmlformats.org/drawingml/2006/table">
            <a:tbl>
              <a:tblPr/>
              <a:tblGrid>
                <a:gridCol w="1906587">
                  <a:extLst>
                    <a:ext uri="{9D8B030D-6E8A-4147-A177-3AD203B41FA5}">
                      <a16:colId xmlns:a16="http://schemas.microsoft.com/office/drawing/2014/main" val="20000"/>
                    </a:ext>
                  </a:extLst>
                </a:gridCol>
              </a:tblGrid>
              <a:tr h="365125">
                <a:tc>
                  <a:txBody>
                    <a:bodyPr/>
                    <a:lstStyle/>
                    <a:p>
                      <a:endParaRPr lang="uk-UA" sz="1800" dirty="0"/>
                    </a:p>
                  </a:txBody>
                  <a:tcPr marL="91447" marR="91447" marT="45536" marB="45536">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graphicFrame>
        <p:nvGraphicFramePr>
          <p:cNvPr id="22" name="Таблиця 21">
            <a:extLst>
              <a:ext uri="{FF2B5EF4-FFF2-40B4-BE49-F238E27FC236}">
                <a16:creationId xmlns:a16="http://schemas.microsoft.com/office/drawing/2014/main" id="{7BD0D0B8-EF90-D74C-64BB-41D056BEBE39}"/>
              </a:ext>
            </a:extLst>
          </p:cNvPr>
          <p:cNvGraphicFramePr>
            <a:graphicFrameLocks noGrp="1"/>
          </p:cNvGraphicFramePr>
          <p:nvPr/>
        </p:nvGraphicFramePr>
        <p:xfrm>
          <a:off x="6130925" y="4433888"/>
          <a:ext cx="2138363" cy="365392"/>
        </p:xfrm>
        <a:graphic>
          <a:graphicData uri="http://schemas.openxmlformats.org/drawingml/2006/table">
            <a:tbl>
              <a:tblPr/>
              <a:tblGrid>
                <a:gridCol w="2138363">
                  <a:extLst>
                    <a:ext uri="{9D8B030D-6E8A-4147-A177-3AD203B41FA5}">
                      <a16:colId xmlns:a16="http://schemas.microsoft.com/office/drawing/2014/main" val="20000"/>
                    </a:ext>
                  </a:extLst>
                </a:gridCol>
              </a:tblGrid>
              <a:tr h="365125">
                <a:tc>
                  <a:txBody>
                    <a:bodyPr/>
                    <a:lstStyle/>
                    <a:p>
                      <a:endParaRPr lang="uk-UA" sz="1800" dirty="0"/>
                    </a:p>
                  </a:txBody>
                  <a:tcPr marL="91398" marR="91398" marT="45536" marB="45536">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graphicFrame>
        <p:nvGraphicFramePr>
          <p:cNvPr id="23" name="Таблиця 22">
            <a:extLst>
              <a:ext uri="{FF2B5EF4-FFF2-40B4-BE49-F238E27FC236}">
                <a16:creationId xmlns:a16="http://schemas.microsoft.com/office/drawing/2014/main" id="{FDF563A0-8009-8D90-3E5A-906F03BA8203}"/>
              </a:ext>
            </a:extLst>
          </p:cNvPr>
          <p:cNvGraphicFramePr>
            <a:graphicFrameLocks noGrp="1"/>
          </p:cNvGraphicFramePr>
          <p:nvPr/>
        </p:nvGraphicFramePr>
        <p:xfrm>
          <a:off x="5781675" y="4933950"/>
          <a:ext cx="1622425" cy="366713"/>
        </p:xfrm>
        <a:graphic>
          <a:graphicData uri="http://schemas.openxmlformats.org/drawingml/2006/table">
            <a:tbl>
              <a:tblPr/>
              <a:tblGrid>
                <a:gridCol w="1622425">
                  <a:extLst>
                    <a:ext uri="{9D8B030D-6E8A-4147-A177-3AD203B41FA5}">
                      <a16:colId xmlns:a16="http://schemas.microsoft.com/office/drawing/2014/main" val="20000"/>
                    </a:ext>
                  </a:extLst>
                </a:gridCol>
              </a:tblGrid>
              <a:tr h="366713">
                <a:tc>
                  <a:txBody>
                    <a:bodyPr/>
                    <a:lstStyle/>
                    <a:p>
                      <a:endParaRPr lang="uk-UA" sz="1800" dirty="0"/>
                    </a:p>
                  </a:txBody>
                  <a:tcPr marL="91477" marR="91477" marT="45839" marB="45839">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graphicFrame>
        <p:nvGraphicFramePr>
          <p:cNvPr id="24" name="Таблиця 23">
            <a:extLst>
              <a:ext uri="{FF2B5EF4-FFF2-40B4-BE49-F238E27FC236}">
                <a16:creationId xmlns:a16="http://schemas.microsoft.com/office/drawing/2014/main" id="{64606936-DB22-80D1-5DA2-00D58B1D6E15}"/>
              </a:ext>
            </a:extLst>
          </p:cNvPr>
          <p:cNvGraphicFramePr>
            <a:graphicFrameLocks noGrp="1"/>
          </p:cNvGraphicFramePr>
          <p:nvPr/>
        </p:nvGraphicFramePr>
        <p:xfrm>
          <a:off x="5816600" y="5384800"/>
          <a:ext cx="1587500" cy="366713"/>
        </p:xfrm>
        <a:graphic>
          <a:graphicData uri="http://schemas.openxmlformats.org/drawingml/2006/table">
            <a:tbl>
              <a:tblPr/>
              <a:tblGrid>
                <a:gridCol w="1587500">
                  <a:extLst>
                    <a:ext uri="{9D8B030D-6E8A-4147-A177-3AD203B41FA5}">
                      <a16:colId xmlns:a16="http://schemas.microsoft.com/office/drawing/2014/main" val="20000"/>
                    </a:ext>
                  </a:extLst>
                </a:gridCol>
              </a:tblGrid>
              <a:tr h="366713">
                <a:tc>
                  <a:txBody>
                    <a:bodyPr/>
                    <a:lstStyle/>
                    <a:p>
                      <a:endParaRPr lang="uk-UA" sz="1800" dirty="0"/>
                    </a:p>
                  </a:txBody>
                  <a:tcPr marL="91454" marR="91454" marT="45839" marB="45839">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graphicFrame>
        <p:nvGraphicFramePr>
          <p:cNvPr id="25" name="Таблиця 24">
            <a:extLst>
              <a:ext uri="{FF2B5EF4-FFF2-40B4-BE49-F238E27FC236}">
                <a16:creationId xmlns:a16="http://schemas.microsoft.com/office/drawing/2014/main" id="{E8507CF1-9BAE-21AC-186E-629E19176FC5}"/>
              </a:ext>
            </a:extLst>
          </p:cNvPr>
          <p:cNvGraphicFramePr>
            <a:graphicFrameLocks noGrp="1"/>
          </p:cNvGraphicFramePr>
          <p:nvPr/>
        </p:nvGraphicFramePr>
        <p:xfrm>
          <a:off x="5810250" y="5884863"/>
          <a:ext cx="1593850" cy="366712"/>
        </p:xfrm>
        <a:graphic>
          <a:graphicData uri="http://schemas.openxmlformats.org/drawingml/2006/table">
            <a:tbl>
              <a:tblPr/>
              <a:tblGrid>
                <a:gridCol w="1593850">
                  <a:extLst>
                    <a:ext uri="{9D8B030D-6E8A-4147-A177-3AD203B41FA5}">
                      <a16:colId xmlns:a16="http://schemas.microsoft.com/office/drawing/2014/main" val="20000"/>
                    </a:ext>
                  </a:extLst>
                </a:gridCol>
              </a:tblGrid>
              <a:tr h="366712">
                <a:tc>
                  <a:txBody>
                    <a:bodyPr/>
                    <a:lstStyle/>
                    <a:p>
                      <a:endParaRPr lang="uk-UA" sz="1800" dirty="0"/>
                    </a:p>
                  </a:txBody>
                  <a:tcPr marL="91479" marR="91479" marT="45839" marB="45839">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sp>
        <p:nvSpPr>
          <p:cNvPr id="26" name="Вигнута вправо стрілка 25">
            <a:extLst>
              <a:ext uri="{FF2B5EF4-FFF2-40B4-BE49-F238E27FC236}">
                <a16:creationId xmlns:a16="http://schemas.microsoft.com/office/drawing/2014/main" id="{8A49FC1A-E5BB-2BB4-A1C1-18F9690D3169}"/>
              </a:ext>
            </a:extLst>
          </p:cNvPr>
          <p:cNvSpPr/>
          <p:nvPr/>
        </p:nvSpPr>
        <p:spPr>
          <a:xfrm>
            <a:off x="7419975" y="3495675"/>
            <a:ext cx="1273175" cy="61753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k-UA">
              <a:solidFill>
                <a:schemeClr val="tx1"/>
              </a:solidFill>
            </a:endParaRPr>
          </a:p>
        </p:txBody>
      </p:sp>
      <p:sp>
        <p:nvSpPr>
          <p:cNvPr id="27" name="Вигнута вправо стрілка 26">
            <a:extLst>
              <a:ext uri="{FF2B5EF4-FFF2-40B4-BE49-F238E27FC236}">
                <a16:creationId xmlns:a16="http://schemas.microsoft.com/office/drawing/2014/main" id="{92A56C3F-9D48-B3FA-5700-6B7679DF156A}"/>
              </a:ext>
            </a:extLst>
          </p:cNvPr>
          <p:cNvSpPr/>
          <p:nvPr/>
        </p:nvSpPr>
        <p:spPr>
          <a:xfrm>
            <a:off x="7948613" y="3573463"/>
            <a:ext cx="727075" cy="17272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k-UA">
              <a:solidFill>
                <a:schemeClr val="tx1"/>
              </a:solidFill>
            </a:endParaRPr>
          </a:p>
        </p:txBody>
      </p:sp>
      <p:sp>
        <p:nvSpPr>
          <p:cNvPr id="28" name="Вигнута вправо стрілка 27">
            <a:extLst>
              <a:ext uri="{FF2B5EF4-FFF2-40B4-BE49-F238E27FC236}">
                <a16:creationId xmlns:a16="http://schemas.microsoft.com/office/drawing/2014/main" id="{7291F32C-CE8E-D3E7-9E52-8279E15A71CE}"/>
              </a:ext>
            </a:extLst>
          </p:cNvPr>
          <p:cNvSpPr/>
          <p:nvPr/>
        </p:nvSpPr>
        <p:spPr>
          <a:xfrm>
            <a:off x="7997825" y="3573463"/>
            <a:ext cx="1020763" cy="2178050"/>
          </a:xfrm>
          <a:prstGeom prst="curvedLeftArrow">
            <a:avLst>
              <a:gd name="adj1" fmla="val 25000"/>
              <a:gd name="adj2" fmla="val 38928"/>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k-UA">
              <a:solidFill>
                <a:schemeClr val="tx1"/>
              </a:solidFill>
            </a:endParaRPr>
          </a:p>
        </p:txBody>
      </p:sp>
      <p:sp>
        <p:nvSpPr>
          <p:cNvPr id="29" name="Вигнута вправо стрілка 28">
            <a:extLst>
              <a:ext uri="{FF2B5EF4-FFF2-40B4-BE49-F238E27FC236}">
                <a16:creationId xmlns:a16="http://schemas.microsoft.com/office/drawing/2014/main" id="{5354319F-8C8B-AA82-1244-296D33580481}"/>
              </a:ext>
            </a:extLst>
          </p:cNvPr>
          <p:cNvSpPr/>
          <p:nvPr/>
        </p:nvSpPr>
        <p:spPr>
          <a:xfrm>
            <a:off x="8002588" y="3489325"/>
            <a:ext cx="804862" cy="273685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uk-UA">
              <a:solidFill>
                <a:schemeClr val="tx1"/>
              </a:solidFill>
            </a:endParaRPr>
          </a:p>
        </p:txBody>
      </p:sp>
    </p:spTree>
  </p:cSld>
  <p:clrMapOvr>
    <a:masterClrMapping/>
  </p:clrMapOvr>
  <p:transition spd="med">
    <p:wedg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Содержимое 2">
            <a:extLst>
              <a:ext uri="{FF2B5EF4-FFF2-40B4-BE49-F238E27FC236}">
                <a16:creationId xmlns:a16="http://schemas.microsoft.com/office/drawing/2014/main" id="{BC15C75A-FA92-C229-B889-F68E84E387DF}"/>
              </a:ext>
            </a:extLst>
          </p:cNvPr>
          <p:cNvSpPr>
            <a:spLocks noGrp="1"/>
          </p:cNvSpPr>
          <p:nvPr>
            <p:ph sz="quarter" idx="1"/>
          </p:nvPr>
        </p:nvSpPr>
        <p:spPr>
          <a:xfrm>
            <a:off x="251520" y="188640"/>
            <a:ext cx="8352928" cy="6408712"/>
          </a:xfrm>
        </p:spPr>
        <p:txBody>
          <a:bodyPr/>
          <a:lstStyle/>
          <a:p>
            <a:pPr eaLnBrk="1" hangingPunct="1"/>
            <a:r>
              <a:rPr lang="uk-UA" altLang="uk-UA" b="1" dirty="0">
                <a:solidFill>
                  <a:srgbClr val="C00000"/>
                </a:solidFill>
                <a:latin typeface="Arial" panose="020B0604020202020204" pitchFamily="34" charset="0"/>
                <a:cs typeface="Arial" panose="020B0604020202020204" pitchFamily="34" charset="0"/>
              </a:rPr>
              <a:t>Антагонізм – </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грец</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аnti</a:t>
            </a:r>
            <a:r>
              <a:rPr lang="uk-UA" altLang="uk-UA" dirty="0">
                <a:latin typeface="Arial" panose="020B0604020202020204" pitchFamily="34" charset="0"/>
                <a:cs typeface="Arial" panose="020B0604020202020204" pitchFamily="34" charset="0"/>
              </a:rPr>
              <a:t> — проти, протилежний + </a:t>
            </a:r>
            <a:r>
              <a:rPr lang="uk-UA" altLang="uk-UA" dirty="0" err="1">
                <a:latin typeface="Arial" panose="020B0604020202020204" pitchFamily="34" charset="0"/>
                <a:cs typeface="Arial" panose="020B0604020202020204" pitchFamily="34" charset="0"/>
              </a:rPr>
              <a:t>agon</a:t>
            </a:r>
            <a:r>
              <a:rPr lang="uk-UA" altLang="uk-UA" dirty="0">
                <a:latin typeface="Arial" panose="020B0604020202020204" pitchFamily="34" charset="0"/>
                <a:cs typeface="Arial" panose="020B0604020202020204" pitchFamily="34" charset="0"/>
              </a:rPr>
              <a:t> — протиборство, суперництво). Вид взаємодії лікарських речовин в організмі, внаслідок якої ефекти однієї з них (чи обох) зменшуються або втрачаються.</a:t>
            </a:r>
          </a:p>
          <a:p>
            <a:pPr eaLnBrk="1" hangingPunct="1">
              <a:buFont typeface="Wingdings" panose="05000000000000000000" pitchFamily="2" charset="2"/>
              <a:buNone/>
            </a:pPr>
            <a:r>
              <a:rPr lang="uk-UA" altLang="uk-UA" sz="2200" dirty="0">
                <a:latin typeface="Arial" panose="020B0604020202020204" pitchFamily="34" charset="0"/>
                <a:cs typeface="Arial" panose="020B0604020202020204" pitchFamily="34" charset="0"/>
              </a:rPr>
              <a:t>У свою чергу, виділяють</a:t>
            </a:r>
          </a:p>
          <a:p>
            <a:pPr eaLnBrk="1" hangingPunct="1">
              <a:buFont typeface="Wingdings" panose="05000000000000000000" pitchFamily="2" charset="2"/>
              <a:buNone/>
            </a:pPr>
            <a:r>
              <a:rPr lang="uk-UA" altLang="uk-UA" sz="2200" dirty="0">
                <a:latin typeface="Arial" panose="020B0604020202020204" pitchFamily="34" charset="0"/>
                <a:cs typeface="Arial" panose="020B0604020202020204" pitchFamily="34" charset="0"/>
              </a:rPr>
              <a:t> </a:t>
            </a:r>
            <a:r>
              <a:rPr lang="uk-UA" altLang="uk-UA" sz="2200" b="1" dirty="0">
                <a:solidFill>
                  <a:srgbClr val="0070C0"/>
                </a:solidFill>
                <a:latin typeface="Arial" panose="020B0604020202020204" pitchFamily="34" charset="0"/>
                <a:cs typeface="Arial" panose="020B0604020202020204" pitchFamily="34" charset="0"/>
              </a:rPr>
              <a:t>фізичний антагонізм</a:t>
            </a:r>
            <a:r>
              <a:rPr lang="uk-UA" altLang="uk-UA" sz="2200" dirty="0">
                <a:latin typeface="Arial" panose="020B0604020202020204" pitchFamily="34" charset="0"/>
                <a:cs typeface="Arial" panose="020B0604020202020204" pitchFamily="34" charset="0"/>
              </a:rPr>
              <a:t> -  виникає внаслідок адсорбції речовин на поверхні різних адсорбентів, напр. у разі використання активованого вугілля при глікозидній інтоксикації; </a:t>
            </a:r>
          </a:p>
          <a:p>
            <a:pPr eaLnBrk="1" hangingPunct="1">
              <a:buFont typeface="Wingdings" panose="05000000000000000000" pitchFamily="2" charset="2"/>
              <a:buNone/>
            </a:pPr>
            <a:r>
              <a:rPr lang="uk-UA" altLang="uk-UA" sz="2200" b="1" dirty="0">
                <a:solidFill>
                  <a:srgbClr val="0070C0"/>
                </a:solidFill>
                <a:latin typeface="Arial" panose="020B0604020202020204" pitchFamily="34" charset="0"/>
                <a:cs typeface="Arial" panose="020B0604020202020204" pitchFamily="34" charset="0"/>
              </a:rPr>
              <a:t>хімічний </a:t>
            </a:r>
            <a:r>
              <a:rPr lang="uk-UA" altLang="uk-UA" sz="2200" dirty="0">
                <a:latin typeface="Arial" panose="020B0604020202020204" pitchFamily="34" charset="0"/>
                <a:cs typeface="Arial" panose="020B0604020202020204" pitchFamily="34" charset="0"/>
              </a:rPr>
              <a:t>— між речовинами відбуваються хімічні реакції з утворенням </a:t>
            </a:r>
            <a:r>
              <a:rPr lang="uk-UA" altLang="uk-UA" sz="2200" dirty="0" err="1">
                <a:latin typeface="Arial" panose="020B0604020202020204" pitchFamily="34" charset="0"/>
                <a:cs typeface="Arial" panose="020B0604020202020204" pitchFamily="34" charset="0"/>
              </a:rPr>
              <a:t>фармакологічно</a:t>
            </a:r>
            <a:r>
              <a:rPr lang="uk-UA" altLang="uk-UA" sz="2200" dirty="0">
                <a:latin typeface="Arial" panose="020B0604020202020204" pitchFamily="34" charset="0"/>
                <a:cs typeface="Arial" panose="020B0604020202020204" pitchFamily="34" charset="0"/>
              </a:rPr>
              <a:t> неактивних </a:t>
            </a:r>
            <a:r>
              <a:rPr lang="uk-UA" altLang="uk-UA" sz="2200" dirty="0" err="1">
                <a:latin typeface="Arial" panose="020B0604020202020204" pitchFamily="34" charset="0"/>
                <a:cs typeface="Arial" panose="020B0604020202020204" pitchFamily="34" charset="0"/>
              </a:rPr>
              <a:t>сполук</a:t>
            </a:r>
            <a:r>
              <a:rPr lang="uk-UA" altLang="uk-UA" sz="2200" dirty="0">
                <a:latin typeface="Arial" panose="020B0604020202020204" pitchFamily="34" charset="0"/>
                <a:cs typeface="Arial" panose="020B0604020202020204" pitchFamily="34" charset="0"/>
              </a:rPr>
              <a:t>, напр. при отруєнні солями важких металів як антидот застосовують </a:t>
            </a:r>
            <a:r>
              <a:rPr lang="uk-UA" altLang="uk-UA" sz="2200" dirty="0" err="1">
                <a:latin typeface="Arial" panose="020B0604020202020204" pitchFamily="34" charset="0"/>
                <a:cs typeface="Arial" panose="020B0604020202020204" pitchFamily="34" charset="0"/>
              </a:rPr>
              <a:t>унітіол</a:t>
            </a:r>
            <a:r>
              <a:rPr lang="uk-UA" altLang="uk-UA" sz="2200" dirty="0">
                <a:latin typeface="Arial" panose="020B0604020202020204" pitchFamily="34" charset="0"/>
                <a:cs typeface="Arial" panose="020B0604020202020204" pitchFamily="34" charset="0"/>
              </a:rPr>
              <a:t> або </a:t>
            </a:r>
            <a:r>
              <a:rPr lang="uk-UA" altLang="uk-UA" sz="2200" dirty="0" err="1">
                <a:latin typeface="Arial" panose="020B0604020202020204" pitchFamily="34" charset="0"/>
                <a:cs typeface="Arial" panose="020B0604020202020204" pitchFamily="34" charset="0"/>
              </a:rPr>
              <a:t>трилон</a:t>
            </a:r>
            <a:endParaRPr lang="ru-RU" altLang="uk-UA" sz="2200" dirty="0">
              <a:latin typeface="Arial" panose="020B0604020202020204" pitchFamily="34" charset="0"/>
              <a:cs typeface="Arial" panose="020B0604020202020204" pitchFamily="34" charset="0"/>
            </a:endParaRPr>
          </a:p>
          <a:p>
            <a:pPr eaLnBrk="1" hangingPunct="1"/>
            <a:r>
              <a:rPr lang="uk-UA" altLang="uk-UA" sz="2200" b="1" dirty="0">
                <a:solidFill>
                  <a:srgbClr val="0070C0"/>
                </a:solidFill>
                <a:latin typeface="Arial" panose="020B0604020202020204" pitchFamily="34" charset="0"/>
                <a:cs typeface="Arial" panose="020B0604020202020204" pitchFamily="34" charset="0"/>
              </a:rPr>
              <a:t>фізіологічний (функціональний) </a:t>
            </a:r>
            <a:r>
              <a:rPr lang="uk-UA" altLang="uk-UA" sz="2200" dirty="0">
                <a:latin typeface="Arial" panose="020B0604020202020204" pitchFamily="34" charset="0"/>
                <a:cs typeface="Arial" panose="020B0604020202020204" pitchFamily="34" charset="0"/>
              </a:rPr>
              <a:t>— реалізується лише через функціональні системи організму. Залежно від характеру </a:t>
            </a:r>
            <a:r>
              <a:rPr lang="uk-UA" altLang="uk-UA" sz="2200" dirty="0" err="1">
                <a:latin typeface="Arial" panose="020B0604020202020204" pitchFamily="34" charset="0"/>
                <a:cs typeface="Arial" panose="020B0604020202020204" pitchFamily="34" charset="0"/>
              </a:rPr>
              <a:t>біосубстрату</a:t>
            </a:r>
            <a:r>
              <a:rPr lang="uk-UA" altLang="uk-UA" sz="2200" dirty="0">
                <a:latin typeface="Arial" panose="020B0604020202020204" pitchFamily="34" charset="0"/>
                <a:cs typeface="Arial" panose="020B0604020202020204" pitchFamily="34" charset="0"/>
              </a:rPr>
              <a:t>, з яким відбувається взаємодія, фізіологічний антагонізм може бути </a:t>
            </a:r>
            <a:r>
              <a:rPr lang="uk-UA" altLang="uk-UA" sz="2200" b="1" i="1" dirty="0">
                <a:solidFill>
                  <a:srgbClr val="0070C0"/>
                </a:solidFill>
                <a:latin typeface="Arial" panose="020B0604020202020204" pitchFamily="34" charset="0"/>
                <a:cs typeface="Arial" panose="020B0604020202020204" pitchFamily="34" charset="0"/>
              </a:rPr>
              <a:t>прямим і непрямим</a:t>
            </a:r>
            <a:endParaRPr lang="ru-RU" altLang="uk-UA" sz="2200" b="1" i="1" dirty="0">
              <a:solidFill>
                <a:srgbClr val="0070C0"/>
              </a:solidFill>
              <a:latin typeface="Arial" panose="020B0604020202020204" pitchFamily="34" charset="0"/>
              <a:cs typeface="Arial" panose="020B0604020202020204" pitchFamily="34" charset="0"/>
            </a:endParaRPr>
          </a:p>
        </p:txBody>
      </p:sp>
    </p:spTree>
  </p:cSld>
  <p:clrMapOvr>
    <a:masterClrMapping/>
  </p:clrMapOvr>
  <p:transition spd="med">
    <p:wedg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Содержимое 2">
            <a:extLst>
              <a:ext uri="{FF2B5EF4-FFF2-40B4-BE49-F238E27FC236}">
                <a16:creationId xmlns:a16="http://schemas.microsoft.com/office/drawing/2014/main" id="{6F0B7292-887C-8BB4-4958-8CAA06F00443}"/>
              </a:ext>
            </a:extLst>
          </p:cNvPr>
          <p:cNvSpPr>
            <a:spLocks noGrp="1"/>
          </p:cNvSpPr>
          <p:nvPr>
            <p:ph sz="quarter" idx="1"/>
          </p:nvPr>
        </p:nvSpPr>
        <p:spPr>
          <a:xfrm>
            <a:off x="395288" y="404813"/>
            <a:ext cx="7993062" cy="6288087"/>
          </a:xfrm>
        </p:spPr>
        <p:txBody>
          <a:bodyPr/>
          <a:lstStyle/>
          <a:p>
            <a:pPr eaLnBrk="1" hangingPunct="1"/>
            <a:r>
              <a:rPr lang="uk-UA" altLang="uk-UA" b="1" dirty="0">
                <a:solidFill>
                  <a:srgbClr val="0070C0"/>
                </a:solidFill>
                <a:latin typeface="Arial" panose="020B0604020202020204" pitchFamily="34" charset="0"/>
                <a:cs typeface="Arial" panose="020B0604020202020204" pitchFamily="34" charset="0"/>
              </a:rPr>
              <a:t>Прямий функціональний антагонізм - </a:t>
            </a:r>
            <a:r>
              <a:rPr lang="uk-UA" altLang="uk-UA" dirty="0">
                <a:latin typeface="Arial" panose="020B0604020202020204" pitchFamily="34" charset="0"/>
                <a:cs typeface="Arial" panose="020B0604020202020204" pitchFamily="34" charset="0"/>
              </a:rPr>
              <a:t>проявляється у разі дії лікарських речовин на одні й ті ж рецептори, але у прямо протилежному напрямку (наприклад М-</a:t>
            </a:r>
            <a:r>
              <a:rPr lang="uk-UA" altLang="uk-UA" dirty="0" err="1">
                <a:latin typeface="Arial" panose="020B0604020202020204" pitchFamily="34" charset="0"/>
                <a:cs typeface="Arial" panose="020B0604020202020204" pitchFamily="34" charset="0"/>
              </a:rPr>
              <a:t>холіноблокатор</a:t>
            </a:r>
            <a:r>
              <a:rPr lang="uk-UA" altLang="uk-UA" dirty="0">
                <a:latin typeface="Arial" panose="020B0604020202020204" pitchFamily="34" charset="0"/>
                <a:cs typeface="Arial" panose="020B0604020202020204" pitchFamily="34" charset="0"/>
              </a:rPr>
              <a:t> атропін і М-</a:t>
            </a:r>
            <a:r>
              <a:rPr lang="uk-UA" altLang="uk-UA" dirty="0" err="1">
                <a:latin typeface="Arial" panose="020B0604020202020204" pitchFamily="34" charset="0"/>
                <a:cs typeface="Arial" panose="020B0604020202020204" pitchFamily="34" charset="0"/>
              </a:rPr>
              <a:t>холиноміметик</a:t>
            </a:r>
            <a:r>
              <a:rPr lang="uk-UA" altLang="uk-UA" dirty="0">
                <a:latin typeface="Arial" panose="020B0604020202020204" pitchFamily="34" charset="0"/>
                <a:cs typeface="Arial" panose="020B0604020202020204" pitchFamily="34" charset="0"/>
              </a:rPr>
              <a:t> пілокарпін конкурують за зв'язок з М-</a:t>
            </a:r>
            <a:r>
              <a:rPr lang="uk-UA" altLang="uk-UA" dirty="0" err="1">
                <a:latin typeface="Arial" panose="020B0604020202020204" pitchFamily="34" charset="0"/>
                <a:cs typeface="Arial" panose="020B0604020202020204" pitchFamily="34" charset="0"/>
              </a:rPr>
              <a:t>холінорецепторами</a:t>
            </a:r>
            <a:r>
              <a:rPr lang="uk-UA" altLang="uk-UA" dirty="0">
                <a:latin typeface="Arial" panose="020B0604020202020204" pitchFamily="34" charset="0"/>
                <a:cs typeface="Arial" panose="020B0604020202020204" pitchFamily="34" charset="0"/>
              </a:rPr>
              <a:t>; антагоніст </a:t>
            </a:r>
            <a:r>
              <a:rPr lang="uk-UA" altLang="uk-UA" dirty="0" err="1">
                <a:latin typeface="Arial" panose="020B0604020202020204" pitchFamily="34" charset="0"/>
                <a:cs typeface="Arial" panose="020B0604020202020204" pitchFamily="34" charset="0"/>
              </a:rPr>
              <a:t>бензодіазепінових</a:t>
            </a:r>
            <a:r>
              <a:rPr lang="uk-UA" altLang="uk-UA" dirty="0">
                <a:latin typeface="Arial" panose="020B0604020202020204" pitchFamily="34" charset="0"/>
                <a:cs typeface="Arial" panose="020B0604020202020204" pitchFamily="34" charset="0"/>
              </a:rPr>
              <a:t> рецепторів </a:t>
            </a:r>
            <a:r>
              <a:rPr lang="uk-UA" altLang="uk-UA" dirty="0" err="1">
                <a:latin typeface="Arial" panose="020B0604020202020204" pitchFamily="34" charset="0"/>
                <a:cs typeface="Arial" panose="020B0604020202020204" pitchFamily="34" charset="0"/>
              </a:rPr>
              <a:t>флумазеніл</a:t>
            </a:r>
            <a:r>
              <a:rPr lang="uk-UA" altLang="uk-UA" dirty="0">
                <a:latin typeface="Arial" panose="020B0604020202020204" pitchFamily="34" charset="0"/>
                <a:cs typeface="Arial" panose="020B0604020202020204" pitchFamily="34" charset="0"/>
              </a:rPr>
              <a:t> може дуже швидко зняти пригнічення ЦНС, викликане </a:t>
            </a:r>
            <a:r>
              <a:rPr lang="uk-UA" altLang="uk-UA" dirty="0" err="1">
                <a:latin typeface="Arial" panose="020B0604020202020204" pitchFamily="34" charset="0"/>
                <a:cs typeface="Arial" panose="020B0604020202020204" pitchFamily="34" charset="0"/>
              </a:rPr>
              <a:t>діазепамом</a:t>
            </a:r>
            <a:r>
              <a:rPr lang="uk-UA" altLang="uk-UA" dirty="0">
                <a:latin typeface="Arial" panose="020B0604020202020204" pitchFamily="34" charset="0"/>
                <a:cs typeface="Arial" panose="020B0604020202020204" pitchFamily="34" charset="0"/>
              </a:rPr>
              <a:t>. Таким же чином антагоніст </a:t>
            </a:r>
            <a:r>
              <a:rPr lang="uk-UA" altLang="uk-UA" dirty="0" err="1">
                <a:latin typeface="Arial" panose="020B0604020202020204" pitchFamily="34" charset="0"/>
                <a:cs typeface="Arial" panose="020B0604020202020204" pitchFamily="34" charset="0"/>
              </a:rPr>
              <a:t>опіоїдних</a:t>
            </a:r>
            <a:r>
              <a:rPr lang="uk-UA" altLang="uk-UA" dirty="0">
                <a:latin typeface="Arial" panose="020B0604020202020204" pitchFamily="34" charset="0"/>
                <a:cs typeface="Arial" panose="020B0604020202020204" pitchFamily="34" charset="0"/>
              </a:rPr>
              <a:t> рецепторів </a:t>
            </a:r>
            <a:r>
              <a:rPr lang="uk-UA" altLang="uk-UA" dirty="0" err="1">
                <a:latin typeface="Arial" panose="020B0604020202020204" pitchFamily="34" charset="0"/>
                <a:cs typeface="Arial" panose="020B0604020202020204" pitchFamily="34" charset="0"/>
              </a:rPr>
              <a:t>налоксон</a:t>
            </a:r>
            <a:r>
              <a:rPr lang="uk-UA" altLang="uk-UA" dirty="0">
                <a:latin typeface="Arial" panose="020B0604020202020204" pitchFamily="34" charset="0"/>
                <a:cs typeface="Arial" panose="020B0604020202020204" pitchFamily="34" charset="0"/>
              </a:rPr>
              <a:t> ліквідує дію морфіну</a:t>
            </a:r>
            <a:r>
              <a:rPr lang="en-US" altLang="uk-UA" dirty="0">
                <a:latin typeface="Arial" panose="020B0604020202020204" pitchFamily="34" charset="0"/>
                <a:cs typeface="Arial" panose="020B0604020202020204" pitchFamily="34" charset="0"/>
              </a:rPr>
              <a:t>)</a:t>
            </a:r>
            <a:r>
              <a:rPr lang="uk-UA" altLang="uk-UA" dirty="0">
                <a:latin typeface="Arial" panose="020B0604020202020204" pitchFamily="34" charset="0"/>
                <a:cs typeface="Arial" panose="020B0604020202020204" pitchFamily="34" charset="0"/>
              </a:rPr>
              <a:t>.</a:t>
            </a:r>
            <a:endParaRPr lang="en-US" altLang="uk-UA" dirty="0">
              <a:latin typeface="Arial" panose="020B0604020202020204" pitchFamily="34" charset="0"/>
              <a:cs typeface="Arial" panose="020B0604020202020204" pitchFamily="34" charset="0"/>
            </a:endParaRPr>
          </a:p>
          <a:p>
            <a:pPr eaLnBrk="1" hangingPunct="1"/>
            <a:r>
              <a:rPr lang="ru-RU" altLang="uk-UA" dirty="0" err="1">
                <a:latin typeface="Arial" panose="020B0604020202020204" pitchFamily="34" charset="0"/>
                <a:cs typeface="Arial" panose="020B0604020202020204" pitchFamily="34" charset="0"/>
              </a:rPr>
              <a:t>Конкуренція</a:t>
            </a:r>
            <a:r>
              <a:rPr lang="ru-RU" altLang="uk-UA" dirty="0">
                <a:latin typeface="Arial" panose="020B0604020202020204" pitchFamily="34" charset="0"/>
                <a:cs typeface="Arial" panose="020B0604020202020204" pitchFamily="34" charset="0"/>
              </a:rPr>
              <a:t> за </a:t>
            </a:r>
            <a:r>
              <a:rPr lang="ru-RU" altLang="uk-UA" dirty="0" err="1">
                <a:latin typeface="Arial" panose="020B0604020202020204" pitchFamily="34" charset="0"/>
                <a:cs typeface="Arial" panose="020B0604020202020204" pitchFamily="34" charset="0"/>
              </a:rPr>
              <a:t>специфічні</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рецептори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залежить</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від</a:t>
            </a:r>
            <a:r>
              <a:rPr lang="ru-RU" altLang="uk-UA" dirty="0">
                <a:latin typeface="Arial" panose="020B0604020202020204" pitchFamily="34" charset="0"/>
                <a:cs typeface="Arial" panose="020B0604020202020204" pitchFamily="34" charset="0"/>
              </a:rPr>
              <a:t> часу </a:t>
            </a:r>
            <a:r>
              <a:rPr lang="ru-RU" altLang="uk-UA" dirty="0" err="1">
                <a:latin typeface="Arial" panose="020B0604020202020204" pitchFamily="34" charset="0"/>
                <a:cs typeface="Arial" panose="020B0604020202020204" pitchFamily="34" charset="0"/>
              </a:rPr>
              <a:t>напівжиття</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афінітету</a:t>
            </a:r>
            <a:r>
              <a:rPr lang="ru-RU" altLang="uk-UA" dirty="0">
                <a:latin typeface="Arial" panose="020B0604020202020204" pitchFamily="34" charset="0"/>
                <a:cs typeface="Arial" panose="020B0604020202020204" pitchFamily="34" charset="0"/>
              </a:rPr>
              <a:t> та </a:t>
            </a:r>
            <a:r>
              <a:rPr lang="ru-RU" altLang="uk-UA" dirty="0" err="1">
                <a:latin typeface="Arial" panose="020B0604020202020204" pitchFamily="34" charset="0"/>
                <a:cs typeface="Arial" panose="020B0604020202020204" pitchFamily="34" charset="0"/>
              </a:rPr>
              <a:t>дози</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лікарських</a:t>
            </a:r>
            <a:r>
              <a:rPr lang="ru-RU" altLang="uk-UA" dirty="0">
                <a:latin typeface="Arial" panose="020B0604020202020204" pitchFamily="34" charset="0"/>
                <a:cs typeface="Arial" panose="020B0604020202020204" pitchFamily="34" charset="0"/>
              </a:rPr>
              <a:t> </a:t>
            </a:r>
            <a:r>
              <a:rPr lang="ru-RU" altLang="uk-UA" dirty="0" err="1">
                <a:latin typeface="Arial" panose="020B0604020202020204" pitchFamily="34" charset="0"/>
                <a:cs typeface="Arial" panose="020B0604020202020204" pitchFamily="34" charset="0"/>
              </a:rPr>
              <a:t>речовин</a:t>
            </a:r>
            <a:r>
              <a:rPr lang="ru-RU" altLang="uk-UA" sz="2800" dirty="0">
                <a:latin typeface="Arial" panose="020B0604020202020204" pitchFamily="34" charset="0"/>
                <a:cs typeface="Arial" panose="020B0604020202020204" pitchFamily="34" charset="0"/>
              </a:rPr>
              <a:t>.</a:t>
            </a:r>
            <a:endParaRPr lang="en-US" altLang="uk-UA" sz="2800" dirty="0">
              <a:latin typeface="Arial" panose="020B0604020202020204" pitchFamily="34" charset="0"/>
              <a:cs typeface="Arial" panose="020B0604020202020204" pitchFamily="34" charset="0"/>
            </a:endParaRPr>
          </a:p>
          <a:p>
            <a:pPr eaLnBrk="1" hangingPunct="1"/>
            <a:endParaRPr lang="ru-RU" altLang="uk-UA" dirty="0">
              <a:latin typeface="Arial" panose="020B0604020202020204" pitchFamily="34" charset="0"/>
              <a:cs typeface="Arial" panose="020B0604020202020204" pitchFamily="34" charset="0"/>
            </a:endParaRPr>
          </a:p>
        </p:txBody>
      </p:sp>
    </p:spTree>
  </p:cSld>
  <p:clrMapOvr>
    <a:masterClrMapping/>
  </p:clrMapOvr>
  <p:transition spd="med">
    <p:wedg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Місце для вмісту 3">
            <a:extLst>
              <a:ext uri="{FF2B5EF4-FFF2-40B4-BE49-F238E27FC236}">
                <a16:creationId xmlns:a16="http://schemas.microsoft.com/office/drawing/2014/main" id="{CAE31C93-6508-F878-5C17-0806AFEB87C0}"/>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534988" y="692150"/>
            <a:ext cx="5343525" cy="5299075"/>
          </a:xfrm>
        </p:spPr>
      </p:pic>
    </p:spTree>
  </p:cSld>
  <p:clrMapOvr>
    <a:masterClrMapping/>
  </p:clrMapOvr>
  <p:transition spd="med">
    <p:wedg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Содержимое 2">
            <a:extLst>
              <a:ext uri="{FF2B5EF4-FFF2-40B4-BE49-F238E27FC236}">
                <a16:creationId xmlns:a16="http://schemas.microsoft.com/office/drawing/2014/main" id="{2FDAFBB9-D9D3-307E-1BF1-6D67396784E9}"/>
              </a:ext>
            </a:extLst>
          </p:cNvPr>
          <p:cNvSpPr>
            <a:spLocks noGrp="1"/>
          </p:cNvSpPr>
          <p:nvPr>
            <p:ph sz="quarter" idx="1"/>
          </p:nvPr>
        </p:nvSpPr>
        <p:spPr>
          <a:xfrm>
            <a:off x="395288" y="333375"/>
            <a:ext cx="7529512" cy="6140450"/>
          </a:xfrm>
        </p:spPr>
        <p:txBody>
          <a:bodyPr/>
          <a:lstStyle/>
          <a:p>
            <a:pPr eaLnBrk="1" hangingPunct="1">
              <a:defRPr/>
            </a:pPr>
            <a:r>
              <a:rPr lang="uk-UA" altLang="uk-UA" sz="2000" b="1" dirty="0">
                <a:solidFill>
                  <a:srgbClr val="0070C0"/>
                </a:solidFill>
                <a:latin typeface="Arial" panose="020B0604020202020204" pitchFamily="34" charset="0"/>
                <a:cs typeface="Arial" panose="020B0604020202020204" pitchFamily="34" charset="0"/>
              </a:rPr>
              <a:t>Неконкурентний прямий </a:t>
            </a:r>
            <a:r>
              <a:rPr lang="uk-UA" altLang="uk-UA" sz="2000" dirty="0">
                <a:latin typeface="Arial" panose="020B0604020202020204" pitchFamily="34" charset="0"/>
                <a:cs typeface="Arial" panose="020B0604020202020204" pitchFamily="34" charset="0"/>
              </a:rPr>
              <a:t>виникає, коли речовини впливають на різні ділянки рецептора. При цьому антагоніст діє поза активним центром рецептора — </a:t>
            </a:r>
            <a:r>
              <a:rPr lang="uk-UA" altLang="uk-UA" sz="2000" dirty="0" err="1">
                <a:latin typeface="Arial" panose="020B0604020202020204" pitchFamily="34" charset="0"/>
                <a:cs typeface="Arial" panose="020B0604020202020204" pitchFamily="34" charset="0"/>
              </a:rPr>
              <a:t>алостерично</a:t>
            </a:r>
            <a:r>
              <a:rPr lang="uk-UA" altLang="uk-UA" sz="2000" dirty="0">
                <a:latin typeface="Arial" panose="020B0604020202020204" pitchFamily="34" charset="0"/>
                <a:cs typeface="Arial" panose="020B0604020202020204" pitchFamily="34" charset="0"/>
              </a:rPr>
              <a:t> (</a:t>
            </a:r>
            <a:r>
              <a:rPr lang="uk-UA" altLang="uk-UA" sz="2000" dirty="0" err="1">
                <a:latin typeface="Arial" panose="020B0604020202020204" pitchFamily="34" charset="0"/>
                <a:cs typeface="Arial" panose="020B0604020202020204" pitchFamily="34" charset="0"/>
              </a:rPr>
              <a:t>грец</a:t>
            </a:r>
            <a:r>
              <a:rPr lang="uk-UA" altLang="uk-UA" sz="2000" dirty="0">
                <a:latin typeface="Arial" panose="020B0604020202020204" pitchFamily="34" charset="0"/>
                <a:cs typeface="Arial" panose="020B0604020202020204" pitchFamily="34" charset="0"/>
              </a:rPr>
              <a:t>. </a:t>
            </a:r>
            <a:r>
              <a:rPr lang="uk-UA" altLang="uk-UA" sz="2000" dirty="0" err="1">
                <a:latin typeface="Arial" panose="020B0604020202020204" pitchFamily="34" charset="0"/>
                <a:cs typeface="Arial" panose="020B0604020202020204" pitchFamily="34" charset="0"/>
              </a:rPr>
              <a:t>аllos</a:t>
            </a:r>
            <a:r>
              <a:rPr lang="uk-UA" altLang="uk-UA" sz="2000" dirty="0">
                <a:latin typeface="Arial" panose="020B0604020202020204" pitchFamily="34" charset="0"/>
                <a:cs typeface="Arial" panose="020B0604020202020204" pitchFamily="34" charset="0"/>
              </a:rPr>
              <a:t> — інший + </a:t>
            </a:r>
            <a:r>
              <a:rPr lang="uk-UA" altLang="uk-UA" sz="2000" dirty="0" err="1">
                <a:latin typeface="Arial" panose="020B0604020202020204" pitchFamily="34" charset="0"/>
                <a:cs typeface="Arial" panose="020B0604020202020204" pitchFamily="34" charset="0"/>
              </a:rPr>
              <a:t>stereos</a:t>
            </a:r>
            <a:r>
              <a:rPr lang="uk-UA" altLang="uk-UA" sz="2000" dirty="0">
                <a:latin typeface="Arial" panose="020B0604020202020204" pitchFamily="34" charset="0"/>
                <a:cs typeface="Arial" panose="020B0604020202020204" pitchFamily="34" charset="0"/>
              </a:rPr>
              <a:t> — просторовий); </a:t>
            </a:r>
            <a:endParaRPr lang="en-US" altLang="uk-UA" sz="2000" dirty="0">
              <a:latin typeface="Arial" panose="020B0604020202020204" pitchFamily="34" charset="0"/>
              <a:cs typeface="Arial" panose="020B0604020202020204" pitchFamily="34" charset="0"/>
            </a:endParaRPr>
          </a:p>
          <a:p>
            <a:pPr marL="0" indent="0" eaLnBrk="1" hangingPunct="1">
              <a:buFont typeface="Wingdings" panose="05000000000000000000" pitchFamily="2" charset="2"/>
              <a:buNone/>
              <a:defRPr/>
            </a:pPr>
            <a:r>
              <a:rPr lang="uk-UA" altLang="uk-UA" sz="2000" i="1" dirty="0"/>
              <a:t>Наприклад: курареподібні препарати ( «</a:t>
            </a:r>
            <a:r>
              <a:rPr lang="uk-UA" altLang="uk-UA" sz="2000" i="1" dirty="0" err="1"/>
              <a:t>Тубокурарин</a:t>
            </a:r>
            <a:r>
              <a:rPr lang="uk-UA" altLang="uk-UA" sz="2000" i="1" dirty="0"/>
              <a:t>», «</a:t>
            </a:r>
            <a:r>
              <a:rPr lang="uk-UA" altLang="uk-UA" sz="2000" i="1" dirty="0" err="1"/>
              <a:t>Дітілін</a:t>
            </a:r>
            <a:r>
              <a:rPr lang="uk-UA" altLang="uk-UA" sz="2000" i="1" dirty="0"/>
              <a:t>») впливають на скелетні м'язи через </a:t>
            </a:r>
            <a:r>
              <a:rPr lang="uk-UA" altLang="uk-UA" sz="2000" i="1" dirty="0" err="1"/>
              <a:t>холінорецептори</a:t>
            </a:r>
            <a:r>
              <a:rPr lang="uk-UA" altLang="uk-UA" sz="2000" i="1" dirty="0"/>
              <a:t>, при цьому вони усувають судоми, які є побічною дією стрихніну на нейрони спинного мозку.</a:t>
            </a:r>
            <a:endParaRPr lang="en-US" altLang="uk-UA" sz="2000" i="1" dirty="0"/>
          </a:p>
          <a:p>
            <a:pPr eaLnBrk="1" hangingPunct="1">
              <a:defRPr/>
            </a:pPr>
            <a:r>
              <a:rPr lang="ru-RU" altLang="uk-UA" sz="2000" b="1" dirty="0">
                <a:solidFill>
                  <a:srgbClr val="0070C0"/>
                </a:solidFill>
                <a:latin typeface="Arial" panose="020B0604020202020204" pitchFamily="34" charset="0"/>
                <a:cs typeface="Arial" panose="020B0604020202020204" pitchFamily="34" charset="0"/>
              </a:rPr>
              <a:t>Н</a:t>
            </a:r>
            <a:r>
              <a:rPr lang="uk-UA" altLang="uk-UA" sz="2000" b="1" dirty="0" err="1">
                <a:solidFill>
                  <a:srgbClr val="0070C0"/>
                </a:solidFill>
                <a:latin typeface="Arial" panose="020B0604020202020204" pitchFamily="34" charset="0"/>
                <a:cs typeface="Arial" panose="020B0604020202020204" pitchFamily="34" charset="0"/>
              </a:rPr>
              <a:t>епрямий</a:t>
            </a:r>
            <a:r>
              <a:rPr lang="uk-UA" altLang="uk-UA" sz="2000" dirty="0">
                <a:latin typeface="Arial" panose="020B0604020202020204" pitchFamily="34" charset="0"/>
                <a:cs typeface="Arial" panose="020B0604020202020204" pitchFamily="34" charset="0"/>
              </a:rPr>
              <a:t> </a:t>
            </a:r>
            <a:r>
              <a:rPr lang="uk-UA" altLang="uk-UA" sz="2000" b="1" dirty="0">
                <a:solidFill>
                  <a:srgbClr val="0070C0"/>
                </a:solidFill>
                <a:latin typeface="Arial" panose="020B0604020202020204" pitchFamily="34" charset="0"/>
                <a:cs typeface="Arial" panose="020B0604020202020204" pitchFamily="34" charset="0"/>
              </a:rPr>
              <a:t>функціональний</a:t>
            </a:r>
            <a:r>
              <a:rPr lang="uk-UA" altLang="uk-UA" sz="2000" dirty="0">
                <a:latin typeface="Arial" panose="020B0604020202020204" pitchFamily="34" charset="0"/>
                <a:cs typeface="Arial" panose="020B0604020202020204" pitchFamily="34" charset="0"/>
              </a:rPr>
              <a:t> - однотипна дія кількох речовин на різні рецепторні структури, що виконують протилежні функції</a:t>
            </a:r>
          </a:p>
          <a:p>
            <a:pPr marL="0" indent="0" eaLnBrk="1" hangingPunct="1">
              <a:buFont typeface="Wingdings" panose="05000000000000000000" pitchFamily="2" charset="2"/>
              <a:buNone/>
              <a:defRPr/>
            </a:pPr>
            <a:r>
              <a:rPr lang="uk-UA" altLang="uk-UA" dirty="0"/>
              <a:t>(</a:t>
            </a:r>
            <a:r>
              <a:rPr lang="uk-UA" altLang="uk-UA" sz="2000" i="1" dirty="0"/>
              <a:t>Наприклад, напад бронхіальної астми, пов’язаний зі спазмом гладких м’язів бронхів, що був спричинений дією </a:t>
            </a:r>
            <a:r>
              <a:rPr lang="uk-UA" altLang="uk-UA" sz="2000" i="1" dirty="0" err="1"/>
              <a:t>гістаміну</a:t>
            </a:r>
            <a:r>
              <a:rPr lang="uk-UA" altLang="uk-UA" sz="2000" i="1" dirty="0"/>
              <a:t>, серотоніну тощо на відповідні рецептори, можна </a:t>
            </a:r>
            <a:r>
              <a:rPr lang="uk-UA" altLang="uk-UA" sz="2000" i="1" dirty="0" err="1"/>
              <a:t>купірувати</a:t>
            </a:r>
            <a:r>
              <a:rPr lang="uk-UA" altLang="uk-UA" sz="2000" i="1" dirty="0"/>
              <a:t> застосуванням </a:t>
            </a:r>
            <a:r>
              <a:rPr lang="el-GR" altLang="uk-UA" sz="2000" i="1" dirty="0"/>
              <a:t>β2</a:t>
            </a:r>
            <a:r>
              <a:rPr lang="uk-UA" altLang="uk-UA" sz="2000" i="1" dirty="0"/>
              <a:t>- </a:t>
            </a:r>
            <a:r>
              <a:rPr lang="uk-UA" altLang="uk-UA" sz="2000" i="1" dirty="0" err="1"/>
              <a:t>адреноміметиків</a:t>
            </a:r>
            <a:r>
              <a:rPr lang="uk-UA" altLang="uk-UA" sz="2000" i="1" dirty="0"/>
              <a:t>, які викликають </a:t>
            </a:r>
            <a:r>
              <a:rPr lang="uk-UA" altLang="uk-UA" sz="2000" i="1" dirty="0" err="1"/>
              <a:t>бронходилятацію</a:t>
            </a:r>
            <a:r>
              <a:rPr lang="uk-UA" altLang="uk-UA" sz="2000" i="1" dirty="0"/>
              <a:t>,</a:t>
            </a:r>
            <a:r>
              <a:rPr lang="ru-RU" altLang="uk-UA" sz="2000" i="1" dirty="0"/>
              <a:t> </a:t>
            </a:r>
            <a:r>
              <a:rPr lang="ru-RU" altLang="uk-UA" sz="2000" i="1" dirty="0" err="1"/>
              <a:t>вплив</a:t>
            </a:r>
            <a:r>
              <a:rPr lang="ru-RU" altLang="uk-UA" sz="2000" i="1" dirty="0"/>
              <a:t> на око </a:t>
            </a:r>
            <a:r>
              <a:rPr lang="ru-RU" altLang="uk-UA" sz="2000" i="1" dirty="0" err="1"/>
              <a:t>холіно</a:t>
            </a:r>
            <a:r>
              <a:rPr lang="ru-RU" altLang="uk-UA" sz="2000" i="1" dirty="0"/>
              <a:t> - й </a:t>
            </a:r>
            <a:r>
              <a:rPr lang="ru-RU" altLang="uk-UA" sz="2000" i="1" dirty="0" err="1"/>
              <a:t>адреноміметиків</a:t>
            </a:r>
            <a:r>
              <a:rPr lang="uk-UA" altLang="uk-UA" sz="2000" i="1" dirty="0"/>
              <a:t> </a:t>
            </a:r>
            <a:r>
              <a:rPr lang="uk-UA" altLang="uk-UA" sz="2000" dirty="0"/>
              <a:t>)</a:t>
            </a:r>
          </a:p>
          <a:p>
            <a:pPr eaLnBrk="1" hangingPunct="1">
              <a:buFont typeface="Wingdings" panose="05000000000000000000" pitchFamily="2" charset="2"/>
              <a:buNone/>
              <a:defRPr/>
            </a:pPr>
            <a:r>
              <a:rPr lang="uk-UA" altLang="uk-UA" dirty="0"/>
              <a:t>	</a:t>
            </a:r>
            <a:endParaRPr lang="ru-RU" altLang="uk-UA" dirty="0"/>
          </a:p>
        </p:txBody>
      </p:sp>
    </p:spTree>
  </p:cSld>
  <p:clrMapOvr>
    <a:masterClrMapping/>
  </p:clrMapOvr>
  <p:transition spd="med">
    <p:wedg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Содержимое 2">
            <a:extLst>
              <a:ext uri="{FF2B5EF4-FFF2-40B4-BE49-F238E27FC236}">
                <a16:creationId xmlns:a16="http://schemas.microsoft.com/office/drawing/2014/main" id="{7DC68D65-9837-2628-7075-D300F9645DF7}"/>
              </a:ext>
            </a:extLst>
          </p:cNvPr>
          <p:cNvSpPr>
            <a:spLocks noGrp="1"/>
          </p:cNvSpPr>
          <p:nvPr>
            <p:ph sz="quarter" idx="1"/>
          </p:nvPr>
        </p:nvSpPr>
        <p:spPr>
          <a:xfrm>
            <a:off x="468313" y="404813"/>
            <a:ext cx="7456487" cy="6069012"/>
          </a:xfrm>
        </p:spPr>
        <p:txBody>
          <a:bodyPr/>
          <a:lstStyle/>
          <a:p>
            <a:pPr eaLnBrk="1" hangingPunct="1">
              <a:defRPr/>
            </a:pPr>
            <a:r>
              <a:rPr lang="uk-UA" altLang="uk-UA" sz="2000" dirty="0">
                <a:latin typeface="Arial" panose="020B0604020202020204" pitchFamily="34" charset="0"/>
                <a:cs typeface="Arial" panose="020B0604020202020204" pitchFamily="34" charset="0"/>
              </a:rPr>
              <a:t>Наприклад, при тяжкому отруєнні снодійними препаратами вводять аналептики (</a:t>
            </a:r>
            <a:r>
              <a:rPr lang="uk-UA" altLang="uk-UA" sz="2000" dirty="0" err="1">
                <a:latin typeface="Arial" panose="020B0604020202020204" pitchFamily="34" charset="0"/>
                <a:cs typeface="Arial" panose="020B0604020202020204" pitchFamily="34" charset="0"/>
              </a:rPr>
              <a:t>бемегрид</a:t>
            </a:r>
            <a:r>
              <a:rPr lang="uk-UA" altLang="uk-UA" sz="2000" dirty="0">
                <a:latin typeface="Arial" panose="020B0604020202020204" pitchFamily="34" charset="0"/>
                <a:cs typeface="Arial" panose="020B0604020202020204" pitchFamily="34" charset="0"/>
              </a:rPr>
              <a:t> та ін.) у високих дозах, які значно перевищують найвищі дози. Однак при цьому не виникає отруєння аналептиками, оскільки між цими препаратами, з яких один пригнічує, а інший стимулює ЦНС, виникає </a:t>
            </a:r>
            <a:r>
              <a:rPr lang="uk-UA" altLang="uk-UA" sz="2000" i="1" dirty="0">
                <a:solidFill>
                  <a:srgbClr val="0070C0"/>
                </a:solidFill>
                <a:latin typeface="Arial" panose="020B0604020202020204" pitchFamily="34" charset="0"/>
                <a:cs typeface="Arial" panose="020B0604020202020204" pitchFamily="34" charset="0"/>
              </a:rPr>
              <a:t>двобічний антагонізм</a:t>
            </a:r>
            <a:r>
              <a:rPr lang="uk-UA" altLang="uk-UA" sz="2000" dirty="0">
                <a:latin typeface="Arial" panose="020B0604020202020204" pitchFamily="34" charset="0"/>
                <a:cs typeface="Arial" panose="020B0604020202020204" pitchFamily="34" charset="0"/>
              </a:rPr>
              <a:t>. </a:t>
            </a:r>
          </a:p>
          <a:p>
            <a:pPr eaLnBrk="1" hangingPunct="1">
              <a:defRPr/>
            </a:pPr>
            <a:r>
              <a:rPr lang="uk-UA" altLang="uk-UA" sz="2000" i="1" dirty="0">
                <a:solidFill>
                  <a:srgbClr val="0070C0"/>
                </a:solidFill>
                <a:latin typeface="Arial" panose="020B0604020202020204" pitchFamily="34" charset="0"/>
                <a:cs typeface="Arial" panose="020B0604020202020204" pitchFamily="34" charset="0"/>
              </a:rPr>
              <a:t>Однобічний антагонізм</a:t>
            </a:r>
            <a:r>
              <a:rPr lang="uk-UA" altLang="uk-UA" sz="2000" dirty="0">
                <a:latin typeface="Arial" panose="020B0604020202020204" pitchFamily="34" charset="0"/>
                <a:cs typeface="Arial" panose="020B0604020202020204" pitchFamily="34" charset="0"/>
              </a:rPr>
              <a:t> відбувається, коли дія однієї речовини замінює дію іншої, але не навпаки. Наприклад, </a:t>
            </a:r>
            <a:r>
              <a:rPr lang="uk-UA" altLang="uk-UA" sz="2000" dirty="0" err="1">
                <a:latin typeface="Arial" panose="020B0604020202020204" pitchFamily="34" charset="0"/>
                <a:cs typeface="Arial" panose="020B0604020202020204" pitchFamily="34" charset="0"/>
              </a:rPr>
              <a:t>тіазидні</a:t>
            </a:r>
            <a:r>
              <a:rPr lang="uk-UA" altLang="uk-UA" sz="2000" dirty="0">
                <a:latin typeface="Arial" panose="020B0604020202020204" pitchFamily="34" charset="0"/>
                <a:cs typeface="Arial" panose="020B0604020202020204" pitchFamily="34" charset="0"/>
              </a:rPr>
              <a:t> </a:t>
            </a:r>
            <a:r>
              <a:rPr lang="uk-UA" altLang="uk-UA" sz="2000" dirty="0" err="1">
                <a:latin typeface="Arial" panose="020B0604020202020204" pitchFamily="34" charset="0"/>
                <a:cs typeface="Arial" panose="020B0604020202020204" pitchFamily="34" charset="0"/>
              </a:rPr>
              <a:t>діуретики</a:t>
            </a:r>
            <a:r>
              <a:rPr lang="uk-UA" altLang="uk-UA" sz="2000" dirty="0">
                <a:latin typeface="Arial" panose="020B0604020202020204" pitchFamily="34" charset="0"/>
                <a:cs typeface="Arial" panose="020B0604020202020204" pitchFamily="34" charset="0"/>
              </a:rPr>
              <a:t> зменшують </a:t>
            </a:r>
            <a:r>
              <a:rPr lang="uk-UA" altLang="uk-UA" sz="2000" dirty="0" err="1">
                <a:latin typeface="Arial" panose="020B0604020202020204" pitchFamily="34" charset="0"/>
                <a:cs typeface="Arial" panose="020B0604020202020204" pitchFamily="34" charset="0"/>
              </a:rPr>
              <a:t>гіпоглікемічну</a:t>
            </a:r>
            <a:r>
              <a:rPr lang="uk-UA" altLang="uk-UA" sz="2000" dirty="0">
                <a:latin typeface="Arial" panose="020B0604020202020204" pitchFamily="34" charset="0"/>
                <a:cs typeface="Arial" panose="020B0604020202020204" pitchFamily="34" charset="0"/>
              </a:rPr>
              <a:t> дію похідних </a:t>
            </a:r>
            <a:r>
              <a:rPr lang="uk-UA" altLang="uk-UA" sz="2000" dirty="0" err="1">
                <a:latin typeface="Arial" panose="020B0604020202020204" pitchFamily="34" charset="0"/>
                <a:cs typeface="Arial" panose="020B0604020202020204" pitchFamily="34" charset="0"/>
              </a:rPr>
              <a:t>сульфанілсечовини</a:t>
            </a:r>
            <a:r>
              <a:rPr lang="uk-UA" altLang="uk-UA" sz="2000" dirty="0">
                <a:latin typeface="Arial" panose="020B0604020202020204" pitchFamily="34" charset="0"/>
                <a:cs typeface="Arial" panose="020B0604020202020204" pitchFamily="34" charset="0"/>
              </a:rPr>
              <a:t>. </a:t>
            </a:r>
            <a:endParaRPr lang="en-US" altLang="uk-UA" sz="2000" dirty="0">
              <a:latin typeface="Arial" panose="020B0604020202020204" pitchFamily="34" charset="0"/>
              <a:cs typeface="Arial" panose="020B0604020202020204" pitchFamily="34" charset="0"/>
            </a:endParaRPr>
          </a:p>
          <a:p>
            <a:pPr marL="0" indent="0" eaLnBrk="1" hangingPunct="1">
              <a:buFont typeface="Wingdings" panose="05000000000000000000" pitchFamily="2" charset="2"/>
              <a:buNone/>
              <a:defRPr/>
            </a:pPr>
            <a:r>
              <a:rPr lang="uk-UA" altLang="uk-UA" sz="2000" dirty="0">
                <a:latin typeface="Arial" panose="020B0604020202020204" pitchFamily="34" charset="0"/>
                <a:cs typeface="Arial" panose="020B0604020202020204" pitchFamily="34" charset="0"/>
              </a:rPr>
              <a:t>Антагонізм, як вид взаємодії лікарських речовин, широко використовується для усунення їх негативної дії, а також при отруєннях. </a:t>
            </a:r>
            <a:endParaRPr lang="ru-RU" altLang="uk-UA" sz="2000" dirty="0">
              <a:latin typeface="Arial" panose="020B0604020202020204" pitchFamily="34" charset="0"/>
              <a:cs typeface="Arial" panose="020B0604020202020204" pitchFamily="34" charset="0"/>
            </a:endParaRPr>
          </a:p>
        </p:txBody>
      </p:sp>
    </p:spTree>
  </p:cSld>
  <p:clrMapOvr>
    <a:masterClrMapping/>
  </p:clrMapOvr>
  <p:transition spd="med">
    <p:wedg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427601-F57D-46BF-3A53-2B9F5E49B9E2}"/>
              </a:ext>
            </a:extLst>
          </p:cNvPr>
          <p:cNvSpPr>
            <a:spLocks noGrp="1"/>
          </p:cNvSpPr>
          <p:nvPr>
            <p:ph type="title"/>
          </p:nvPr>
        </p:nvSpPr>
        <p:spPr/>
        <p:txBody>
          <a:bodyPr/>
          <a:lstStyle/>
          <a:p>
            <a:pPr algn="ctr">
              <a:defRPr/>
            </a:pPr>
            <a:r>
              <a:rPr lang="ru-RU" b="1" dirty="0" err="1">
                <a:latin typeface="Arial" panose="020B0604020202020204" pitchFamily="34" charset="0"/>
                <a:cs typeface="Arial" panose="020B0604020202020204" pitchFamily="34" charset="0"/>
              </a:rPr>
              <a:t>Реакція</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організму</a:t>
            </a:r>
            <a:r>
              <a:rPr lang="ru-RU" b="1" dirty="0">
                <a:latin typeface="Arial" panose="020B0604020202020204" pitchFamily="34" charset="0"/>
                <a:cs typeface="Arial" panose="020B0604020202020204" pitchFamily="34" charset="0"/>
              </a:rPr>
              <a:t> на </a:t>
            </a:r>
            <a:r>
              <a:rPr lang="ru-RU" b="1" dirty="0" err="1">
                <a:latin typeface="Arial" panose="020B0604020202020204" pitchFamily="34" charset="0"/>
                <a:cs typeface="Arial" panose="020B0604020202020204" pitchFamily="34" charset="0"/>
              </a:rPr>
              <a:t>повторне</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введення</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лікарських</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речовин</a:t>
            </a:r>
            <a:r>
              <a:rPr lang="ru-RU" b="1" dirty="0">
                <a:latin typeface="Arial" panose="020B0604020202020204" pitchFamily="34" charset="0"/>
                <a:cs typeface="Arial" panose="020B0604020202020204" pitchFamily="34" charset="0"/>
              </a:rPr>
              <a:t>. </a:t>
            </a:r>
            <a:endParaRPr lang="uk-UA" b="1" dirty="0">
              <a:latin typeface="Arial" panose="020B0604020202020204" pitchFamily="34" charset="0"/>
              <a:cs typeface="Arial" panose="020B0604020202020204" pitchFamily="34" charset="0"/>
            </a:endParaRPr>
          </a:p>
        </p:txBody>
      </p:sp>
      <p:sp>
        <p:nvSpPr>
          <p:cNvPr id="34819" name="Місце для вмісту 2">
            <a:extLst>
              <a:ext uri="{FF2B5EF4-FFF2-40B4-BE49-F238E27FC236}">
                <a16:creationId xmlns:a16="http://schemas.microsoft.com/office/drawing/2014/main" id="{C7F4155D-B558-BFBA-EC38-1F47EDDA3D7F}"/>
              </a:ext>
            </a:extLst>
          </p:cNvPr>
          <p:cNvSpPr>
            <a:spLocks noGrp="1"/>
          </p:cNvSpPr>
          <p:nvPr>
            <p:ph sz="quarter" idx="1"/>
          </p:nvPr>
        </p:nvSpPr>
        <p:spPr>
          <a:xfrm>
            <a:off x="457200" y="1600200"/>
            <a:ext cx="7467600" cy="4873625"/>
          </a:xfrm>
        </p:spPr>
        <p:txBody>
          <a:bodyPr/>
          <a:lstStyle/>
          <a:p>
            <a:r>
              <a:rPr lang="uk-UA" altLang="uk-UA" dirty="0" err="1">
                <a:latin typeface="Arial" panose="020B0604020202020204" pitchFamily="34" charset="0"/>
                <a:cs typeface="Arial" panose="020B0604020202020204" pitchFamily="34" charset="0"/>
              </a:rPr>
              <a:t>Гіпореактивність</a:t>
            </a:r>
            <a:r>
              <a:rPr lang="uk-UA" altLang="uk-UA" dirty="0">
                <a:latin typeface="Arial" panose="020B0604020202020204" pitchFamily="34" charset="0"/>
                <a:cs typeface="Arial" panose="020B0604020202020204" pitchFamily="34" charset="0"/>
              </a:rPr>
              <a:t> - знижена реакція організму на лікарські засоби  -  </a:t>
            </a:r>
            <a:r>
              <a:rPr lang="uk-UA" altLang="uk-UA" b="1" dirty="0">
                <a:solidFill>
                  <a:srgbClr val="C00000"/>
                </a:solidFill>
                <a:latin typeface="Arial" panose="020B0604020202020204" pitchFamily="34" charset="0"/>
                <a:cs typeface="Arial" panose="020B0604020202020204" pitchFamily="34" charset="0"/>
              </a:rPr>
              <a:t>звикання</a:t>
            </a:r>
            <a:r>
              <a:rPr lang="uk-UA" altLang="uk-UA" dirty="0">
                <a:latin typeface="Arial" panose="020B0604020202020204" pitchFamily="34" charset="0"/>
                <a:cs typeface="Arial" panose="020B0604020202020204" pitchFamily="34" charset="0"/>
              </a:rPr>
              <a:t> - </a:t>
            </a:r>
            <a:r>
              <a:rPr lang="uk-UA" altLang="uk-UA" b="1" i="1" dirty="0">
                <a:solidFill>
                  <a:srgbClr val="C00000"/>
                </a:solidFill>
                <a:latin typeface="Arial" panose="020B0604020202020204" pitchFamily="34" charset="0"/>
                <a:cs typeface="Arial" panose="020B0604020202020204" pitchFamily="34" charset="0"/>
              </a:rPr>
              <a:t>проявляється толерантністю або </a:t>
            </a:r>
            <a:r>
              <a:rPr lang="uk-UA" altLang="uk-UA" b="1" i="1" dirty="0" err="1">
                <a:solidFill>
                  <a:srgbClr val="C00000"/>
                </a:solidFill>
                <a:latin typeface="Arial" panose="020B0604020202020204" pitchFamily="34" charset="0"/>
                <a:cs typeface="Arial" panose="020B0604020202020204" pitchFamily="34" charset="0"/>
              </a:rPr>
              <a:t>тахіфілаксією</a:t>
            </a:r>
            <a:r>
              <a:rPr lang="uk-UA" altLang="uk-UA" b="1" i="1" dirty="0">
                <a:solidFill>
                  <a:srgbClr val="C00000"/>
                </a:solidFill>
                <a:latin typeface="Arial" panose="020B0604020202020204" pitchFamily="34" charset="0"/>
                <a:cs typeface="Arial" panose="020B0604020202020204" pitchFamily="34" charset="0"/>
              </a:rPr>
              <a:t>. </a:t>
            </a:r>
          </a:p>
          <a:p>
            <a:r>
              <a:rPr lang="uk-UA" altLang="uk-UA" dirty="0" err="1">
                <a:latin typeface="Arial" panose="020B0604020202020204" pitchFamily="34" charset="0"/>
                <a:cs typeface="Arial" panose="020B0604020202020204" pitchFamily="34" charset="0"/>
              </a:rPr>
              <a:t>Гіперреактивність</a:t>
            </a:r>
            <a:r>
              <a:rPr lang="uk-UA" altLang="uk-UA" dirty="0">
                <a:latin typeface="Arial" panose="020B0604020202020204" pitchFamily="34" charset="0"/>
                <a:cs typeface="Arial" panose="020B0604020202020204" pitchFamily="34" charset="0"/>
              </a:rPr>
              <a:t> - підвищена реакція організму, проявляється </a:t>
            </a:r>
            <a:r>
              <a:rPr lang="uk-UA" altLang="uk-UA" b="1" i="1" dirty="0">
                <a:solidFill>
                  <a:srgbClr val="C00000"/>
                </a:solidFill>
                <a:latin typeface="Arial" panose="020B0604020202020204" pitchFamily="34" charset="0"/>
                <a:cs typeface="Arial" panose="020B0604020202020204" pitchFamily="34" charset="0"/>
              </a:rPr>
              <a:t>алергією, сенсибілізацією та ідіосинкразією</a:t>
            </a:r>
            <a:r>
              <a:rPr lang="uk-UA" altLang="uk-UA" dirty="0">
                <a:latin typeface="Arial" panose="020B0604020202020204" pitchFamily="34" charset="0"/>
                <a:cs typeface="Arial" panose="020B0604020202020204" pitchFamily="34" charset="0"/>
              </a:rPr>
              <a:t>. </a:t>
            </a:r>
          </a:p>
          <a:p>
            <a:r>
              <a:rPr lang="uk-UA" altLang="uk-UA" dirty="0">
                <a:latin typeface="Arial" panose="020B0604020202020204" pitchFamily="34" charset="0"/>
                <a:cs typeface="Arial" panose="020B0604020202020204" pitchFamily="34" charset="0"/>
              </a:rPr>
              <a:t>При повторному введенні лікарських засобів можуть розвиватись особливі стани - </a:t>
            </a:r>
            <a:r>
              <a:rPr lang="uk-UA" altLang="uk-UA" b="1" i="1" dirty="0">
                <a:solidFill>
                  <a:srgbClr val="C00000"/>
                </a:solidFill>
                <a:latin typeface="Arial" panose="020B0604020202020204" pitchFamily="34" charset="0"/>
                <a:cs typeface="Arial" panose="020B0604020202020204" pitchFamily="34" charset="0"/>
              </a:rPr>
              <a:t>лікарська залежність і кумуляція.</a:t>
            </a:r>
          </a:p>
        </p:txBody>
      </p:sp>
    </p:spTree>
  </p:cSld>
  <p:clrMapOvr>
    <a:masterClrMapping/>
  </p:clrMapOvr>
  <p:transition spd="med">
    <p:wedg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3C465154-A491-F6CC-1605-4145EFDFC12E}"/>
              </a:ext>
            </a:extLst>
          </p:cNvPr>
          <p:cNvSpPr>
            <a:spLocks noGrp="1"/>
          </p:cNvSpPr>
          <p:nvPr>
            <p:ph sz="quarter" idx="1"/>
          </p:nvPr>
        </p:nvSpPr>
        <p:spPr>
          <a:xfrm>
            <a:off x="467544" y="188641"/>
            <a:ext cx="8136904" cy="6480448"/>
          </a:xfrm>
        </p:spPr>
        <p:txBody>
          <a:bodyPr/>
          <a:lstStyle/>
          <a:p>
            <a:pPr>
              <a:defRPr/>
            </a:pPr>
            <a:r>
              <a:rPr lang="uk-UA" sz="2800" b="1" dirty="0">
                <a:solidFill>
                  <a:srgbClr val="C00000"/>
                </a:solidFill>
                <a:latin typeface="Arial" panose="020B0604020202020204" pitchFamily="34" charset="0"/>
                <a:cs typeface="Arial" panose="020B0604020202020204" pitchFamily="34" charset="0"/>
              </a:rPr>
              <a:t>Звикання</a:t>
            </a:r>
            <a:r>
              <a:rPr lang="uk-UA" dirty="0">
                <a:latin typeface="Arial" panose="020B0604020202020204" pitchFamily="34" charset="0"/>
                <a:cs typeface="Arial" panose="020B0604020202020204" pitchFamily="34" charset="0"/>
              </a:rPr>
              <a:t> (толерантність, від лат. </a:t>
            </a:r>
            <a:r>
              <a:rPr lang="en-US" i="1" dirty="0" err="1">
                <a:latin typeface="Arial" panose="020B0604020202020204" pitchFamily="34" charset="0"/>
                <a:cs typeface="Arial" panose="020B0604020202020204" pitchFamily="34" charset="0"/>
              </a:rPr>
              <a:t>tolerantia</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терплячість) - це зниження чутливості до препарату після його повторного введення, що потребує збільшення дози для того, щоб викликати ефект тієї самої інтенсивності, що раніше після введення меншої дози. </a:t>
            </a:r>
          </a:p>
          <a:p>
            <a:pPr>
              <a:defRPr/>
            </a:pPr>
            <a:r>
              <a:rPr lang="uk-UA" sz="2800" b="1" dirty="0" err="1">
                <a:solidFill>
                  <a:srgbClr val="C00000"/>
                </a:solidFill>
                <a:latin typeface="Arial" panose="020B0604020202020204" pitchFamily="34" charset="0"/>
                <a:cs typeface="Arial" panose="020B0604020202020204" pitchFamily="34" charset="0"/>
              </a:rPr>
              <a:t>Тахіфілаксія</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грец</a:t>
            </a:r>
            <a:r>
              <a:rPr lang="uk-UA"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tachys</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швидкий і </a:t>
            </a:r>
            <a:r>
              <a:rPr lang="en-US" i="1" dirty="0" err="1">
                <a:latin typeface="Arial" panose="020B0604020202020204" pitchFamily="34" charset="0"/>
                <a:cs typeface="Arial" panose="020B0604020202020204" pitchFamily="34" charset="0"/>
              </a:rPr>
              <a:t>phylaxis</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захист) - швидке зниження ефективності засобу після повторного введення, що розвивається протягом часу від кількох хвилин до однієї доби</a:t>
            </a:r>
          </a:p>
          <a:p>
            <a:pPr marL="0" indent="0">
              <a:buFont typeface="Wingdings" panose="05000000000000000000" pitchFamily="2" charset="2"/>
              <a:buNone/>
              <a:defRPr/>
            </a:pPr>
            <a:r>
              <a:rPr lang="uk-UA" dirty="0">
                <a:latin typeface="Arial" panose="020B0604020202020204" pitchFamily="34" charset="0"/>
                <a:cs typeface="Arial" panose="020B0604020202020204" pitchFamily="34" charset="0"/>
              </a:rPr>
              <a:t>Властивість викликати звикання мають снодійні засоби (особливо похідні барбітурової кислоти), транквілізатори, наркотичні анальгетики, проносні засоби та ін. До речовин, подібних за хімічною будовою, можливе перехресне звикання (морфін, промедол).</a:t>
            </a:r>
          </a:p>
        </p:txBody>
      </p:sp>
    </p:spTree>
  </p:cSld>
  <p:clrMapOvr>
    <a:masterClrMapping/>
  </p:clrMapOvr>
  <p:transition spd="med">
    <p:wedg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Місце для вмісту 2">
            <a:extLst>
              <a:ext uri="{FF2B5EF4-FFF2-40B4-BE49-F238E27FC236}">
                <a16:creationId xmlns:a16="http://schemas.microsoft.com/office/drawing/2014/main" id="{381A0167-C320-99A9-9FC7-BE05FA102EE7}"/>
              </a:ext>
            </a:extLst>
          </p:cNvPr>
          <p:cNvSpPr>
            <a:spLocks noGrp="1"/>
          </p:cNvSpPr>
          <p:nvPr>
            <p:ph sz="quarter" idx="1"/>
          </p:nvPr>
        </p:nvSpPr>
        <p:spPr>
          <a:xfrm>
            <a:off x="539552" y="260649"/>
            <a:ext cx="7920880" cy="5976640"/>
          </a:xfrm>
        </p:spPr>
        <p:txBody>
          <a:bodyPr/>
          <a:lstStyle/>
          <a:p>
            <a:r>
              <a:rPr lang="uk-UA" altLang="uk-UA" sz="2800" b="1" dirty="0">
                <a:solidFill>
                  <a:srgbClr val="C00000"/>
                </a:solidFill>
                <a:latin typeface="Arial" panose="020B0604020202020204" pitchFamily="34" charset="0"/>
                <a:cs typeface="Arial" panose="020B0604020202020204" pitchFamily="34" charset="0"/>
              </a:rPr>
              <a:t>Кумуляція</a:t>
            </a:r>
            <a:r>
              <a:rPr lang="uk-UA" altLang="uk-UA" dirty="0">
                <a:latin typeface="Arial" panose="020B0604020202020204" pitchFamily="34" charset="0"/>
                <a:cs typeface="Arial" panose="020B0604020202020204" pitchFamily="34" charset="0"/>
              </a:rPr>
              <a:t> (лат. </a:t>
            </a:r>
            <a:r>
              <a:rPr lang="en-US" altLang="uk-UA" i="1" dirty="0" err="1">
                <a:latin typeface="Arial" panose="020B0604020202020204" pitchFamily="34" charset="0"/>
                <a:cs typeface="Arial" panose="020B0604020202020204" pitchFamily="34" charset="0"/>
              </a:rPr>
              <a:t>cumulatio</a:t>
            </a:r>
            <a:r>
              <a:rPr lang="en-US" altLang="uk-UA" dirty="0">
                <a:latin typeface="Arial" panose="020B0604020202020204" pitchFamily="34" charset="0"/>
                <a:cs typeface="Arial" panose="020B0604020202020204" pitchFamily="34" charset="0"/>
              </a:rPr>
              <a:t> ~ </a:t>
            </a:r>
            <a:r>
              <a:rPr lang="uk-UA" altLang="uk-UA" dirty="0">
                <a:latin typeface="Arial" panose="020B0604020202020204" pitchFamily="34" charset="0"/>
                <a:cs typeface="Arial" panose="020B0604020202020204" pitchFamily="34" charset="0"/>
              </a:rPr>
              <a:t>збільшення, нагромадження)  - може бути викликана накопиченням в організмі активної речовини (</a:t>
            </a:r>
            <a:r>
              <a:rPr lang="uk-UA" altLang="uk-UA" i="1" dirty="0">
                <a:solidFill>
                  <a:srgbClr val="C00000"/>
                </a:solidFill>
                <a:latin typeface="Arial" panose="020B0604020202020204" pitchFamily="34" charset="0"/>
                <a:cs typeface="Arial" panose="020B0604020202020204" pitchFamily="34" charset="0"/>
              </a:rPr>
              <a:t>матеріальна кумуляція</a:t>
            </a:r>
            <a:r>
              <a:rPr lang="uk-UA" altLang="uk-UA" dirty="0">
                <a:latin typeface="Arial" panose="020B0604020202020204" pitchFamily="34" charset="0"/>
                <a:cs typeface="Arial" panose="020B0604020202020204" pitchFamily="34" charset="0"/>
              </a:rPr>
              <a:t>) або сумацією її ефектів (</a:t>
            </a:r>
            <a:r>
              <a:rPr lang="uk-UA" altLang="uk-UA" i="1" dirty="0">
                <a:solidFill>
                  <a:srgbClr val="C00000"/>
                </a:solidFill>
                <a:latin typeface="Arial" panose="020B0604020202020204" pitchFamily="34" charset="0"/>
                <a:cs typeface="Arial" panose="020B0604020202020204" pitchFamily="34" charset="0"/>
              </a:rPr>
              <a:t>функціональна кумуляція</a:t>
            </a:r>
            <a:r>
              <a:rPr lang="uk-UA" altLang="uk-UA" dirty="0">
                <a:latin typeface="Arial" panose="020B0604020202020204" pitchFamily="34" charset="0"/>
                <a:cs typeface="Arial" panose="020B0604020202020204" pitchFamily="34" charset="0"/>
              </a:rPr>
              <a:t>).</a:t>
            </a:r>
          </a:p>
          <a:p>
            <a:r>
              <a:rPr lang="uk-UA" altLang="uk-UA" b="1" i="1" dirty="0">
                <a:solidFill>
                  <a:srgbClr val="C00000"/>
                </a:solidFill>
                <a:latin typeface="Arial" panose="020B0604020202020204" pitchFamily="34" charset="0"/>
                <a:cs typeface="Arial" panose="020B0604020202020204" pitchFamily="34" charset="0"/>
              </a:rPr>
              <a:t>Матеріальна кумуляція  - </a:t>
            </a:r>
            <a:r>
              <a:rPr lang="uk-UA" altLang="uk-UA" dirty="0">
                <a:latin typeface="Arial" panose="020B0604020202020204" pitchFamily="34" charset="0"/>
                <a:cs typeface="Arial" panose="020B0604020202020204" pitchFamily="34" charset="0"/>
              </a:rPr>
              <a:t>виникає після повторного введення лікарських речовин, що повільно елімінують. Часте введення призводить до накопичення і створення високої концентрації речовини в крові й тканинах, що супроводжується посиленням ефекту, аж до розвитку інтоксикації. Повільно виводяться з організму внаслідок міцного зв'язку з білками плазми крові деякі серцеві глікозиди (наприклад, </a:t>
            </a:r>
            <a:r>
              <a:rPr lang="uk-UA" altLang="uk-UA" dirty="0" err="1">
                <a:latin typeface="Arial" panose="020B0604020202020204" pitchFamily="34" charset="0"/>
                <a:cs typeface="Arial" panose="020B0604020202020204" pitchFamily="34" charset="0"/>
              </a:rPr>
              <a:t>дигітоксин</a:t>
            </a:r>
            <a:r>
              <a:rPr lang="uk-UA" altLang="uk-UA" dirty="0">
                <a:latin typeface="Arial" panose="020B0604020202020204" pitchFamily="34" charset="0"/>
                <a:cs typeface="Arial" panose="020B0604020202020204" pitchFamily="34" charset="0"/>
              </a:rPr>
              <a:t>), препарати йоду, брому.</a:t>
            </a:r>
          </a:p>
        </p:txBody>
      </p:sp>
    </p:spTree>
  </p:cSld>
  <p:clrMapOvr>
    <a:masterClrMapping/>
  </p:clrMapOvr>
  <p:transition spd="med">
    <p:wedg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Місце для вмісту 2">
            <a:extLst>
              <a:ext uri="{FF2B5EF4-FFF2-40B4-BE49-F238E27FC236}">
                <a16:creationId xmlns:a16="http://schemas.microsoft.com/office/drawing/2014/main" id="{3B200674-36CF-C43F-82C0-E365803BD61C}"/>
              </a:ext>
            </a:extLst>
          </p:cNvPr>
          <p:cNvSpPr>
            <a:spLocks noGrp="1"/>
          </p:cNvSpPr>
          <p:nvPr>
            <p:ph sz="quarter" idx="1"/>
          </p:nvPr>
        </p:nvSpPr>
        <p:spPr>
          <a:xfrm>
            <a:off x="539750" y="620713"/>
            <a:ext cx="8064698" cy="5853112"/>
          </a:xfrm>
        </p:spPr>
        <p:txBody>
          <a:bodyPr/>
          <a:lstStyle/>
          <a:p>
            <a:r>
              <a:rPr lang="uk-UA" altLang="uk-UA" b="1" dirty="0">
                <a:solidFill>
                  <a:srgbClr val="C00000"/>
                </a:solidFill>
                <a:latin typeface="Arial" panose="020B0604020202020204" pitchFamily="34" charset="0"/>
                <a:cs typeface="Arial" panose="020B0604020202020204" pitchFamily="34" charset="0"/>
              </a:rPr>
              <a:t>Функціональна кумуляція  - </a:t>
            </a:r>
            <a:r>
              <a:rPr lang="uk-UA" altLang="uk-UA" dirty="0">
                <a:latin typeface="Arial" panose="020B0604020202020204" pitchFamily="34" charset="0"/>
                <a:cs typeface="Arial" panose="020B0604020202020204" pitchFamily="34" charset="0"/>
              </a:rPr>
              <a:t>властива для сильнодіючих психотропних речовин. Самі ці речовини виводяться з організму досить швидко, але викликані ними функціональні зміни не зникають до повторного прийому. На цьому фоні наступна доза посилює ефект. </a:t>
            </a:r>
          </a:p>
          <a:p>
            <a:r>
              <a:rPr lang="uk-UA" altLang="uk-UA" dirty="0">
                <a:latin typeface="Arial" panose="020B0604020202020204" pitchFamily="34" charset="0"/>
                <a:cs typeface="Arial" panose="020B0604020202020204" pitchFamily="34" charset="0"/>
              </a:rPr>
              <a:t>Прикладом наслідків функціональної кумуляції є порушення психіки і прогресуюча деградація особистості у хворих на хронічний алкоголізм (біла гарячка). </a:t>
            </a:r>
          </a:p>
          <a:p>
            <a:r>
              <a:rPr lang="uk-UA" altLang="uk-UA" dirty="0">
                <a:latin typeface="Arial" panose="020B0604020202020204" pitchFamily="34" charset="0"/>
                <a:cs typeface="Arial" panose="020B0604020202020204" pitchFamily="34" charset="0"/>
              </a:rPr>
              <a:t>Спирт етиловий є речовиною, що швидко </a:t>
            </a:r>
            <a:r>
              <a:rPr lang="uk-UA" altLang="uk-UA" dirty="0" err="1">
                <a:latin typeface="Arial" panose="020B0604020202020204" pitchFamily="34" charset="0"/>
                <a:cs typeface="Arial" panose="020B0604020202020204" pitchFamily="34" charset="0"/>
              </a:rPr>
              <a:t>окиснюється</a:t>
            </a:r>
            <a:r>
              <a:rPr lang="uk-UA" altLang="uk-UA" dirty="0">
                <a:latin typeface="Arial" panose="020B0604020202020204" pitchFamily="34" charset="0"/>
                <a:cs typeface="Arial" panose="020B0604020202020204" pitchFamily="34" charset="0"/>
              </a:rPr>
              <a:t> і в тканинах не затримується, </a:t>
            </a:r>
            <a:r>
              <a:rPr lang="uk-UA" altLang="uk-UA" dirty="0" err="1">
                <a:latin typeface="Arial" panose="020B0604020202020204" pitchFamily="34" charset="0"/>
                <a:cs typeface="Arial" panose="020B0604020202020204" pitchFamily="34" charset="0"/>
              </a:rPr>
              <a:t>сумується</a:t>
            </a:r>
            <a:r>
              <a:rPr lang="uk-UA" altLang="uk-UA" dirty="0">
                <a:latin typeface="Arial" panose="020B0604020202020204" pitchFamily="34" charset="0"/>
                <a:cs typeface="Arial" panose="020B0604020202020204" pitchFamily="34" charset="0"/>
              </a:rPr>
              <a:t> його </a:t>
            </a:r>
            <a:r>
              <a:rPr lang="uk-UA" altLang="uk-UA" dirty="0" err="1">
                <a:latin typeface="Arial" panose="020B0604020202020204" pitchFamily="34" charset="0"/>
                <a:cs typeface="Arial" panose="020B0604020202020204" pitchFamily="34" charset="0"/>
              </a:rPr>
              <a:t>невротропна</a:t>
            </a:r>
            <a:r>
              <a:rPr lang="uk-UA" altLang="uk-UA" dirty="0">
                <a:latin typeface="Arial" panose="020B0604020202020204" pitchFamily="34" charset="0"/>
                <a:cs typeface="Arial" panose="020B0604020202020204" pitchFamily="34" charset="0"/>
              </a:rPr>
              <a:t> дія.</a:t>
            </a:r>
          </a:p>
        </p:txBody>
      </p:sp>
    </p:spTree>
  </p:cSld>
  <p:clrMapOvr>
    <a:masterClrMapping/>
  </p:clrMapOvr>
  <p:transition spd="med">
    <p:wedg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Місце для вмісту 2">
            <a:extLst>
              <a:ext uri="{FF2B5EF4-FFF2-40B4-BE49-F238E27FC236}">
                <a16:creationId xmlns:a16="http://schemas.microsoft.com/office/drawing/2014/main" id="{70B6D384-6EEC-B093-4959-CA2562057024}"/>
              </a:ext>
            </a:extLst>
          </p:cNvPr>
          <p:cNvSpPr>
            <a:spLocks noGrp="1"/>
          </p:cNvSpPr>
          <p:nvPr>
            <p:ph sz="quarter" idx="1"/>
          </p:nvPr>
        </p:nvSpPr>
        <p:spPr>
          <a:xfrm>
            <a:off x="539750" y="836613"/>
            <a:ext cx="7467600" cy="4873625"/>
          </a:xfrm>
        </p:spPr>
        <p:txBody>
          <a:bodyPr/>
          <a:lstStyle/>
          <a:p>
            <a:r>
              <a:rPr lang="uk-UA" altLang="uk-UA" sz="2800" b="1" dirty="0">
                <a:solidFill>
                  <a:srgbClr val="C00000"/>
                </a:solidFill>
                <a:latin typeface="Arial" panose="020B0604020202020204" pitchFamily="34" charset="0"/>
                <a:cs typeface="Arial" panose="020B0604020202020204" pitchFamily="34" charset="0"/>
              </a:rPr>
              <a:t>Сенсибілізація</a:t>
            </a:r>
            <a:r>
              <a:rPr lang="uk-UA" altLang="uk-UA" dirty="0">
                <a:latin typeface="Arial" panose="020B0604020202020204" pitchFamily="34" charset="0"/>
                <a:cs typeface="Arial" panose="020B0604020202020204" pitchFamily="34" charset="0"/>
              </a:rPr>
              <a:t> (лат.</a:t>
            </a:r>
            <a:r>
              <a:rPr lang="uk-UA" altLang="uk-UA" i="1" dirty="0">
                <a:latin typeface="Arial" panose="020B0604020202020204" pitchFamily="34" charset="0"/>
                <a:cs typeface="Arial" panose="020B0604020202020204" pitchFamily="34" charset="0"/>
              </a:rPr>
              <a:t> </a:t>
            </a:r>
            <a:r>
              <a:rPr lang="en-US" altLang="uk-UA" i="1" dirty="0" err="1">
                <a:latin typeface="Arial" panose="020B0604020202020204" pitchFamily="34" charset="0"/>
                <a:cs typeface="Arial" panose="020B0604020202020204" pitchFamily="34" charset="0"/>
              </a:rPr>
              <a:t>sensibilis</a:t>
            </a:r>
            <a:r>
              <a:rPr lang="en-US" altLang="uk-UA" i="1" dirty="0">
                <a:latin typeface="Arial" panose="020B0604020202020204" pitchFamily="34" charset="0"/>
                <a:cs typeface="Arial" panose="020B0604020202020204" pitchFamily="34" charset="0"/>
              </a:rPr>
              <a:t> </a:t>
            </a:r>
            <a:r>
              <a:rPr lang="en-US" altLang="uk-UA" dirty="0">
                <a:latin typeface="Arial" panose="020B0604020202020204" pitchFamily="34" charset="0"/>
                <a:cs typeface="Arial" panose="020B0604020202020204" pitchFamily="34" charset="0"/>
              </a:rPr>
              <a:t>- </a:t>
            </a:r>
            <a:r>
              <a:rPr lang="uk-UA" altLang="uk-UA" dirty="0">
                <a:latin typeface="Arial" panose="020B0604020202020204" pitchFamily="34" charset="0"/>
                <a:cs typeface="Arial" panose="020B0604020202020204" pitchFamily="34" charset="0"/>
              </a:rPr>
              <a:t>чутливий) - підвищення чутливості при повторному введенні лікарської речовини. Найчастіше сенсибілізацію викликають антибіотики, сульфаніламідні препарати, антидепресанти, нейролептики </a:t>
            </a:r>
            <a:r>
              <a:rPr lang="uk-UA" altLang="uk-UA" dirty="0" err="1">
                <a:latin typeface="Arial" panose="020B0604020202020204" pitchFamily="34" charset="0"/>
                <a:cs typeface="Arial" panose="020B0604020202020204" pitchFamily="34" charset="0"/>
              </a:rPr>
              <a:t>фенотіазинового</a:t>
            </a:r>
            <a:r>
              <a:rPr lang="uk-UA" altLang="uk-UA" dirty="0">
                <a:latin typeface="Arial" panose="020B0604020202020204" pitchFamily="34" charset="0"/>
                <a:cs typeface="Arial" panose="020B0604020202020204" pitchFamily="34" charset="0"/>
              </a:rPr>
              <a:t> ряду.</a:t>
            </a:r>
          </a:p>
          <a:p>
            <a:endParaRPr lang="uk-UA" altLang="uk-UA" dirty="0">
              <a:latin typeface="Times New Roman" panose="02020603050405020304" pitchFamily="18" charset="0"/>
              <a:cs typeface="Times New Roman" panose="02020603050405020304" pitchFamily="18" charset="0"/>
            </a:endParaRPr>
          </a:p>
          <a:p>
            <a:endParaRPr lang="uk-UA" altLang="uk-UA" dirty="0">
              <a:latin typeface="Times New Roman" panose="02020603050405020304" pitchFamily="18" charset="0"/>
              <a:cs typeface="Times New Roman" panose="02020603050405020304" pitchFamily="18" charset="0"/>
            </a:endParaRPr>
          </a:p>
        </p:txBody>
      </p:sp>
    </p:spTree>
  </p:cSld>
  <p:clrMapOvr>
    <a:masterClrMapping/>
  </p:clrMapOvr>
  <p:transition spd="med">
    <p:wedg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Содержимое 2">
            <a:extLst>
              <a:ext uri="{FF2B5EF4-FFF2-40B4-BE49-F238E27FC236}">
                <a16:creationId xmlns:a16="http://schemas.microsoft.com/office/drawing/2014/main" id="{AF0D6833-57DB-2350-8C64-7E690947A5AF}"/>
              </a:ext>
            </a:extLst>
          </p:cNvPr>
          <p:cNvSpPr>
            <a:spLocks noGrp="1"/>
          </p:cNvSpPr>
          <p:nvPr>
            <p:ph sz="quarter" idx="1"/>
          </p:nvPr>
        </p:nvSpPr>
        <p:spPr>
          <a:xfrm>
            <a:off x="479328" y="287229"/>
            <a:ext cx="8291264" cy="1512168"/>
          </a:xfrm>
        </p:spPr>
        <p:txBody>
          <a:bodyPr/>
          <a:lstStyle/>
          <a:p>
            <a:pPr eaLnBrk="1" hangingPunct="1">
              <a:buFont typeface="Wingdings" panose="05000000000000000000" pitchFamily="2" charset="2"/>
              <a:buNone/>
            </a:pPr>
            <a:r>
              <a:rPr lang="uk-UA" altLang="uk-UA" b="1" dirty="0">
                <a:solidFill>
                  <a:srgbClr val="0070C0"/>
                </a:solidFill>
                <a:latin typeface="Arial" panose="020B0604020202020204" pitchFamily="34" charset="0"/>
                <a:cs typeface="Arial" panose="020B0604020202020204" pitchFamily="34" charset="0"/>
              </a:rPr>
              <a:t>ПОЛІПРАГМАЗІЯ</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грец</a:t>
            </a:r>
            <a:r>
              <a:rPr lang="uk-UA" altLang="uk-UA" dirty="0">
                <a:latin typeface="Arial" panose="020B0604020202020204" pitchFamily="34" charset="0"/>
                <a:cs typeface="Arial" panose="020B0604020202020204" pitchFamily="34" charset="0"/>
              </a:rPr>
              <a:t>. </a:t>
            </a:r>
            <a:r>
              <a:rPr lang="uk-UA" altLang="uk-UA" i="1" dirty="0" err="1">
                <a:latin typeface="Arial" panose="020B0604020202020204" pitchFamily="34" charset="0"/>
                <a:cs typeface="Arial" panose="020B0604020202020204" pitchFamily="34" charset="0"/>
              </a:rPr>
              <a:t>poly</a:t>
            </a:r>
            <a:r>
              <a:rPr lang="uk-UA" altLang="uk-UA" dirty="0">
                <a:latin typeface="Arial" panose="020B0604020202020204" pitchFamily="34" charset="0"/>
                <a:cs typeface="Arial" panose="020B0604020202020204" pitchFamily="34" charset="0"/>
              </a:rPr>
              <a:t> — багато + </a:t>
            </a:r>
            <a:r>
              <a:rPr lang="uk-UA" altLang="uk-UA" i="1" dirty="0" err="1">
                <a:latin typeface="Arial" panose="020B0604020202020204" pitchFamily="34" charset="0"/>
                <a:cs typeface="Arial" panose="020B0604020202020204" pitchFamily="34" charset="0"/>
              </a:rPr>
              <a:t>pragma</a:t>
            </a:r>
            <a:r>
              <a:rPr lang="uk-UA" altLang="uk-UA" i="1" dirty="0">
                <a:latin typeface="Arial" panose="020B0604020202020204" pitchFamily="34" charset="0"/>
                <a:cs typeface="Arial" panose="020B0604020202020204" pitchFamily="34" charset="0"/>
              </a:rPr>
              <a:t> </a:t>
            </a:r>
            <a:r>
              <a:rPr lang="uk-UA" altLang="uk-UA" dirty="0">
                <a:latin typeface="Arial" panose="020B0604020202020204" pitchFamily="34" charset="0"/>
                <a:cs typeface="Arial" panose="020B0604020202020204" pitchFamily="34" charset="0"/>
              </a:rPr>
              <a:t>— предмет, річ) — одночасне призначення хворому у великій кількості лікарських препаратів, або медичних процедур</a:t>
            </a:r>
          </a:p>
        </p:txBody>
      </p:sp>
      <p:sp>
        <p:nvSpPr>
          <p:cNvPr id="2" name="Заголовок 1">
            <a:extLst>
              <a:ext uri="{FF2B5EF4-FFF2-40B4-BE49-F238E27FC236}">
                <a16:creationId xmlns:a16="http://schemas.microsoft.com/office/drawing/2014/main" id="{5EC20919-3743-6900-94B7-01F17ED72F57}"/>
              </a:ext>
            </a:extLst>
          </p:cNvPr>
          <p:cNvSpPr>
            <a:spLocks noGrp="1"/>
          </p:cNvSpPr>
          <p:nvPr>
            <p:ph type="title"/>
          </p:nvPr>
        </p:nvSpPr>
        <p:spPr>
          <a:xfrm>
            <a:off x="501816" y="1973979"/>
            <a:ext cx="7467600" cy="418058"/>
          </a:xfrm>
        </p:spPr>
        <p:txBody>
          <a:bodyPr anchor="ctr">
            <a:normAutofit fontScale="90000"/>
          </a:bodyPr>
          <a:lstStyle/>
          <a:p>
            <a:pPr algn="ctr"/>
            <a:r>
              <a:rPr lang="uk-UA" b="1" dirty="0">
                <a:solidFill>
                  <a:srgbClr val="C00000"/>
                </a:solidFill>
                <a:latin typeface="Arial" panose="020B0604020202020204" pitchFamily="34" charset="0"/>
                <a:cs typeface="Arial" panose="020B0604020202020204" pitchFamily="34" charset="0"/>
              </a:rPr>
              <a:t>Порочне коло поліпрагмазії</a:t>
            </a:r>
          </a:p>
        </p:txBody>
      </p:sp>
      <p:sp>
        <p:nvSpPr>
          <p:cNvPr id="3" name="Овал 2">
            <a:extLst>
              <a:ext uri="{FF2B5EF4-FFF2-40B4-BE49-F238E27FC236}">
                <a16:creationId xmlns:a16="http://schemas.microsoft.com/office/drawing/2014/main" id="{A77B9C22-38B6-D486-B623-18EE9F745DCC}"/>
              </a:ext>
            </a:extLst>
          </p:cNvPr>
          <p:cNvSpPr/>
          <p:nvPr/>
        </p:nvSpPr>
        <p:spPr>
          <a:xfrm>
            <a:off x="457200" y="2682579"/>
            <a:ext cx="3168352" cy="104696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 name="TextBox 3">
            <a:extLst>
              <a:ext uri="{FF2B5EF4-FFF2-40B4-BE49-F238E27FC236}">
                <a16:creationId xmlns:a16="http://schemas.microsoft.com/office/drawing/2014/main" id="{205C0328-3C4C-C40C-A618-BA2CC8BCFD66}"/>
              </a:ext>
            </a:extLst>
          </p:cNvPr>
          <p:cNvSpPr txBox="1"/>
          <p:nvPr/>
        </p:nvSpPr>
        <p:spPr>
          <a:xfrm>
            <a:off x="970041" y="3019583"/>
            <a:ext cx="2304256" cy="400110"/>
          </a:xfrm>
          <a:prstGeom prst="rect">
            <a:avLst/>
          </a:prstGeom>
          <a:noFill/>
        </p:spPr>
        <p:txBody>
          <a:bodyPr wrap="square" rtlCol="0">
            <a:spAutoFit/>
          </a:bodyPr>
          <a:lstStyle/>
          <a:p>
            <a:r>
              <a:rPr lang="uk-UA" sz="2000" b="1" dirty="0" err="1"/>
              <a:t>Поліморбідність</a:t>
            </a:r>
            <a:endParaRPr lang="uk-UA" sz="2000" b="1" dirty="0"/>
          </a:p>
        </p:txBody>
      </p:sp>
      <p:sp>
        <p:nvSpPr>
          <p:cNvPr id="5" name="Овал 4">
            <a:extLst>
              <a:ext uri="{FF2B5EF4-FFF2-40B4-BE49-F238E27FC236}">
                <a16:creationId xmlns:a16="http://schemas.microsoft.com/office/drawing/2014/main" id="{9D83530B-F116-80DD-3CA1-0CF27F0A6791}"/>
              </a:ext>
            </a:extLst>
          </p:cNvPr>
          <p:cNvSpPr/>
          <p:nvPr/>
        </p:nvSpPr>
        <p:spPr>
          <a:xfrm>
            <a:off x="4605088" y="4077312"/>
            <a:ext cx="3168352" cy="134161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Овал 5">
            <a:extLst>
              <a:ext uri="{FF2B5EF4-FFF2-40B4-BE49-F238E27FC236}">
                <a16:creationId xmlns:a16="http://schemas.microsoft.com/office/drawing/2014/main" id="{A392A8A7-E04D-7536-6BF9-A76AF00576E9}"/>
              </a:ext>
            </a:extLst>
          </p:cNvPr>
          <p:cNvSpPr/>
          <p:nvPr/>
        </p:nvSpPr>
        <p:spPr>
          <a:xfrm>
            <a:off x="2988528" y="5574571"/>
            <a:ext cx="3168352" cy="1050811"/>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 name="Овал 6">
            <a:extLst>
              <a:ext uri="{FF2B5EF4-FFF2-40B4-BE49-F238E27FC236}">
                <a16:creationId xmlns:a16="http://schemas.microsoft.com/office/drawing/2014/main" id="{DFDD12A6-7B85-24AC-3908-77E5768250B4}"/>
              </a:ext>
            </a:extLst>
          </p:cNvPr>
          <p:cNvSpPr/>
          <p:nvPr/>
        </p:nvSpPr>
        <p:spPr>
          <a:xfrm>
            <a:off x="4602832" y="2656277"/>
            <a:ext cx="3168352" cy="106087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Овал 7">
            <a:extLst>
              <a:ext uri="{FF2B5EF4-FFF2-40B4-BE49-F238E27FC236}">
                <a16:creationId xmlns:a16="http://schemas.microsoft.com/office/drawing/2014/main" id="{B3D6545F-5B6E-DAAD-F84A-75C1C7FBAD66}"/>
              </a:ext>
            </a:extLst>
          </p:cNvPr>
          <p:cNvSpPr/>
          <p:nvPr/>
        </p:nvSpPr>
        <p:spPr>
          <a:xfrm>
            <a:off x="457200" y="4103614"/>
            <a:ext cx="3168352" cy="134161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9" name="TextBox 8">
            <a:extLst>
              <a:ext uri="{FF2B5EF4-FFF2-40B4-BE49-F238E27FC236}">
                <a16:creationId xmlns:a16="http://schemas.microsoft.com/office/drawing/2014/main" id="{2C98E863-4EEC-4F13-AA60-D9BD3B3B94C5}"/>
              </a:ext>
            </a:extLst>
          </p:cNvPr>
          <p:cNvSpPr txBox="1"/>
          <p:nvPr/>
        </p:nvSpPr>
        <p:spPr>
          <a:xfrm>
            <a:off x="889248" y="4218897"/>
            <a:ext cx="2386608" cy="1015663"/>
          </a:xfrm>
          <a:prstGeom prst="rect">
            <a:avLst/>
          </a:prstGeom>
          <a:noFill/>
        </p:spPr>
        <p:txBody>
          <a:bodyPr wrap="square" rtlCol="0">
            <a:spAutoFit/>
          </a:bodyPr>
          <a:lstStyle/>
          <a:p>
            <a:pPr algn="ctr"/>
            <a:r>
              <a:rPr lang="uk-UA" sz="2000" b="1" dirty="0"/>
              <a:t>Прояви нових нозологічних форм</a:t>
            </a:r>
          </a:p>
        </p:txBody>
      </p:sp>
      <p:sp>
        <p:nvSpPr>
          <p:cNvPr id="10" name="TextBox 9">
            <a:extLst>
              <a:ext uri="{FF2B5EF4-FFF2-40B4-BE49-F238E27FC236}">
                <a16:creationId xmlns:a16="http://schemas.microsoft.com/office/drawing/2014/main" id="{964550FC-BBC1-A2A4-478A-11384BA9EB30}"/>
              </a:ext>
            </a:extLst>
          </p:cNvPr>
          <p:cNvSpPr txBox="1"/>
          <p:nvPr/>
        </p:nvSpPr>
        <p:spPr>
          <a:xfrm>
            <a:off x="5054328" y="3019583"/>
            <a:ext cx="2304256" cy="400110"/>
          </a:xfrm>
          <a:prstGeom prst="rect">
            <a:avLst/>
          </a:prstGeom>
          <a:noFill/>
        </p:spPr>
        <p:txBody>
          <a:bodyPr wrap="square" rtlCol="0">
            <a:spAutoFit/>
          </a:bodyPr>
          <a:lstStyle/>
          <a:p>
            <a:r>
              <a:rPr lang="uk-UA" sz="2000" b="1" dirty="0"/>
              <a:t>Поліпрагмазія</a:t>
            </a:r>
          </a:p>
        </p:txBody>
      </p:sp>
      <p:sp>
        <p:nvSpPr>
          <p:cNvPr id="11" name="TextBox 10">
            <a:extLst>
              <a:ext uri="{FF2B5EF4-FFF2-40B4-BE49-F238E27FC236}">
                <a16:creationId xmlns:a16="http://schemas.microsoft.com/office/drawing/2014/main" id="{337A9B37-3D3D-E8C7-B965-10A24C0FF192}"/>
              </a:ext>
            </a:extLst>
          </p:cNvPr>
          <p:cNvSpPr txBox="1"/>
          <p:nvPr/>
        </p:nvSpPr>
        <p:spPr>
          <a:xfrm>
            <a:off x="5364088" y="4359635"/>
            <a:ext cx="2304256" cy="707886"/>
          </a:xfrm>
          <a:prstGeom prst="rect">
            <a:avLst/>
          </a:prstGeom>
          <a:noFill/>
        </p:spPr>
        <p:txBody>
          <a:bodyPr wrap="square" rtlCol="0">
            <a:spAutoFit/>
          </a:bodyPr>
          <a:lstStyle/>
          <a:p>
            <a:r>
              <a:rPr lang="uk-UA" sz="2000" b="1" dirty="0"/>
              <a:t>Небажані побічні ефекти</a:t>
            </a:r>
          </a:p>
        </p:txBody>
      </p:sp>
      <p:sp>
        <p:nvSpPr>
          <p:cNvPr id="12" name="TextBox 11">
            <a:extLst>
              <a:ext uri="{FF2B5EF4-FFF2-40B4-BE49-F238E27FC236}">
                <a16:creationId xmlns:a16="http://schemas.microsoft.com/office/drawing/2014/main" id="{73A165D3-405B-FA43-9503-618731F806D4}"/>
              </a:ext>
            </a:extLst>
          </p:cNvPr>
          <p:cNvSpPr txBox="1"/>
          <p:nvPr/>
        </p:nvSpPr>
        <p:spPr>
          <a:xfrm>
            <a:off x="3872896" y="5746033"/>
            <a:ext cx="1491192" cy="707886"/>
          </a:xfrm>
          <a:prstGeom prst="rect">
            <a:avLst/>
          </a:prstGeom>
          <a:noFill/>
        </p:spPr>
        <p:txBody>
          <a:bodyPr wrap="square" rtlCol="0">
            <a:spAutoFit/>
          </a:bodyPr>
          <a:lstStyle/>
          <a:p>
            <a:r>
              <a:rPr lang="uk-UA" sz="2000" b="1" dirty="0"/>
              <a:t>Прояви </a:t>
            </a:r>
            <a:r>
              <a:rPr lang="uk-UA" sz="2000" b="1" dirty="0" err="1"/>
              <a:t>ятрогеній</a:t>
            </a:r>
            <a:endParaRPr lang="uk-UA" sz="2000" b="1" dirty="0"/>
          </a:p>
        </p:txBody>
      </p:sp>
      <p:sp>
        <p:nvSpPr>
          <p:cNvPr id="13" name="Стрілка: вправо 12">
            <a:extLst>
              <a:ext uri="{FF2B5EF4-FFF2-40B4-BE49-F238E27FC236}">
                <a16:creationId xmlns:a16="http://schemas.microsoft.com/office/drawing/2014/main" id="{B0030852-9BDD-E61F-FE37-1D3EB56DA33E}"/>
              </a:ext>
            </a:extLst>
          </p:cNvPr>
          <p:cNvSpPr/>
          <p:nvPr/>
        </p:nvSpPr>
        <p:spPr>
          <a:xfrm rot="1729144" flipH="1">
            <a:off x="2268653" y="5539958"/>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4" name="Стрілка: вправо 13">
            <a:extLst>
              <a:ext uri="{FF2B5EF4-FFF2-40B4-BE49-F238E27FC236}">
                <a16:creationId xmlns:a16="http://schemas.microsoft.com/office/drawing/2014/main" id="{DCC3E7D5-0DC9-2E27-280A-877D36E457D6}"/>
              </a:ext>
            </a:extLst>
          </p:cNvPr>
          <p:cNvSpPr/>
          <p:nvPr/>
        </p:nvSpPr>
        <p:spPr>
          <a:xfrm rot="5400000" flipH="1">
            <a:off x="1871699" y="3718469"/>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15" name="Рисунок 14">
            <a:extLst>
              <a:ext uri="{FF2B5EF4-FFF2-40B4-BE49-F238E27FC236}">
                <a16:creationId xmlns:a16="http://schemas.microsoft.com/office/drawing/2014/main" id="{5D06D074-7548-442B-A13C-F986696BC97B}"/>
              </a:ext>
            </a:extLst>
          </p:cNvPr>
          <p:cNvPicPr>
            <a:picLocks noChangeAspect="1"/>
          </p:cNvPicPr>
          <p:nvPr/>
        </p:nvPicPr>
        <p:blipFill>
          <a:blip r:embed="rId2"/>
          <a:stretch>
            <a:fillRect/>
          </a:stretch>
        </p:blipFill>
        <p:spPr>
          <a:xfrm rot="8985334">
            <a:off x="3791695" y="2849310"/>
            <a:ext cx="688069" cy="602062"/>
          </a:xfrm>
          <a:prstGeom prst="rect">
            <a:avLst/>
          </a:prstGeom>
        </p:spPr>
      </p:pic>
      <p:sp>
        <p:nvSpPr>
          <p:cNvPr id="16" name="Стрілка: вправо 15">
            <a:extLst>
              <a:ext uri="{FF2B5EF4-FFF2-40B4-BE49-F238E27FC236}">
                <a16:creationId xmlns:a16="http://schemas.microsoft.com/office/drawing/2014/main" id="{4D59C670-7D9C-5F6F-AE1F-3EF9878E9CE2}"/>
              </a:ext>
            </a:extLst>
          </p:cNvPr>
          <p:cNvSpPr/>
          <p:nvPr/>
        </p:nvSpPr>
        <p:spPr>
          <a:xfrm rot="16200000" flipH="1">
            <a:off x="5934980" y="3656778"/>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7" name="Стрілка: вправо 16">
            <a:extLst>
              <a:ext uri="{FF2B5EF4-FFF2-40B4-BE49-F238E27FC236}">
                <a16:creationId xmlns:a16="http://schemas.microsoft.com/office/drawing/2014/main" id="{7D08366F-045B-8B6C-B926-45A63CFC31F2}"/>
              </a:ext>
            </a:extLst>
          </p:cNvPr>
          <p:cNvSpPr/>
          <p:nvPr/>
        </p:nvSpPr>
        <p:spPr>
          <a:xfrm rot="17399691" flipH="1">
            <a:off x="6046346" y="5528762"/>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val="898876967"/>
      </p:ext>
    </p:extLst>
  </p:cSld>
  <p:clrMapOvr>
    <a:masterClrMapping/>
  </p:clrMapOvr>
  <p:transition spd="med">
    <p:wedg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E6530E-B387-60DB-1123-46E6ABCE1A99}"/>
              </a:ext>
            </a:extLst>
          </p:cNvPr>
          <p:cNvSpPr>
            <a:spLocks noGrp="1"/>
          </p:cNvSpPr>
          <p:nvPr>
            <p:ph type="title"/>
          </p:nvPr>
        </p:nvSpPr>
        <p:spPr>
          <a:xfrm>
            <a:off x="457200" y="274638"/>
            <a:ext cx="7467600" cy="418058"/>
          </a:xfrm>
        </p:spPr>
        <p:txBody>
          <a:bodyPr anchor="ctr">
            <a:noAutofit/>
          </a:bodyPr>
          <a:lstStyle/>
          <a:p>
            <a:pPr algn="ctr"/>
            <a:r>
              <a:rPr lang="uk-UA" sz="3600" b="1" dirty="0">
                <a:solidFill>
                  <a:srgbClr val="C00000"/>
                </a:solidFill>
                <a:latin typeface="Arial" panose="020B0604020202020204" pitchFamily="34" charset="0"/>
                <a:cs typeface="Arial" panose="020B0604020202020204" pitchFamily="34" charset="0"/>
              </a:rPr>
              <a:t>поліпрагмазія</a:t>
            </a:r>
          </a:p>
        </p:txBody>
      </p:sp>
      <p:sp>
        <p:nvSpPr>
          <p:cNvPr id="3" name="Місце для вмісту 2">
            <a:extLst>
              <a:ext uri="{FF2B5EF4-FFF2-40B4-BE49-F238E27FC236}">
                <a16:creationId xmlns:a16="http://schemas.microsoft.com/office/drawing/2014/main" id="{0DB1CCFD-3F61-CEBC-0B7B-FC4288E254FA}"/>
              </a:ext>
            </a:extLst>
          </p:cNvPr>
          <p:cNvSpPr>
            <a:spLocks noGrp="1"/>
          </p:cNvSpPr>
          <p:nvPr>
            <p:ph sz="quarter" idx="1"/>
          </p:nvPr>
        </p:nvSpPr>
        <p:spPr>
          <a:xfrm>
            <a:off x="446184" y="836712"/>
            <a:ext cx="8302280" cy="4873752"/>
          </a:xfrm>
        </p:spPr>
        <p:txBody>
          <a:bodyPr/>
          <a:lstStyle/>
          <a:p>
            <a:r>
              <a:rPr lang="uk-UA" dirty="0">
                <a:latin typeface="Arial" panose="020B0604020202020204" pitchFamily="34" charset="0"/>
                <a:cs typeface="Arial" panose="020B0604020202020204" pitchFamily="34" charset="0"/>
              </a:rPr>
              <a:t>За даними літератури, при використанні 5 препаратів і менше частота побічної дії лікарських засобів  не перевищує 5%, а при застосуванні 6 ЛЗ і більше вона різко збільшується — до 25% . </a:t>
            </a:r>
          </a:p>
          <a:p>
            <a:pPr>
              <a:spcBef>
                <a:spcPts val="0"/>
              </a:spcBef>
            </a:pPr>
            <a:endParaRPr lang="uk-UA" dirty="0">
              <a:latin typeface="Arial" panose="020B0604020202020204" pitchFamily="34" charset="0"/>
              <a:cs typeface="Arial" panose="020B0604020202020204" pitchFamily="34" charset="0"/>
            </a:endParaRPr>
          </a:p>
          <a:p>
            <a:pPr>
              <a:spcBef>
                <a:spcPts val="0"/>
              </a:spcBef>
            </a:pPr>
            <a:r>
              <a:rPr lang="uk-UA" dirty="0">
                <a:latin typeface="Arial" panose="020B0604020202020204" pitchFamily="34" charset="0"/>
                <a:cs typeface="Arial" panose="020B0604020202020204" pitchFamily="34" charset="0"/>
              </a:rPr>
              <a:t>ПР при прийомі одного ЛЗ у літніх виникають у 10%, при прийомі більше 10 ЛЗ – практично в 100% випадків, а</a:t>
            </a:r>
          </a:p>
          <a:p>
            <a:pPr marL="0" indent="0">
              <a:spcBef>
                <a:spcPts val="0"/>
              </a:spcBef>
              <a:buNone/>
            </a:pPr>
            <a:r>
              <a:rPr lang="uk-UA" dirty="0">
                <a:latin typeface="Arial" panose="020B0604020202020204" pitchFamily="34" charset="0"/>
                <a:cs typeface="Arial" panose="020B0604020202020204" pitchFamily="34" charset="0"/>
              </a:rPr>
              <a:t>   летальність при цьому </a:t>
            </a:r>
          </a:p>
          <a:p>
            <a:pPr marL="0" indent="0">
              <a:spcBef>
                <a:spcPts val="0"/>
              </a:spcBef>
              <a:buNone/>
            </a:pPr>
            <a:r>
              <a:rPr lang="uk-UA" dirty="0">
                <a:latin typeface="Arial" panose="020B0604020202020204" pitchFamily="34" charset="0"/>
                <a:cs typeface="Arial" panose="020B0604020202020204" pitchFamily="34" charset="0"/>
              </a:rPr>
              <a:t>   наближається до 10%.</a:t>
            </a:r>
          </a:p>
        </p:txBody>
      </p:sp>
      <p:pic>
        <p:nvPicPr>
          <p:cNvPr id="2052" name="Picture 4" descr="Актуальность проблемы полипрагмазии. Факторы риска и клинические последствия">
            <a:extLst>
              <a:ext uri="{FF2B5EF4-FFF2-40B4-BE49-F238E27FC236}">
                <a16:creationId xmlns:a16="http://schemas.microsoft.com/office/drawing/2014/main" id="{D432EF7F-01F0-7A26-2D38-3FDF75339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3458289"/>
            <a:ext cx="4722143" cy="3153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8935169"/>
      </p:ext>
    </p:extLst>
  </p:cSld>
  <p:clrMapOvr>
    <a:masterClrMapping/>
  </p:clrMapOvr>
  <p:transition spd="med">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BDD2AF-BF62-5F50-FA3F-6CD927C38232}"/>
              </a:ext>
            </a:extLst>
          </p:cNvPr>
          <p:cNvSpPr>
            <a:spLocks noGrp="1"/>
          </p:cNvSpPr>
          <p:nvPr>
            <p:ph type="title"/>
          </p:nvPr>
        </p:nvSpPr>
        <p:spPr>
          <a:xfrm>
            <a:off x="457200" y="274638"/>
            <a:ext cx="8219256" cy="418058"/>
          </a:xfrm>
        </p:spPr>
        <p:txBody>
          <a:bodyPr anchor="ctr">
            <a:normAutofit fontScale="90000"/>
          </a:bodyPr>
          <a:lstStyle/>
          <a:p>
            <a:pPr algn="ctr"/>
            <a:r>
              <a:rPr lang="ru-RU" sz="2800" b="1" dirty="0">
                <a:latin typeface="Arial" panose="020B0604020202020204" pitchFamily="34" charset="0"/>
                <a:cs typeface="Arial" panose="020B0604020202020204" pitchFamily="34" charset="0"/>
              </a:rPr>
              <a:t>ФАКТОРИ  РИЗИКУ ПОЛІПРАГМАЗІЇ </a:t>
            </a:r>
            <a:endParaRPr lang="uk-UA" sz="2800"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06E0F752-A10F-E5DC-8B5F-219AAC9B056D}"/>
              </a:ext>
            </a:extLst>
          </p:cNvPr>
          <p:cNvSpPr>
            <a:spLocks noGrp="1"/>
          </p:cNvSpPr>
          <p:nvPr>
            <p:ph sz="quarter" idx="1"/>
          </p:nvPr>
        </p:nvSpPr>
        <p:spPr>
          <a:xfrm>
            <a:off x="323528" y="1052736"/>
            <a:ext cx="7920880" cy="4873752"/>
          </a:xfrm>
        </p:spPr>
        <p:txBody>
          <a:bodyPr/>
          <a:lstStyle/>
          <a:p>
            <a:r>
              <a:rPr lang="uk-UA" b="1" i="1" dirty="0" err="1">
                <a:solidFill>
                  <a:schemeClr val="tx2"/>
                </a:solidFill>
                <a:latin typeface="Arial" panose="020B0604020202020204" pitchFamily="34" charset="0"/>
                <a:cs typeface="Arial" panose="020B0604020202020204" pitchFamily="34" charset="0"/>
              </a:rPr>
              <a:t>соціодемографічні</a:t>
            </a:r>
            <a:r>
              <a:rPr lang="uk-UA" b="1" i="1" dirty="0">
                <a:solidFill>
                  <a:schemeClr val="tx2"/>
                </a:solidFill>
                <a:latin typeface="Arial" panose="020B0604020202020204" pitchFamily="34" charset="0"/>
                <a:cs typeface="Arial" panose="020B0604020202020204" pitchFamily="34" charset="0"/>
              </a:rPr>
              <a:t> ФР</a:t>
            </a:r>
            <a:r>
              <a:rPr lang="uk-UA" dirty="0">
                <a:latin typeface="Arial" panose="020B0604020202020204" pitchFamily="34" charset="0"/>
                <a:cs typeface="Arial" panose="020B0604020202020204" pitchFamily="34" charset="0"/>
              </a:rPr>
              <a:t>: вік (особливо 85 років і більше); європеоїдна раса; освіта (підвищення частоти звернення за медичною допомогою);</a:t>
            </a:r>
          </a:p>
          <a:p>
            <a:r>
              <a:rPr lang="uk-UA" dirty="0">
                <a:latin typeface="Arial" panose="020B0604020202020204" pitchFamily="34" charset="0"/>
                <a:cs typeface="Arial" panose="020B0604020202020204" pitchFamily="34" charset="0"/>
              </a:rPr>
              <a:t>–</a:t>
            </a:r>
            <a:r>
              <a:rPr lang="uk-UA" i="1" dirty="0">
                <a:latin typeface="Arial" panose="020B0604020202020204" pitchFamily="34" charset="0"/>
                <a:cs typeface="Arial" panose="020B0604020202020204" pitchFamily="34" charset="0"/>
              </a:rPr>
              <a:t> </a:t>
            </a:r>
            <a:r>
              <a:rPr lang="uk-UA" b="1" i="1" dirty="0">
                <a:solidFill>
                  <a:schemeClr val="tx2"/>
                </a:solidFill>
                <a:latin typeface="Arial" panose="020B0604020202020204" pitchFamily="34" charset="0"/>
                <a:cs typeface="Arial" panose="020B0604020202020204" pitchFamily="34" charset="0"/>
              </a:rPr>
              <a:t>стан здоров’я</a:t>
            </a:r>
            <a:r>
              <a:rPr lang="uk-UA" i="1" dirty="0">
                <a:latin typeface="Arial" panose="020B0604020202020204" pitchFamily="34" charset="0"/>
                <a:cs typeface="Arial" panose="020B0604020202020204" pitchFamily="34" charset="0"/>
              </a:rPr>
              <a:t>:</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мультиморбидность</a:t>
            </a:r>
            <a:r>
              <a:rPr lang="uk-UA" dirty="0">
                <a:latin typeface="Arial" panose="020B0604020202020204" pitchFamily="34" charset="0"/>
                <a:cs typeface="Arial" panose="020B0604020202020204" pitchFamily="34" charset="0"/>
              </a:rPr>
              <a:t>; хронічні захворювання;</a:t>
            </a:r>
          </a:p>
          <a:p>
            <a:r>
              <a:rPr lang="uk-UA" dirty="0">
                <a:latin typeface="Arial" panose="020B0604020202020204" pitchFamily="34" charset="0"/>
                <a:cs typeface="Arial" panose="020B0604020202020204" pitchFamily="34" charset="0"/>
              </a:rPr>
              <a:t>–</a:t>
            </a:r>
            <a:r>
              <a:rPr lang="uk-UA" i="1" dirty="0">
                <a:latin typeface="Arial" panose="020B0604020202020204" pitchFamily="34" charset="0"/>
                <a:cs typeface="Arial" panose="020B0604020202020204" pitchFamily="34" charset="0"/>
              </a:rPr>
              <a:t> </a:t>
            </a:r>
            <a:r>
              <a:rPr lang="uk-UA" b="1" i="1" dirty="0">
                <a:solidFill>
                  <a:schemeClr val="tx2"/>
                </a:solidFill>
                <a:latin typeface="Arial" panose="020B0604020202020204" pitchFamily="34" charset="0"/>
                <a:cs typeface="Arial" panose="020B0604020202020204" pitchFamily="34" charset="0"/>
              </a:rPr>
              <a:t>доступність охорони здоров’я;</a:t>
            </a:r>
          </a:p>
          <a:p>
            <a:r>
              <a:rPr lang="uk-UA" b="1" i="1" dirty="0">
                <a:solidFill>
                  <a:schemeClr val="tx2"/>
                </a:solidFill>
                <a:latin typeface="Arial" panose="020B0604020202020204" pitchFamily="34" charset="0"/>
                <a:cs typeface="Arial" panose="020B0604020202020204" pitchFamily="34" charset="0"/>
              </a:rPr>
              <a:t>– зростання частоти лікарських взаємодій;</a:t>
            </a:r>
          </a:p>
          <a:p>
            <a:pPr marL="0" indent="0">
              <a:buNone/>
            </a:pPr>
            <a:endParaRPr lang="uk-UA" dirty="0"/>
          </a:p>
        </p:txBody>
      </p:sp>
    </p:spTree>
    <p:extLst>
      <p:ext uri="{BB962C8B-B14F-4D97-AF65-F5344CB8AC3E}">
        <p14:creationId xmlns:p14="http://schemas.microsoft.com/office/powerpoint/2010/main" val="953804400"/>
      </p:ext>
    </p:extLst>
  </p:cSld>
  <p:clrMapOvr>
    <a:masterClrMapping/>
  </p:clrMapOvr>
  <p:transition spd="med">
    <p:wedg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95D9DDD-FDD0-7B33-08DC-3E086753E23F}"/>
              </a:ext>
            </a:extLst>
          </p:cNvPr>
          <p:cNvPicPr>
            <a:picLocks noChangeAspect="1"/>
          </p:cNvPicPr>
          <p:nvPr/>
        </p:nvPicPr>
        <p:blipFill>
          <a:blip r:embed="rId2"/>
          <a:stretch>
            <a:fillRect/>
          </a:stretch>
        </p:blipFill>
        <p:spPr>
          <a:xfrm>
            <a:off x="462940" y="0"/>
            <a:ext cx="8218120" cy="670618"/>
          </a:xfrm>
          <a:prstGeom prst="rect">
            <a:avLst/>
          </a:prstGeom>
        </p:spPr>
      </p:pic>
      <p:sp>
        <p:nvSpPr>
          <p:cNvPr id="3" name="Місце для вмісту 2">
            <a:extLst>
              <a:ext uri="{FF2B5EF4-FFF2-40B4-BE49-F238E27FC236}">
                <a16:creationId xmlns:a16="http://schemas.microsoft.com/office/drawing/2014/main" id="{D3393E57-818D-C5FD-E009-E2540B0BCAFC}"/>
              </a:ext>
            </a:extLst>
          </p:cNvPr>
          <p:cNvSpPr>
            <a:spLocks noGrp="1"/>
          </p:cNvSpPr>
          <p:nvPr>
            <p:ph sz="quarter" idx="1"/>
          </p:nvPr>
        </p:nvSpPr>
        <p:spPr>
          <a:xfrm>
            <a:off x="233518" y="548680"/>
            <a:ext cx="8676964" cy="6187382"/>
          </a:xfrm>
        </p:spPr>
        <p:txBody>
          <a:bodyPr/>
          <a:lstStyle/>
          <a:p>
            <a:pPr marL="0" indent="0">
              <a:buNone/>
            </a:pPr>
            <a:r>
              <a:rPr lang="uk-UA" b="1" i="1" dirty="0">
                <a:solidFill>
                  <a:schemeClr val="tx2"/>
                </a:solidFill>
                <a:latin typeface="Arial" panose="020B0604020202020204" pitchFamily="34" charset="0"/>
                <a:cs typeface="Arial" panose="020B0604020202020204" pitchFamily="34" charset="0"/>
              </a:rPr>
              <a:t>додаткові тригери</a:t>
            </a:r>
            <a:r>
              <a:rPr lang="uk-UA" dirty="0">
                <a:latin typeface="Arial" panose="020B0604020202020204" pitchFamily="34" charset="0"/>
                <a:cs typeface="Arial" panose="020B0604020202020204" pitchFamily="34" charset="0"/>
              </a:rPr>
              <a:t>: </a:t>
            </a:r>
          </a:p>
          <a:p>
            <a:r>
              <a:rPr lang="uk-UA" sz="2300" dirty="0">
                <a:latin typeface="Arial" panose="020B0604020202020204" pitchFamily="34" charset="0"/>
                <a:cs typeface="Arial" panose="020B0604020202020204" pitchFamily="34" charset="0"/>
              </a:rPr>
              <a:t>широке застосування фармакотерапії; </a:t>
            </a:r>
          </a:p>
          <a:p>
            <a:r>
              <a:rPr lang="uk-UA" sz="2300" dirty="0">
                <a:latin typeface="Arial" panose="020B0604020202020204" pitchFamily="34" charset="0"/>
                <a:cs typeface="Arial" panose="020B0604020202020204" pitchFamily="34" charset="0"/>
              </a:rPr>
              <a:t>одночасне виведення ЛЗ на фармацевтичний ринок під різними торговими назвами та іноді агресивний маркетинг ЛЗ у багатьох країнах світу; </a:t>
            </a:r>
          </a:p>
          <a:p>
            <a:r>
              <a:rPr lang="uk-UA" sz="2300" dirty="0">
                <a:latin typeface="Arial" panose="020B0604020202020204" pitchFamily="34" charset="0"/>
                <a:cs typeface="Arial" panose="020B0604020202020204" pitchFamily="34" charset="0"/>
              </a:rPr>
              <a:t>постійне збільшення кількості ЛЗ-</a:t>
            </a:r>
            <a:r>
              <a:rPr lang="uk-UA" sz="2300" dirty="0" err="1">
                <a:latin typeface="Arial" panose="020B0604020202020204" pitchFamily="34" charset="0"/>
                <a:cs typeface="Arial" panose="020B0604020202020204" pitchFamily="34" charset="0"/>
              </a:rPr>
              <a:t>генериків</a:t>
            </a:r>
            <a:r>
              <a:rPr lang="uk-UA" sz="2300" dirty="0">
                <a:latin typeface="Arial" panose="020B0604020202020204" pitchFamily="34" charset="0"/>
                <a:cs typeface="Arial" panose="020B0604020202020204" pitchFamily="34" charset="0"/>
              </a:rPr>
              <a:t> та їх номенклатури (в Україні становлять &gt;80%); </a:t>
            </a:r>
          </a:p>
          <a:p>
            <a:r>
              <a:rPr lang="uk-UA" sz="2300" dirty="0">
                <a:latin typeface="Arial" panose="020B0604020202020204" pitchFamily="34" charset="0"/>
                <a:cs typeface="Arial" panose="020B0604020202020204" pitchFamily="34" charset="0"/>
              </a:rPr>
              <a:t>зростання ринку </a:t>
            </a:r>
            <a:r>
              <a:rPr lang="uk-UA" sz="2300" dirty="0" err="1">
                <a:latin typeface="Arial" panose="020B0604020202020204" pitchFamily="34" charset="0"/>
                <a:cs typeface="Arial" panose="020B0604020202020204" pitchFamily="34" charset="0"/>
              </a:rPr>
              <a:t>безрецептурних</a:t>
            </a:r>
            <a:r>
              <a:rPr lang="uk-UA" sz="2300" dirty="0">
                <a:latin typeface="Arial" panose="020B0604020202020204" pitchFamily="34" charset="0"/>
                <a:cs typeface="Arial" panose="020B0604020202020204" pitchFamily="34" charset="0"/>
              </a:rPr>
              <a:t> ЛЗ — в Україні 40–60% загального обсягу ринку ЛЗ; </a:t>
            </a:r>
          </a:p>
          <a:p>
            <a:r>
              <a:rPr lang="uk-UA" sz="2300" dirty="0">
                <a:latin typeface="Arial" panose="020B0604020202020204" pitchFamily="34" charset="0"/>
                <a:cs typeface="Arial" panose="020B0604020202020204" pitchFamily="34" charset="0"/>
              </a:rPr>
              <a:t>фетишизація і міфотворчість у фармакотерапії (поширеність цього явища як серед лікарів та інших медичних працівників, так і особливо серед населення); </a:t>
            </a:r>
          </a:p>
          <a:p>
            <a:r>
              <a:rPr lang="uk-UA" sz="2300" dirty="0">
                <a:latin typeface="Arial" panose="020B0604020202020204" pitchFamily="34" charset="0"/>
                <a:cs typeface="Arial" panose="020B0604020202020204" pitchFamily="34" charset="0"/>
              </a:rPr>
              <a:t>широке застосування ЛЗ, придбаних через інтернет без консультативної участі лікаря чи </a:t>
            </a:r>
            <a:r>
              <a:rPr lang="uk-UA" sz="2300" dirty="0" err="1">
                <a:latin typeface="Arial" panose="020B0604020202020204" pitchFamily="34" charset="0"/>
                <a:cs typeface="Arial" panose="020B0604020202020204" pitchFamily="34" charset="0"/>
              </a:rPr>
              <a:t>фармацевта</a:t>
            </a:r>
            <a:r>
              <a:rPr lang="uk-UA" sz="2300" dirty="0">
                <a:latin typeface="Arial" panose="020B0604020202020204" pitchFamily="34" charset="0"/>
                <a:cs typeface="Arial" panose="020B0604020202020204" pitchFamily="34" charset="0"/>
              </a:rPr>
              <a:t>; </a:t>
            </a:r>
          </a:p>
          <a:p>
            <a:r>
              <a:rPr lang="uk-UA" sz="2300" dirty="0">
                <a:latin typeface="Arial" panose="020B0604020202020204" pitchFamily="34" charset="0"/>
                <a:cs typeface="Arial" panose="020B0604020202020204" pitchFamily="34" charset="0"/>
              </a:rPr>
              <a:t>поширення застосування біологічно активних добавок; </a:t>
            </a:r>
          </a:p>
          <a:p>
            <a:r>
              <a:rPr lang="uk-UA" sz="2300" dirty="0">
                <a:latin typeface="Arial" panose="020B0604020202020204" pitchFamily="34" charset="0"/>
                <a:cs typeface="Arial" panose="020B0604020202020204" pitchFamily="34" charset="0"/>
              </a:rPr>
              <a:t>різні за характером помилки лікарів і медичного персоналу.</a:t>
            </a:r>
          </a:p>
          <a:p>
            <a:endParaRPr lang="uk-UA" dirty="0"/>
          </a:p>
        </p:txBody>
      </p:sp>
    </p:spTree>
    <p:extLst>
      <p:ext uri="{BB962C8B-B14F-4D97-AF65-F5344CB8AC3E}">
        <p14:creationId xmlns:p14="http://schemas.microsoft.com/office/powerpoint/2010/main" val="3169533962"/>
      </p:ext>
    </p:extLst>
  </p:cSld>
  <p:clrMapOvr>
    <a:masterClrMapping/>
  </p:clrMapOvr>
  <p:transition spd="med">
    <p:wedg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33EE95-DA14-8956-37EE-1C33617A90C6}"/>
              </a:ext>
            </a:extLst>
          </p:cNvPr>
          <p:cNvSpPr>
            <a:spLocks noGrp="1"/>
          </p:cNvSpPr>
          <p:nvPr>
            <p:ph type="title"/>
          </p:nvPr>
        </p:nvSpPr>
        <p:spPr>
          <a:xfrm>
            <a:off x="462372" y="139015"/>
            <a:ext cx="8219256" cy="490066"/>
          </a:xfrm>
        </p:spPr>
        <p:txBody>
          <a:bodyPr>
            <a:normAutofit fontScale="90000"/>
          </a:bodyPr>
          <a:lstStyle/>
          <a:p>
            <a:r>
              <a:rPr lang="uk-UA" sz="2800" b="1" dirty="0">
                <a:latin typeface="Arial" panose="020B0604020202020204" pitchFamily="34" charset="0"/>
                <a:cs typeface="Arial" panose="020B0604020202020204" pitchFamily="34" charset="0"/>
              </a:rPr>
              <a:t>Загальні методи профілактики поліпрагмазії:</a:t>
            </a:r>
            <a:endParaRPr lang="uk-UA" sz="2800"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65E73EC3-8434-8B41-E43E-7B1BC0239CE1}"/>
              </a:ext>
            </a:extLst>
          </p:cNvPr>
          <p:cNvSpPr>
            <a:spLocks noGrp="1"/>
          </p:cNvSpPr>
          <p:nvPr>
            <p:ph sz="quarter" idx="1"/>
          </p:nvPr>
        </p:nvSpPr>
        <p:spPr>
          <a:xfrm>
            <a:off x="107504" y="764704"/>
            <a:ext cx="8712968" cy="5709248"/>
          </a:xfrm>
        </p:spPr>
        <p:txBody>
          <a:bodyPr/>
          <a:lstStyle/>
          <a:p>
            <a:r>
              <a:rPr lang="ru-RU" dirty="0" err="1">
                <a:latin typeface="Arial" panose="020B0604020202020204" pitchFamily="34" charset="0"/>
                <a:cs typeface="Arial" panose="020B0604020202020204" pitchFamily="34" charset="0"/>
              </a:rPr>
              <a:t>Оцінка</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реальної</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необхідності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або</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призначення</a:t>
            </a:r>
            <a:r>
              <a:rPr lang="ru-RU" dirty="0">
                <a:latin typeface="Arial" panose="020B0604020202020204" pitchFamily="34" charset="0"/>
                <a:cs typeface="Arial" panose="020B0604020202020204" pitchFamily="34" charset="0"/>
              </a:rPr>
              <a:t> ЛЗ в кожному конкретному </a:t>
            </a:r>
            <a:r>
              <a:rPr lang="ru-RU" dirty="0" err="1">
                <a:latin typeface="Arial" panose="020B0604020202020204" pitchFamily="34" charset="0"/>
                <a:cs typeface="Arial" panose="020B0604020202020204" pitchFamily="34" charset="0"/>
              </a:rPr>
              <a:t>випадку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Використання</a:t>
            </a:r>
            <a:r>
              <a:rPr lang="ru-RU" dirty="0">
                <a:latin typeface="Arial" panose="020B0604020202020204" pitchFamily="34" charset="0"/>
                <a:cs typeface="Arial" panose="020B0604020202020204" pitchFamily="34" charset="0"/>
              </a:rPr>
              <a:t> добре </a:t>
            </a:r>
            <a:r>
              <a:rPr lang="ru-RU" dirty="0" err="1">
                <a:latin typeface="Arial" panose="020B0604020202020204" pitchFamily="34" charset="0"/>
                <a:cs typeface="Arial" panose="020B0604020202020204" pitchFamily="34" charset="0"/>
              </a:rPr>
              <a:t>відомих</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випробуваних</a:t>
            </a:r>
            <a:r>
              <a:rPr lang="ru-RU" dirty="0">
                <a:latin typeface="Arial" panose="020B0604020202020204" pitchFamily="34" charset="0"/>
                <a:cs typeface="Arial" panose="020B0604020202020204" pitchFamily="34" charset="0"/>
              </a:rPr>
              <a:t> часом ЛЗ. </a:t>
            </a:r>
            <a:r>
              <a:rPr lang="ru-RU" dirty="0" err="1">
                <a:latin typeface="Arial" panose="020B0604020202020204" pitchFamily="34" charset="0"/>
                <a:cs typeface="Arial" panose="020B0604020202020204" pitchFamily="34" charset="0"/>
              </a:rPr>
              <a:t>Пам’ятати</a:t>
            </a:r>
            <a:r>
              <a:rPr lang="ru-RU" dirty="0">
                <a:latin typeface="Arial" panose="020B0604020202020204" pitchFamily="34" charset="0"/>
                <a:cs typeface="Arial" panose="020B0604020202020204" pitchFamily="34" charset="0"/>
              </a:rPr>
              <a:t> «правило 7 </a:t>
            </a:r>
            <a:r>
              <a:rPr lang="ru-RU" dirty="0" err="1">
                <a:latin typeface="Arial" panose="020B0604020202020204" pitchFamily="34" charset="0"/>
                <a:cs typeface="Arial" panose="020B0604020202020204" pitchFamily="34" charset="0"/>
              </a:rPr>
              <a:t>років</a:t>
            </a:r>
            <a:r>
              <a:rPr lang="ru-RU" dirty="0">
                <a:latin typeface="Arial" panose="020B0604020202020204" pitchFamily="34" charset="0"/>
                <a:cs typeface="Arial" panose="020B0604020202020204" pitchFamily="34" charset="0"/>
              </a:rPr>
              <a:t>».</a:t>
            </a:r>
          </a:p>
          <a:p>
            <a:r>
              <a:rPr lang="uk-UA" dirty="0">
                <a:latin typeface="Arial" panose="020B0604020202020204" pitchFamily="34" charset="0"/>
                <a:cs typeface="Arial" panose="020B0604020202020204" pitchFamily="34" charset="0"/>
              </a:rPr>
              <a:t>Літнім хворим треба починати з одного ЛЗ і мінімальної дози. (Одночасний прийом 2 ЛЗ -небажані лікарські взаємодії у 6%, прийом 5 ЛЗ до 50%, а прийом 10 ЛЗ -  ризик лікарських взаємодій сягає 100%).</a:t>
            </a:r>
          </a:p>
          <a:p>
            <a:r>
              <a:rPr lang="ru-RU" dirty="0">
                <a:latin typeface="Arial" panose="020B0604020202020204" pitchFamily="34" charset="0"/>
                <a:cs typeface="Arial" panose="020B0604020202020204" pitchFamily="34" charset="0"/>
              </a:rPr>
              <a:t>Детально </a:t>
            </a:r>
            <a:r>
              <a:rPr lang="ru-RU" dirty="0" err="1">
                <a:latin typeface="Arial" panose="020B0604020202020204" pitchFamily="34" charset="0"/>
                <a:cs typeface="Arial" panose="020B0604020202020204" pitchFamily="34" charset="0"/>
              </a:rPr>
              <a:t>інформувати</a:t>
            </a:r>
            <a:r>
              <a:rPr lang="ru-RU" dirty="0">
                <a:latin typeface="Arial" panose="020B0604020202020204" pitchFamily="34" charset="0"/>
                <a:cs typeface="Arial" panose="020B0604020202020204" pitchFamily="34" charset="0"/>
              </a:rPr>
              <a:t> хворого про час, </a:t>
            </a:r>
            <a:r>
              <a:rPr lang="ru-RU" dirty="0" err="1">
                <a:latin typeface="Arial" panose="020B0604020202020204" pitchFamily="34" charset="0"/>
                <a:cs typeface="Arial" panose="020B0604020202020204" pitchFamily="34" charset="0"/>
              </a:rPr>
              <a:t>умови</a:t>
            </a:r>
            <a:r>
              <a:rPr lang="ru-RU" dirty="0">
                <a:latin typeface="Arial" panose="020B0604020202020204" pitchFamily="34" charset="0"/>
                <a:cs typeface="Arial" panose="020B0604020202020204" pitchFamily="34" charset="0"/>
              </a:rPr>
              <a:t> і </a:t>
            </a:r>
            <a:r>
              <a:rPr lang="ru-RU" dirty="0" err="1">
                <a:latin typeface="Arial" panose="020B0604020202020204" pitchFamily="34" charset="0"/>
                <a:cs typeface="Arial" panose="020B0604020202020204" pitchFamily="34" charset="0"/>
              </a:rPr>
              <a:t>кратність</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призначеного</a:t>
            </a:r>
            <a:r>
              <a:rPr lang="ru-RU" dirty="0">
                <a:latin typeface="Arial" panose="020B0604020202020204" pitchFamily="34" charset="0"/>
                <a:cs typeface="Arial" panose="020B0604020202020204" pitchFamily="34" charset="0"/>
              </a:rPr>
              <a:t> ЛЗ, про </a:t>
            </a:r>
            <a:r>
              <a:rPr lang="ru-RU" dirty="0" err="1">
                <a:latin typeface="Arial" panose="020B0604020202020204" pitchFamily="34" charset="0"/>
                <a:cs typeface="Arial" panose="020B0604020202020204" pitchFamily="34" charset="0"/>
              </a:rPr>
              <a:t>можливі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взаємодії</a:t>
            </a:r>
            <a:r>
              <a:rPr lang="ru-RU" dirty="0">
                <a:latin typeface="Arial" panose="020B0604020202020204" pitchFamily="34" charset="0"/>
                <a:cs typeface="Arial" panose="020B0604020202020204" pitchFamily="34" charset="0"/>
              </a:rPr>
              <a:t> з </a:t>
            </a:r>
            <a:r>
              <a:rPr lang="ru-RU" dirty="0" err="1">
                <a:latin typeface="Arial" panose="020B0604020202020204" pitchFamily="34" charset="0"/>
                <a:cs typeface="Arial" panose="020B0604020202020204" pitchFamily="34" charset="0"/>
              </a:rPr>
              <a:t>харчовими</a:t>
            </a:r>
            <a:r>
              <a:rPr lang="ru-RU" dirty="0">
                <a:latin typeface="Arial" panose="020B0604020202020204" pitchFamily="34" charset="0"/>
                <a:cs typeface="Arial" panose="020B0604020202020204" pitchFamily="34" charset="0"/>
              </a:rPr>
              <a:t> продуктами та </a:t>
            </a:r>
            <a:r>
              <a:rPr lang="ru-RU" dirty="0" err="1">
                <a:latin typeface="Arial" panose="020B0604020202020204" pitchFamily="34" charset="0"/>
                <a:cs typeface="Arial" panose="020B0604020202020204" pitchFamily="34" charset="0"/>
              </a:rPr>
              <a:t>іншими</a:t>
            </a:r>
            <a:r>
              <a:rPr lang="ru-RU" dirty="0">
                <a:latin typeface="Arial" panose="020B0604020202020204" pitchFamily="34" charset="0"/>
                <a:cs typeface="Arial" panose="020B0604020202020204" pitchFamily="34" charset="0"/>
              </a:rPr>
              <a:t> ЛЗ </a:t>
            </a:r>
          </a:p>
          <a:p>
            <a:r>
              <a:rPr lang="ru-RU" dirty="0" err="1">
                <a:latin typeface="Arial" panose="020B0604020202020204" pitchFamily="34" charset="0"/>
                <a:cs typeface="Arial" panose="020B0604020202020204" pitchFamily="34" charset="0"/>
              </a:rPr>
              <a:t>Головним</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критерієм</a:t>
            </a:r>
            <a:r>
              <a:rPr lang="ru-RU" dirty="0">
                <a:latin typeface="Arial" panose="020B0604020202020204" pitchFamily="34" charset="0"/>
                <a:cs typeface="Arial" panose="020B0604020202020204" pitchFamily="34" charset="0"/>
              </a:rPr>
              <a:t> при </a:t>
            </a:r>
            <a:r>
              <a:rPr lang="ru-RU" dirty="0" err="1">
                <a:latin typeface="Arial" panose="020B0604020202020204" pitchFamily="34" charset="0"/>
                <a:cs typeface="Arial" panose="020B0604020202020204" pitchFamily="34" charset="0"/>
              </a:rPr>
              <a:t>виборі</a:t>
            </a:r>
            <a:r>
              <a:rPr lang="ru-RU" dirty="0">
                <a:latin typeface="Arial" panose="020B0604020202020204" pitchFamily="34" charset="0"/>
                <a:cs typeface="Arial" panose="020B0604020202020204" pitchFamily="34" charset="0"/>
              </a:rPr>
              <a:t> ЛЗ є </a:t>
            </a:r>
            <a:r>
              <a:rPr lang="ru-RU" dirty="0" err="1">
                <a:latin typeface="Arial" panose="020B0604020202020204" pitchFamily="34" charset="0"/>
                <a:cs typeface="Arial" panose="020B0604020202020204" pitchFamily="34" charset="0"/>
              </a:rPr>
              <a:t>дотримання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співвідношення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користь</a:t>
            </a:r>
            <a:r>
              <a:rPr lang="ru-RU" dirty="0">
                <a:latin typeface="Arial" panose="020B0604020202020204" pitchFamily="34" charset="0"/>
                <a:cs typeface="Arial" panose="020B0604020202020204" pitchFamily="34" charset="0"/>
              </a:rPr>
              <a:t>/</a:t>
            </a:r>
            <a:r>
              <a:rPr lang="ru-RU" dirty="0" err="1">
                <a:latin typeface="Arial" panose="020B0604020202020204" pitchFamily="34" charset="0"/>
                <a:cs typeface="Arial" panose="020B0604020202020204" pitchFamily="34" charset="0"/>
              </a:rPr>
              <a:t>ризик</a:t>
            </a:r>
            <a:r>
              <a:rPr lang="ru-RU" dirty="0">
                <a:latin typeface="Arial" panose="020B0604020202020204" pitchFamily="34" charset="0"/>
                <a:cs typeface="Arial" panose="020B0604020202020204" pitchFamily="34" charset="0"/>
              </a:rPr>
              <a:t>, тому перш за все </a:t>
            </a:r>
            <a:r>
              <a:rPr lang="ru-RU" dirty="0" err="1">
                <a:latin typeface="Arial" panose="020B0604020202020204" pitchFamily="34" charset="0"/>
                <a:cs typeface="Arial" panose="020B0604020202020204" pitchFamily="34" charset="0"/>
              </a:rPr>
              <a:t>доцільно</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призначати</a:t>
            </a:r>
            <a:r>
              <a:rPr lang="ru-RU" dirty="0">
                <a:latin typeface="Arial" panose="020B0604020202020204" pitchFamily="34" charset="0"/>
                <a:cs typeface="Arial" panose="020B0604020202020204" pitchFamily="34" charset="0"/>
              </a:rPr>
              <a:t> ЛЗ з </a:t>
            </a:r>
            <a:r>
              <a:rPr lang="ru-RU" dirty="0" err="1">
                <a:latin typeface="Arial" panose="020B0604020202020204" pitchFamily="34" charset="0"/>
                <a:cs typeface="Arial" panose="020B0604020202020204" pitchFamily="34" charset="0"/>
              </a:rPr>
              <a:t>найменшою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кількістю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побічних</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реакцій</a:t>
            </a:r>
            <a:r>
              <a:rPr lang="ru-RU" dirty="0">
                <a:latin typeface="Arial" panose="020B0604020202020204" pitchFamily="34" charset="0"/>
                <a:cs typeface="Arial" panose="020B0604020202020204" pitchFamily="34" charset="0"/>
              </a:rPr>
              <a:t>.</a:t>
            </a:r>
          </a:p>
          <a:p>
            <a:pPr marL="0" indent="0">
              <a:buNone/>
            </a:pPr>
            <a:endParaRPr lang="uk-UA" dirty="0"/>
          </a:p>
          <a:p>
            <a:pPr marL="0" indent="0">
              <a:buNone/>
            </a:pPr>
            <a:endParaRPr lang="uk-UA" dirty="0"/>
          </a:p>
        </p:txBody>
      </p:sp>
    </p:spTree>
    <p:extLst>
      <p:ext uri="{BB962C8B-B14F-4D97-AF65-F5344CB8AC3E}">
        <p14:creationId xmlns:p14="http://schemas.microsoft.com/office/powerpoint/2010/main" val="3447056835"/>
      </p:ext>
    </p:extLst>
  </p:cSld>
  <p:clrMapOvr>
    <a:masterClrMapping/>
  </p:clrMapOvr>
  <p:transition spd="med">
    <p:wedg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A08296AA-962D-3603-7C7F-A629FD035FEF}"/>
              </a:ext>
            </a:extLst>
          </p:cNvPr>
          <p:cNvPicPr>
            <a:picLocks noChangeAspect="1"/>
          </p:cNvPicPr>
          <p:nvPr/>
        </p:nvPicPr>
        <p:blipFill>
          <a:blip r:embed="rId2"/>
          <a:stretch>
            <a:fillRect/>
          </a:stretch>
        </p:blipFill>
        <p:spPr>
          <a:xfrm>
            <a:off x="411119" y="0"/>
            <a:ext cx="8321761" cy="670618"/>
          </a:xfrm>
          <a:prstGeom prst="rect">
            <a:avLst/>
          </a:prstGeom>
        </p:spPr>
      </p:pic>
      <p:sp>
        <p:nvSpPr>
          <p:cNvPr id="3" name="Місце для вмісту 2">
            <a:extLst>
              <a:ext uri="{FF2B5EF4-FFF2-40B4-BE49-F238E27FC236}">
                <a16:creationId xmlns:a16="http://schemas.microsoft.com/office/drawing/2014/main" id="{B581A8CF-9EC1-4665-C5E2-D2C1E6F9F581}"/>
              </a:ext>
            </a:extLst>
          </p:cNvPr>
          <p:cNvSpPr>
            <a:spLocks noGrp="1"/>
          </p:cNvSpPr>
          <p:nvPr>
            <p:ph sz="quarter" idx="1"/>
          </p:nvPr>
        </p:nvSpPr>
        <p:spPr>
          <a:xfrm>
            <a:off x="22593" y="548680"/>
            <a:ext cx="8941895" cy="6171390"/>
          </a:xfrm>
        </p:spPr>
        <p:txBody>
          <a:bodyPr/>
          <a:lstStyle/>
          <a:p>
            <a:r>
              <a:rPr lang="uk-UA" dirty="0">
                <a:latin typeface="Arial" panose="020B0604020202020204" pitchFamily="34" charset="0"/>
                <a:cs typeface="Arial" panose="020B0604020202020204" pitchFamily="34" charset="0"/>
              </a:rPr>
              <a:t>При терапії хворих від 65 років в амбулаторних умовах особливу увагу приділяти ЛЗ високого ризику (</a:t>
            </a:r>
            <a:r>
              <a:rPr lang="uk-UA" dirty="0" err="1">
                <a:latin typeface="Arial" panose="020B0604020202020204" pitchFamily="34" charset="0"/>
                <a:cs typeface="Arial" panose="020B0604020202020204" pitchFamily="34" charset="0"/>
              </a:rPr>
              <a:t>протидіабетичні</a:t>
            </a:r>
            <a:r>
              <a:rPr lang="uk-UA" dirty="0">
                <a:latin typeface="Arial" panose="020B0604020202020204" pitchFamily="34" charset="0"/>
                <a:cs typeface="Arial" panose="020B0604020202020204" pitchFamily="34" charset="0"/>
              </a:rPr>
              <a:t> ЛЗ, </a:t>
            </a:r>
            <a:r>
              <a:rPr lang="uk-UA" dirty="0" err="1">
                <a:latin typeface="Arial" panose="020B0604020202020204" pitchFamily="34" charset="0"/>
                <a:cs typeface="Arial" panose="020B0604020202020204" pitchFamily="34" charset="0"/>
              </a:rPr>
              <a:t>діуретики</a:t>
            </a:r>
            <a:r>
              <a:rPr lang="uk-UA" dirty="0">
                <a:latin typeface="Arial" panose="020B0604020202020204" pitchFamily="34" charset="0"/>
                <a:cs typeface="Arial" panose="020B0604020202020204" pitchFamily="34" charset="0"/>
              </a:rPr>
              <a:t>, антикоагулянти, </a:t>
            </a:r>
            <a:r>
              <a:rPr lang="uk-UA" dirty="0" err="1">
                <a:latin typeface="Arial" panose="020B0604020202020204" pitchFamily="34" charset="0"/>
                <a:cs typeface="Arial" panose="020B0604020202020204" pitchFamily="34" charset="0"/>
              </a:rPr>
              <a:t>антитромбоцитарні</a:t>
            </a:r>
            <a:r>
              <a:rPr lang="uk-UA" dirty="0">
                <a:latin typeface="Arial" panose="020B0604020202020204" pitchFamily="34" charset="0"/>
                <a:cs typeface="Arial" panose="020B0604020202020204" pitchFamily="34" charset="0"/>
              </a:rPr>
              <a:t> та </a:t>
            </a:r>
            <a:r>
              <a:rPr lang="uk-UA" dirty="0" err="1">
                <a:latin typeface="Arial" panose="020B0604020202020204" pitchFamily="34" charset="0"/>
                <a:cs typeface="Arial" panose="020B0604020202020204" pitchFamily="34" charset="0"/>
              </a:rPr>
              <a:t>антигіпертензивні</a:t>
            </a:r>
            <a:r>
              <a:rPr lang="uk-UA" dirty="0">
                <a:latin typeface="Arial" panose="020B0604020202020204" pitchFamily="34" charset="0"/>
                <a:cs typeface="Arial" panose="020B0604020202020204" pitchFamily="34" charset="0"/>
              </a:rPr>
              <a:t> ЛЗ, </a:t>
            </a:r>
            <a:r>
              <a:rPr lang="uk-UA" dirty="0" err="1">
                <a:latin typeface="Arial" panose="020B0604020202020204" pitchFamily="34" charset="0"/>
                <a:cs typeface="Arial" panose="020B0604020202020204" pitchFamily="34" charset="0"/>
              </a:rPr>
              <a:t>антиконвульсанти</a:t>
            </a:r>
            <a:r>
              <a:rPr lang="uk-UA" dirty="0">
                <a:latin typeface="Arial" panose="020B0604020202020204" pitchFamily="34" charset="0"/>
                <a:cs typeface="Arial" panose="020B0604020202020204" pitchFamily="34" charset="0"/>
              </a:rPr>
              <a:t>, антидепресанти, снодійні і наркотичні анальгетики).</a:t>
            </a:r>
          </a:p>
          <a:p>
            <a:r>
              <a:rPr lang="uk-UA" dirty="0">
                <a:latin typeface="Arial" panose="020B0604020202020204" pitchFamily="34" charset="0"/>
                <a:cs typeface="Arial" panose="020B0604020202020204" pitchFamily="34" charset="0"/>
              </a:rPr>
              <a:t>Постійно слідкувати за зниженням лікарського навантаження. З цією метою існує 5-кроковий протокол, згідно якого треба: (1) детально розглядати всі вжиті хворим ЛЗ та показання до кожного з них; (2) оцінювати сумарну шкоду лікарського навантаження; (3) оцінювати кожен ЛЗ з позиції співвідношення очікуваної користі і шкоди; (4) вибирати ЛЗ з найменшим співвідношенням «користь/шкода»; (5) приступати до режиму скасування лікарського навантаження з подальшою оцінкою ефекту проведеної терапії.</a:t>
            </a:r>
          </a:p>
          <a:p>
            <a:endParaRPr lang="uk-UA" dirty="0"/>
          </a:p>
        </p:txBody>
      </p:sp>
    </p:spTree>
    <p:extLst>
      <p:ext uri="{BB962C8B-B14F-4D97-AF65-F5344CB8AC3E}">
        <p14:creationId xmlns:p14="http://schemas.microsoft.com/office/powerpoint/2010/main" val="2037064863"/>
      </p:ext>
    </p:extLst>
  </p:cSld>
  <p:clrMapOvr>
    <a:masterClrMapping/>
  </p:clrMapOvr>
  <p:transition spd="med">
    <p:wedg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3A1C4-818F-24DA-675F-EF7BA3075435}"/>
            </a:ext>
          </a:extLst>
        </p:cNvPr>
        <p:cNvGrpSpPr/>
        <p:nvPr/>
      </p:nvGrpSpPr>
      <p:grpSpPr>
        <a:xfrm>
          <a:off x="0" y="0"/>
          <a:ext cx="0" cy="0"/>
          <a:chOff x="0" y="0"/>
          <a:chExt cx="0" cy="0"/>
        </a:xfrm>
      </p:grpSpPr>
      <p:pic>
        <p:nvPicPr>
          <p:cNvPr id="4" name="Рисунок 3">
            <a:extLst>
              <a:ext uri="{FF2B5EF4-FFF2-40B4-BE49-F238E27FC236}">
                <a16:creationId xmlns:a16="http://schemas.microsoft.com/office/drawing/2014/main" id="{F53ABC01-1C36-608C-5569-1042FB6077E6}"/>
              </a:ext>
            </a:extLst>
          </p:cNvPr>
          <p:cNvPicPr>
            <a:picLocks noChangeAspect="1"/>
          </p:cNvPicPr>
          <p:nvPr/>
        </p:nvPicPr>
        <p:blipFill>
          <a:blip r:embed="rId2"/>
          <a:stretch>
            <a:fillRect/>
          </a:stretch>
        </p:blipFill>
        <p:spPr>
          <a:xfrm>
            <a:off x="411119" y="0"/>
            <a:ext cx="8321761" cy="670618"/>
          </a:xfrm>
          <a:prstGeom prst="rect">
            <a:avLst/>
          </a:prstGeom>
        </p:spPr>
      </p:pic>
      <p:sp>
        <p:nvSpPr>
          <p:cNvPr id="3" name="Місце для вмісту 2">
            <a:extLst>
              <a:ext uri="{FF2B5EF4-FFF2-40B4-BE49-F238E27FC236}">
                <a16:creationId xmlns:a16="http://schemas.microsoft.com/office/drawing/2014/main" id="{C7F8A0EB-BAF4-8EBA-8A2D-A6C27A73E9F9}"/>
              </a:ext>
            </a:extLst>
          </p:cNvPr>
          <p:cNvSpPr>
            <a:spLocks noGrp="1"/>
          </p:cNvSpPr>
          <p:nvPr>
            <p:ph sz="quarter" idx="1"/>
          </p:nvPr>
        </p:nvSpPr>
        <p:spPr>
          <a:xfrm>
            <a:off x="215515" y="548680"/>
            <a:ext cx="8712967" cy="6171390"/>
          </a:xfrm>
        </p:spPr>
        <p:txBody>
          <a:bodyPr/>
          <a:lstStyle/>
          <a:p>
            <a:r>
              <a:rPr lang="uk-UA" dirty="0">
                <a:latin typeface="Arial" panose="020B0604020202020204" pitchFamily="34" charset="0"/>
                <a:cs typeface="Arial" panose="020B0604020202020204" pitchFamily="34" charset="0"/>
              </a:rPr>
              <a:t>Заборонити фармацевтам і середньому медичному персоналу призначати і пропонувати хворим ЛЗ, оскільки це є не їх функція і через  </a:t>
            </a:r>
            <a:r>
              <a:rPr lang="uk-UA" dirty="0" err="1">
                <a:latin typeface="Arial" panose="020B0604020202020204" pitchFamily="34" charset="0"/>
                <a:cs typeface="Arial" panose="020B0604020202020204" pitchFamily="34" charset="0"/>
              </a:rPr>
              <a:t>неосвідченість</a:t>
            </a:r>
            <a:r>
              <a:rPr lang="uk-UA" dirty="0">
                <a:latin typeface="Arial" panose="020B0604020202020204" pitchFamily="34" charset="0"/>
                <a:cs typeface="Arial" panose="020B0604020202020204" pitchFamily="34" charset="0"/>
              </a:rPr>
              <a:t> станом хворого такі призначення можуть привести до розвитку поліпрагмазії і ПДЛЗ.</a:t>
            </a:r>
          </a:p>
          <a:p>
            <a:r>
              <a:rPr lang="uk-UA" dirty="0">
                <a:latin typeface="Arial" panose="020B0604020202020204" pitchFamily="34" charset="0"/>
                <a:cs typeface="Arial" panose="020B0604020202020204" pitchFamily="34" charset="0"/>
              </a:rPr>
              <a:t>Використовувати тільки офіційні і  незалежні джерела інформації про ЛЗ з критичною їх оцінкою, оскільки нерідко фармацевтичні виробники в комерційних інтересах просувають свою продукцію і завуальовано поширюють свою рекламу через наукові медичні форуми,  лекції фахівців, публікації в науково-практичних виданнях.</a:t>
            </a:r>
          </a:p>
          <a:p>
            <a:r>
              <a:rPr lang="uk-UA" dirty="0">
                <a:latin typeface="Arial" panose="020B0604020202020204" pitchFamily="34" charset="0"/>
                <a:cs typeface="Arial" panose="020B0604020202020204" pitchFamily="34" charset="0"/>
              </a:rPr>
              <a:t>Своєчасно повідомляти про ПДЛЗ або відсутність очікуваного ефекту від ЛЗ в уповноважений орган –</a:t>
            </a:r>
            <a:r>
              <a:rPr lang="uk-UA" i="1" dirty="0">
                <a:latin typeface="Arial" panose="020B0604020202020204" pitchFamily="34" charset="0"/>
                <a:cs typeface="Arial" panose="020B0604020202020204" pitchFamily="34" charset="0"/>
              </a:rPr>
              <a:t> ДП «ДФЦ»</a:t>
            </a:r>
            <a:r>
              <a:rPr lang="uk-UA" dirty="0">
                <a:latin typeface="Arial" panose="020B0604020202020204" pitchFamily="34" charset="0"/>
                <a:cs typeface="Arial" panose="020B0604020202020204" pitchFamily="34" charset="0"/>
              </a:rPr>
              <a:t>.</a:t>
            </a:r>
          </a:p>
          <a:p>
            <a:endParaRPr lang="uk-UA" dirty="0"/>
          </a:p>
        </p:txBody>
      </p:sp>
    </p:spTree>
    <p:extLst>
      <p:ext uri="{BB962C8B-B14F-4D97-AF65-F5344CB8AC3E}">
        <p14:creationId xmlns:p14="http://schemas.microsoft.com/office/powerpoint/2010/main" val="4136613241"/>
      </p:ext>
    </p:extLst>
  </p:cSld>
  <p:clrMapOvr>
    <a:masterClrMapping/>
  </p:clrMapOvr>
  <p:transition spd="med">
    <p:wedg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FC1527-0B33-7FDF-2338-CA6F22F07623}"/>
              </a:ext>
            </a:extLst>
          </p:cNvPr>
          <p:cNvSpPr>
            <a:spLocks noGrp="1"/>
          </p:cNvSpPr>
          <p:nvPr>
            <p:ph type="title"/>
          </p:nvPr>
        </p:nvSpPr>
        <p:spPr>
          <a:xfrm>
            <a:off x="457200" y="274638"/>
            <a:ext cx="8219256" cy="1143000"/>
          </a:xfrm>
        </p:spPr>
        <p:txBody>
          <a:bodyPr>
            <a:normAutofit/>
          </a:bodyPr>
          <a:lstStyle/>
          <a:p>
            <a:r>
              <a:rPr lang="uk-UA" b="1" cap="all" dirty="0">
                <a:latin typeface="Arial" panose="020B0604020202020204" pitchFamily="34" charset="0"/>
                <a:cs typeface="Arial" panose="020B0604020202020204" pitchFamily="34" charset="0"/>
              </a:rPr>
              <a:t>Поліпрагмазія та </a:t>
            </a:r>
            <a:r>
              <a:rPr lang="uk-UA" b="1" cap="all" dirty="0" err="1">
                <a:latin typeface="Arial" panose="020B0604020202020204" pitchFamily="34" charset="0"/>
                <a:cs typeface="Arial" panose="020B0604020202020204" pitchFamily="34" charset="0"/>
              </a:rPr>
              <a:t>поліфармація</a:t>
            </a:r>
            <a:r>
              <a:rPr lang="uk-UA" b="1" cap="all" dirty="0">
                <a:latin typeface="Arial" panose="020B0604020202020204" pitchFamily="34" charset="0"/>
                <a:cs typeface="Arial" panose="020B0604020202020204" pitchFamily="34" charset="0"/>
              </a:rPr>
              <a:t>: чи є різниця?</a:t>
            </a:r>
            <a:endParaRPr lang="uk-UA"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CC2BEE8D-A793-FD05-15EA-42AE4A6D0092}"/>
              </a:ext>
            </a:extLst>
          </p:cNvPr>
          <p:cNvSpPr>
            <a:spLocks noGrp="1"/>
          </p:cNvSpPr>
          <p:nvPr>
            <p:ph sz="quarter" idx="1"/>
          </p:nvPr>
        </p:nvSpPr>
        <p:spPr>
          <a:xfrm>
            <a:off x="457200" y="1600200"/>
            <a:ext cx="7931224" cy="4873752"/>
          </a:xfrm>
        </p:spPr>
        <p:txBody>
          <a:bodyPr/>
          <a:lstStyle/>
          <a:p>
            <a:r>
              <a:rPr lang="uk-UA" dirty="0">
                <a:latin typeface="Arial" panose="020B0604020202020204" pitchFamily="34" charset="0"/>
                <a:cs typeface="Arial" panose="020B0604020202020204" pitchFamily="34" charset="0"/>
              </a:rPr>
              <a:t>Термін «</a:t>
            </a: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на відміну від </a:t>
            </a:r>
            <a:r>
              <a:rPr lang="uk-UA" dirty="0" err="1">
                <a:latin typeface="Arial" panose="020B0604020202020204" pitchFamily="34" charset="0"/>
                <a:cs typeface="Arial" panose="020B0604020202020204" pitchFamily="34" charset="0"/>
              </a:rPr>
              <a:t>терміна</a:t>
            </a:r>
            <a:r>
              <a:rPr lang="uk-UA" dirty="0">
                <a:latin typeface="Arial" panose="020B0604020202020204" pitchFamily="34" charset="0"/>
                <a:cs typeface="Arial" panose="020B0604020202020204" pitchFamily="34" charset="0"/>
              </a:rPr>
              <a:t> «поліпрагмазія» не завжди має негативний відтінок, і його часто застосовують для позначення одночасного використання пацієнтом більше чотирьох-п’яти лікарських засобів. </a:t>
            </a:r>
          </a:p>
          <a:p>
            <a:pPr marL="0" indent="0">
              <a:buNone/>
            </a:pP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буває:</a:t>
            </a:r>
          </a:p>
          <a:p>
            <a:r>
              <a:rPr lang="uk-UA" b="1" dirty="0">
                <a:latin typeface="Arial" panose="020B0604020202020204" pitchFamily="34" charset="0"/>
                <a:cs typeface="Arial" panose="020B0604020202020204" pitchFamily="34" charset="0"/>
              </a:rPr>
              <a:t>відповідна, </a:t>
            </a:r>
            <a:r>
              <a:rPr lang="uk-UA" dirty="0">
                <a:latin typeface="Arial" panose="020B0604020202020204" pitchFamily="34" charset="0"/>
                <a:cs typeface="Arial" panose="020B0604020202020204" pitchFamily="34" charset="0"/>
              </a:rPr>
              <a:t>або обґрунтована (коли призначення великої кількості лікарських засобів виправдано)</a:t>
            </a:r>
          </a:p>
          <a:p>
            <a:r>
              <a:rPr lang="uk-UA" b="1" dirty="0">
                <a:latin typeface="Arial" panose="020B0604020202020204" pitchFamily="34" charset="0"/>
                <a:cs typeface="Arial" panose="020B0604020202020204" pitchFamily="34" charset="0"/>
              </a:rPr>
              <a:t>Невідповідна</a:t>
            </a:r>
            <a:r>
              <a:rPr lang="uk-UA" dirty="0">
                <a:latin typeface="Arial" panose="020B0604020202020204" pitchFamily="34" charset="0"/>
                <a:cs typeface="Arial" panose="020B0604020202020204" pitchFamily="34" charset="0"/>
              </a:rPr>
              <a:t> (коли кількість призначених лікарських засобів неправильна і незбалансована). </a:t>
            </a:r>
          </a:p>
          <a:p>
            <a:pPr marL="0" indent="0">
              <a:buNone/>
            </a:pPr>
            <a:endParaRPr lang="uk-U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7854834"/>
      </p:ext>
    </p:extLst>
  </p:cSld>
  <p:clrMapOvr>
    <a:masterClrMapping/>
  </p:clrMapOvr>
  <p:transition spd="med">
    <p:wedg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AEF33EBF-673A-EB96-DDCB-560BA5B22C94}"/>
              </a:ext>
            </a:extLst>
          </p:cNvPr>
          <p:cNvSpPr>
            <a:spLocks noGrp="1"/>
          </p:cNvSpPr>
          <p:nvPr>
            <p:ph sz="quarter" idx="1"/>
          </p:nvPr>
        </p:nvSpPr>
        <p:spPr>
          <a:xfrm>
            <a:off x="467544" y="692696"/>
            <a:ext cx="7848872" cy="4873752"/>
          </a:xfrm>
        </p:spPr>
        <p:txBody>
          <a:bodyPr/>
          <a:lstStyle/>
          <a:p>
            <a:r>
              <a:rPr lang="uk-UA" b="1" dirty="0">
                <a:latin typeface="Arial" panose="020B0604020202020204" pitchFamily="34" charset="0"/>
                <a:cs typeface="Arial" panose="020B0604020202020204" pitchFamily="34" charset="0"/>
              </a:rPr>
              <a:t>Відповідна</a:t>
            </a:r>
            <a:r>
              <a:rPr lang="uk-UA" dirty="0">
                <a:latin typeface="Arial" panose="020B0604020202020204" pitchFamily="34" charset="0"/>
                <a:cs typeface="Arial" panose="020B0604020202020204" pitchFamily="34" charset="0"/>
              </a:rPr>
              <a:t> (обґрунтована) </a:t>
            </a: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 застосування ЛЗ пацієнтом зі складними та/або множинними захворюваннями, їх вживання узгоджується з найкращими доказами. </a:t>
            </a:r>
          </a:p>
          <a:p>
            <a:r>
              <a:rPr lang="uk-UA" dirty="0">
                <a:latin typeface="Arial" panose="020B0604020202020204" pitchFamily="34" charset="0"/>
                <a:cs typeface="Arial" panose="020B0604020202020204" pitchFamily="34" charset="0"/>
              </a:rPr>
              <a:t>Комбінація лікарських засобів при цьому забезпечує підтримку високої якості життя протягом довгого часу і мінімізує шкоду від медикаментозної терапії. </a:t>
            </a:r>
          </a:p>
          <a:p>
            <a:r>
              <a:rPr lang="uk-UA" dirty="0">
                <a:latin typeface="Arial" panose="020B0604020202020204" pitchFamily="34" charset="0"/>
                <a:cs typeface="Arial" panose="020B0604020202020204" pitchFamily="34" charset="0"/>
              </a:rPr>
              <a:t>Пацієнт з ІХС може вживати </a:t>
            </a:r>
            <a:r>
              <a:rPr lang="uk-UA" dirty="0" err="1">
                <a:latin typeface="Arial" panose="020B0604020202020204" pitchFamily="34" charset="0"/>
                <a:cs typeface="Arial" panose="020B0604020202020204" pitchFamily="34" charset="0"/>
              </a:rPr>
              <a:t>антиагрегант</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антиангінальний</a:t>
            </a:r>
            <a:r>
              <a:rPr lang="uk-UA" dirty="0">
                <a:latin typeface="Arial" panose="020B0604020202020204" pitchFamily="34" charset="0"/>
                <a:cs typeface="Arial" panose="020B0604020202020204" pitchFamily="34" charset="0"/>
              </a:rPr>
              <a:t> засіб, засіб із групи </a:t>
            </a:r>
            <a:r>
              <a:rPr lang="uk-UA" dirty="0" err="1">
                <a:latin typeface="Arial" panose="020B0604020202020204" pitchFamily="34" charset="0"/>
                <a:cs typeface="Arial" panose="020B0604020202020204" pitchFamily="34" charset="0"/>
              </a:rPr>
              <a:t>статинів</a:t>
            </a:r>
            <a:r>
              <a:rPr lang="uk-UA" dirty="0">
                <a:latin typeface="Arial" panose="020B0604020202020204" pitchFamily="34" charset="0"/>
                <a:cs typeface="Arial" panose="020B0604020202020204" pitchFamily="34" charset="0"/>
              </a:rPr>
              <a:t>, інгібітор АПФ. </a:t>
            </a:r>
          </a:p>
          <a:p>
            <a:pPr marL="0" indent="0">
              <a:buNone/>
            </a:pPr>
            <a:endParaRPr lang="uk-UA" dirty="0"/>
          </a:p>
        </p:txBody>
      </p:sp>
    </p:spTree>
    <p:extLst>
      <p:ext uri="{BB962C8B-B14F-4D97-AF65-F5344CB8AC3E}">
        <p14:creationId xmlns:p14="http://schemas.microsoft.com/office/powerpoint/2010/main" val="364795777"/>
      </p:ext>
    </p:extLst>
  </p:cSld>
  <p:clrMapOvr>
    <a:masterClrMapping/>
  </p:clrMapOvr>
  <p:transition spd="med">
    <p:wedg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06221270-6021-2101-7889-5D7A89AB9285}"/>
              </a:ext>
            </a:extLst>
          </p:cNvPr>
          <p:cNvSpPr>
            <a:spLocks noGrp="1"/>
          </p:cNvSpPr>
          <p:nvPr>
            <p:ph sz="quarter" idx="1"/>
          </p:nvPr>
        </p:nvSpPr>
        <p:spPr>
          <a:xfrm>
            <a:off x="323528" y="260648"/>
            <a:ext cx="7601272" cy="6213304"/>
          </a:xfrm>
        </p:spPr>
        <p:txBody>
          <a:bodyPr/>
          <a:lstStyle/>
          <a:p>
            <a:r>
              <a:rPr lang="uk-UA" b="1" dirty="0">
                <a:latin typeface="Arial" panose="020B0604020202020204" pitchFamily="34" charset="0"/>
                <a:cs typeface="Arial" panose="020B0604020202020204" pitchFamily="34" charset="0"/>
              </a:rPr>
              <a:t>Невідповідна </a:t>
            </a:r>
            <a:r>
              <a:rPr lang="uk-UA" b="1" dirty="0" err="1">
                <a:latin typeface="Arial" panose="020B0604020202020204" pitchFamily="34" charset="0"/>
                <a:cs typeface="Arial" panose="020B0604020202020204" pitchFamily="34" charset="0"/>
              </a:rPr>
              <a:t>поліфармація</a:t>
            </a:r>
            <a:r>
              <a:rPr lang="uk-UA" b="1" dirty="0">
                <a:latin typeface="Arial" panose="020B0604020202020204" pitchFamily="34" charset="0"/>
                <a:cs typeface="Arial" panose="020B0604020202020204" pitchFamily="34" charset="0"/>
              </a:rPr>
              <a:t> </a:t>
            </a:r>
            <a:r>
              <a:rPr lang="uk-UA" dirty="0">
                <a:latin typeface="Arial" panose="020B0604020202020204" pitchFamily="34" charset="0"/>
                <a:cs typeface="Arial" panose="020B0604020202020204" pitchFamily="34" charset="0"/>
              </a:rPr>
              <a:t>- коли кілька лікарських засобів призначають неналежним чином або коли передбачувана перевага лікарських засобів не реалізована.</a:t>
            </a:r>
          </a:p>
          <a:p>
            <a:r>
              <a:rPr lang="uk-UA" dirty="0">
                <a:latin typeface="Arial" panose="020B0604020202020204" pitchFamily="34" charset="0"/>
                <a:cs typeface="Arial" panose="020B0604020202020204" pitchFamily="34" charset="0"/>
              </a:rPr>
              <a:t>Комбінація препаратів при цьому може бути небезпечною через взаємодію лікарських засобів; загальні вимоги щодо прийому ліків або «тягаря таблеток» є неприйнятними для пацієнта; ці вимоги ускладнюють досягнення клінічно корисного прийому ліків; ліки призначаються для лікування побічних ефектів інших засобів тоді, коли доступні альтернативні рішення для зменшення кількості призначених ліків.</a:t>
            </a:r>
          </a:p>
          <a:p>
            <a:endParaRPr lang="uk-UA" dirty="0"/>
          </a:p>
        </p:txBody>
      </p:sp>
    </p:spTree>
    <p:extLst>
      <p:ext uri="{BB962C8B-B14F-4D97-AF65-F5344CB8AC3E}">
        <p14:creationId xmlns:p14="http://schemas.microsoft.com/office/powerpoint/2010/main" val="2435808626"/>
      </p:ext>
    </p:extLst>
  </p:cSld>
  <p:clrMapOvr>
    <a:masterClrMapping/>
  </p:clrMapOvr>
  <p:transition spd="med">
    <p:wedg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935A3644-3B10-7D3E-E044-1E8E5FD49D37}"/>
              </a:ext>
            </a:extLst>
          </p:cNvPr>
          <p:cNvSpPr>
            <a:spLocks noGrp="1"/>
          </p:cNvSpPr>
          <p:nvPr>
            <p:ph sz="quarter" idx="1"/>
          </p:nvPr>
        </p:nvSpPr>
        <p:spPr>
          <a:xfrm>
            <a:off x="494663" y="332656"/>
            <a:ext cx="7488832" cy="5853264"/>
          </a:xfrm>
        </p:spPr>
        <p:txBody>
          <a:bodyPr/>
          <a:lstStyle/>
          <a:p>
            <a:r>
              <a:rPr lang="ru-RU" sz="2800" b="1" dirty="0">
                <a:solidFill>
                  <a:srgbClr val="C00000"/>
                </a:solidFill>
                <a:latin typeface="Arial" panose="020B0604020202020204" pitchFamily="34" charset="0"/>
                <a:cs typeface="Arial" panose="020B0604020202020204" pitchFamily="34" charset="0"/>
              </a:rPr>
              <a:t>«</a:t>
            </a:r>
            <a:r>
              <a:rPr lang="ru-RU" sz="2800" b="1" dirty="0" err="1">
                <a:solidFill>
                  <a:srgbClr val="C00000"/>
                </a:solidFill>
                <a:latin typeface="Arial" panose="020B0604020202020204" pitchFamily="34" charset="0"/>
                <a:cs typeface="Arial" panose="020B0604020202020204" pitchFamily="34" charset="0"/>
              </a:rPr>
              <a:t>Фармакоманія</a:t>
            </a:r>
            <a:r>
              <a:rPr lang="ru-RU" sz="2800" b="1" dirty="0">
                <a:solidFill>
                  <a:srgbClr val="C00000"/>
                </a:solidFill>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a:t>
            </a:r>
            <a:r>
              <a:rPr lang="ru-RU" i="1" dirty="0" err="1">
                <a:latin typeface="Arial" panose="020B0604020202020204" pitchFamily="34" charset="0"/>
                <a:cs typeface="Arial" panose="020B0604020202020204" pitchFamily="34" charset="0"/>
              </a:rPr>
              <a:t>pharmakon</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ліки</a:t>
            </a:r>
            <a:r>
              <a:rPr lang="ru-RU" dirty="0">
                <a:latin typeface="Arial" panose="020B0604020202020204" pitchFamily="34" charset="0"/>
                <a:cs typeface="Arial" panose="020B0604020202020204" pitchFamily="34" charset="0"/>
              </a:rPr>
              <a:t>, </a:t>
            </a:r>
            <a:r>
              <a:rPr lang="ru-RU" i="1" dirty="0" err="1">
                <a:latin typeface="Arial" panose="020B0604020202020204" pitchFamily="34" charset="0"/>
                <a:cs typeface="Arial" panose="020B0604020202020204" pitchFamily="34" charset="0"/>
              </a:rPr>
              <a:t>mania</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пристрасть</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необгрунтоване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намагання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приймати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лікарські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препарати</a:t>
            </a:r>
            <a:endParaRPr lang="ru-RU" dirty="0">
              <a:latin typeface="Arial" panose="020B0604020202020204" pitchFamily="34" charset="0"/>
              <a:cs typeface="Arial" panose="020B0604020202020204" pitchFamily="34" charset="0"/>
            </a:endParaRPr>
          </a:p>
          <a:p>
            <a:r>
              <a:rPr lang="ru-RU" dirty="0" err="1">
                <a:latin typeface="Arial" panose="020B0604020202020204" pitchFamily="34" charset="0"/>
                <a:cs typeface="Arial" panose="020B0604020202020204" pitchFamily="34" charset="0"/>
              </a:rPr>
              <a:t>неадекватне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прагнення</a:t>
            </a:r>
            <a:r>
              <a:rPr lang="ru-RU" dirty="0">
                <a:latin typeface="Arial" panose="020B0604020202020204" pitchFamily="34" charset="0"/>
                <a:cs typeface="Arial" panose="020B0604020202020204" pitchFamily="34" charset="0"/>
              </a:rPr>
              <a:t> хворого до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різних</a:t>
            </a:r>
            <a:r>
              <a:rPr lang="ru-RU" dirty="0">
                <a:latin typeface="Arial" panose="020B0604020202020204" pitchFamily="34" charset="0"/>
                <a:cs typeface="Arial" panose="020B0604020202020204" pitchFamily="34" charset="0"/>
              </a:rPr>
              <a:t> ЛЗ </a:t>
            </a:r>
            <a:r>
              <a:rPr lang="ru-RU" dirty="0" err="1">
                <a:latin typeface="Arial" panose="020B0604020202020204" pitchFamily="34" charset="0"/>
                <a:cs typeface="Arial" panose="020B0604020202020204" pitchFamily="34" charset="0"/>
              </a:rPr>
              <a:t>або</a:t>
            </a:r>
            <a:r>
              <a:rPr lang="ru-RU" dirty="0">
                <a:latin typeface="Arial" panose="020B0604020202020204" pitchFamily="34" charset="0"/>
                <a:cs typeface="Arial" panose="020B0604020202020204" pitchFamily="34" charset="0"/>
              </a:rPr>
              <a:t> до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певного</a:t>
            </a:r>
            <a:r>
              <a:rPr lang="ru-RU" dirty="0">
                <a:latin typeface="Arial" panose="020B0604020202020204" pitchFamily="34" charset="0"/>
                <a:cs typeface="Arial" panose="020B0604020202020204" pitchFamily="34" charset="0"/>
              </a:rPr>
              <a:t> ЛЗ;</a:t>
            </a:r>
          </a:p>
          <a:p>
            <a:r>
              <a:rPr lang="ru-RU" dirty="0" err="1">
                <a:latin typeface="Arial" panose="020B0604020202020204" pitchFamily="34" charset="0"/>
                <a:cs typeface="Arial" panose="020B0604020202020204" pitchFamily="34" charset="0"/>
              </a:rPr>
              <a:t>масове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населенням</a:t>
            </a:r>
            <a:r>
              <a:rPr lang="ru-RU" dirty="0">
                <a:latin typeface="Arial" panose="020B0604020202020204" pitchFamily="34" charset="0"/>
                <a:cs typeface="Arial" panose="020B0604020202020204" pitchFamily="34" charset="0"/>
              </a:rPr>
              <a:t> ЛЗ (в основному </a:t>
            </a:r>
            <a:r>
              <a:rPr lang="ru-RU" dirty="0" err="1">
                <a:latin typeface="Arial" panose="020B0604020202020204" pitchFamily="34" charset="0"/>
                <a:cs typeface="Arial" panose="020B0604020202020204" pitchFamily="34" charset="0"/>
              </a:rPr>
              <a:t>транквілізаторів</a:t>
            </a:r>
            <a:r>
              <a:rPr lang="ru-RU" dirty="0">
                <a:latin typeface="Arial" panose="020B0604020202020204" pitchFamily="34" charset="0"/>
                <a:cs typeface="Arial" panose="020B0604020202020204" pitchFamily="34" charset="0"/>
              </a:rPr>
              <a:t> і </a:t>
            </a:r>
            <a:r>
              <a:rPr lang="ru-RU" dirty="0" err="1">
                <a:latin typeface="Arial" panose="020B0604020202020204" pitchFamily="34" charset="0"/>
                <a:cs typeface="Arial" panose="020B0604020202020204" pitchFamily="34" charset="0"/>
              </a:rPr>
              <a:t>снодійних</a:t>
            </a:r>
            <a:r>
              <a:rPr lang="ru-RU" dirty="0">
                <a:latin typeface="Arial" panose="020B0604020202020204" pitchFamily="34" charset="0"/>
                <a:cs typeface="Arial" panose="020B0604020202020204" pitchFamily="34" charset="0"/>
              </a:rPr>
              <a:t>).</a:t>
            </a:r>
          </a:p>
          <a:p>
            <a:pPr marL="0" indent="0">
              <a:buNone/>
            </a:pPr>
            <a:r>
              <a:rPr lang="ru-RU" dirty="0" err="1">
                <a:latin typeface="Arial" panose="020B0604020202020204" pitchFamily="34" charset="0"/>
                <a:cs typeface="Arial" panose="020B0604020202020204" pitchFamily="34" charset="0"/>
              </a:rPr>
              <a:t>Деякі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автори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визначають</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цей</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термін</a:t>
            </a:r>
            <a:r>
              <a:rPr lang="ru-RU" dirty="0">
                <a:latin typeface="Arial" panose="020B0604020202020204" pitchFamily="34" charset="0"/>
                <a:cs typeface="Arial" panose="020B0604020202020204" pitchFamily="34" charset="0"/>
              </a:rPr>
              <a:t> як «</a:t>
            </a:r>
            <a:r>
              <a:rPr lang="ru-RU" dirty="0" err="1">
                <a:latin typeface="Arial" panose="020B0604020202020204" pitchFamily="34" charset="0"/>
                <a:cs typeface="Arial" panose="020B0604020202020204" pitchFamily="34" charset="0"/>
              </a:rPr>
              <a:t>схильність</a:t>
            </a:r>
            <a:r>
              <a:rPr lang="ru-RU" dirty="0">
                <a:latin typeface="Arial" panose="020B0604020202020204" pitchFamily="34" charset="0"/>
                <a:cs typeface="Arial" panose="020B0604020202020204" pitchFamily="34" charset="0"/>
              </a:rPr>
              <a:t> до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ЛЗ без </a:t>
            </a:r>
            <a:r>
              <a:rPr lang="ru-RU" dirty="0" err="1">
                <a:latin typeface="Arial" panose="020B0604020202020204" pitchFamily="34" charset="0"/>
                <a:cs typeface="Arial" panose="020B0604020202020204" pitchFamily="34" charset="0"/>
              </a:rPr>
              <a:t>нагальної</a:t>
            </a:r>
            <a:r>
              <a:rPr lang="ru-RU" dirty="0">
                <a:latin typeface="Arial" panose="020B0604020202020204" pitchFamily="34" charset="0"/>
                <a:cs typeface="Arial" panose="020B0604020202020204" pitchFamily="34" charset="0"/>
              </a:rPr>
              <a:t> потреби;</a:t>
            </a:r>
          </a:p>
          <a:p>
            <a:pPr marL="0" indent="0">
              <a:buNone/>
            </a:pP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лікоманія</a:t>
            </a:r>
            <a:r>
              <a:rPr lang="ru-RU" dirty="0">
                <a:latin typeface="Arial" panose="020B0604020202020204" pitchFamily="34" charset="0"/>
                <a:cs typeface="Arial" panose="020B0604020202020204" pitchFamily="34" charset="0"/>
              </a:rPr>
              <a:t>».</a:t>
            </a:r>
          </a:p>
          <a:p>
            <a:endParaRPr lang="uk-UA" dirty="0"/>
          </a:p>
        </p:txBody>
      </p:sp>
      <p:pic>
        <p:nvPicPr>
          <p:cNvPr id="6" name="Рисунок 5">
            <a:extLst>
              <a:ext uri="{FF2B5EF4-FFF2-40B4-BE49-F238E27FC236}">
                <a16:creationId xmlns:a16="http://schemas.microsoft.com/office/drawing/2014/main" id="{B2C80A34-0DDA-E018-0353-C2085E998780}"/>
              </a:ext>
            </a:extLst>
          </p:cNvPr>
          <p:cNvPicPr>
            <a:picLocks noChangeAspect="1"/>
          </p:cNvPicPr>
          <p:nvPr/>
        </p:nvPicPr>
        <p:blipFill>
          <a:blip r:embed="rId2"/>
          <a:stretch>
            <a:fillRect/>
          </a:stretch>
        </p:blipFill>
        <p:spPr>
          <a:xfrm>
            <a:off x="4572000" y="3933056"/>
            <a:ext cx="4237087" cy="2822693"/>
          </a:xfrm>
          <a:prstGeom prst="rect">
            <a:avLst/>
          </a:prstGeom>
        </p:spPr>
      </p:pic>
    </p:spTree>
    <p:extLst>
      <p:ext uri="{BB962C8B-B14F-4D97-AF65-F5344CB8AC3E}">
        <p14:creationId xmlns:p14="http://schemas.microsoft.com/office/powerpoint/2010/main" val="2394597357"/>
      </p:ext>
    </p:extLst>
  </p:cSld>
  <p:clrMapOvr>
    <a:masterClrMapping/>
  </p:clrMapOvr>
  <p:transition spd="med">
    <p:wedg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D6258BA2-8836-816E-0DB3-937BD384DA5C}"/>
              </a:ext>
            </a:extLst>
          </p:cNvPr>
          <p:cNvSpPr>
            <a:spLocks noGrp="1"/>
          </p:cNvSpPr>
          <p:nvPr>
            <p:ph sz="quarter" idx="1"/>
          </p:nvPr>
        </p:nvSpPr>
        <p:spPr>
          <a:xfrm>
            <a:off x="457200" y="1600200"/>
            <a:ext cx="8219256" cy="4873752"/>
          </a:xfrm>
        </p:spPr>
        <p:txBody>
          <a:bodyPr/>
          <a:lstStyle/>
          <a:p>
            <a:pPr marL="0" indent="0" algn="ctr" eaLnBrk="1" hangingPunct="1">
              <a:buNone/>
            </a:pPr>
            <a:r>
              <a:rPr lang="ru-RU" altLang="uk-UA" sz="4000" b="1" dirty="0" err="1">
                <a:solidFill>
                  <a:srgbClr val="002060"/>
                </a:solidFill>
                <a:latin typeface="Arial" panose="020B0604020202020204" pitchFamily="34" charset="0"/>
                <a:cs typeface="Arial" panose="020B0604020202020204" pitchFamily="34" charset="0"/>
              </a:rPr>
              <a:t>Реакції</a:t>
            </a:r>
            <a:r>
              <a:rPr lang="ru-RU" altLang="uk-UA" sz="4000" b="1" dirty="0">
                <a:solidFill>
                  <a:srgbClr val="002060"/>
                </a:solidFill>
                <a:latin typeface="Arial" panose="020B0604020202020204" pitchFamily="34" charset="0"/>
                <a:cs typeface="Arial" panose="020B0604020202020204" pitchFamily="34" charset="0"/>
              </a:rPr>
              <a:t>, </a:t>
            </a:r>
            <a:r>
              <a:rPr lang="ru-RU" altLang="uk-UA" sz="4000" b="1" dirty="0" err="1">
                <a:solidFill>
                  <a:srgbClr val="002060"/>
                </a:solidFill>
                <a:latin typeface="Arial" panose="020B0604020202020204" pitchFamily="34" charset="0"/>
                <a:cs typeface="Arial" panose="020B0604020202020204" pitchFamily="34" charset="0"/>
              </a:rPr>
              <a:t>що</a:t>
            </a:r>
            <a:r>
              <a:rPr lang="ru-RU" altLang="uk-UA" sz="4000" b="1" dirty="0">
                <a:solidFill>
                  <a:srgbClr val="002060"/>
                </a:solidFill>
                <a:latin typeface="Arial" panose="020B0604020202020204" pitchFamily="34" charset="0"/>
                <a:cs typeface="Arial" panose="020B0604020202020204" pitchFamily="34" charset="0"/>
              </a:rPr>
              <a:t> </a:t>
            </a:r>
            <a:r>
              <a:rPr lang="ru-RU" altLang="uk-UA" sz="4000" b="1" dirty="0" err="1">
                <a:solidFill>
                  <a:srgbClr val="002060"/>
                </a:solidFill>
                <a:latin typeface="Arial" panose="020B0604020202020204" pitchFamily="34" charset="0"/>
                <a:cs typeface="Arial" panose="020B0604020202020204" pitchFamily="34" charset="0"/>
              </a:rPr>
              <a:t>виникають</a:t>
            </a:r>
            <a:r>
              <a:rPr lang="ru-RU" altLang="uk-UA" sz="4000" b="1" dirty="0">
                <a:solidFill>
                  <a:srgbClr val="002060"/>
                </a:solidFill>
                <a:latin typeface="Arial" panose="020B0604020202020204" pitchFamily="34" charset="0"/>
                <a:cs typeface="Arial" panose="020B0604020202020204" pitchFamily="34" charset="0"/>
              </a:rPr>
              <a:t> при повторному </a:t>
            </a:r>
            <a:r>
              <a:rPr lang="ru-RU" altLang="uk-UA" sz="4000" b="1" dirty="0" err="1">
                <a:solidFill>
                  <a:srgbClr val="002060"/>
                </a:solidFill>
                <a:latin typeface="Arial" panose="020B0604020202020204" pitchFamily="34" charset="0"/>
                <a:cs typeface="Arial" panose="020B0604020202020204" pitchFamily="34" charset="0"/>
              </a:rPr>
              <a:t>прийомі</a:t>
            </a:r>
            <a:r>
              <a:rPr lang="ru-RU" altLang="uk-UA" sz="4000" b="1" dirty="0">
                <a:solidFill>
                  <a:srgbClr val="002060"/>
                </a:solidFill>
                <a:latin typeface="Arial" panose="020B0604020202020204" pitchFamily="34" charset="0"/>
                <a:cs typeface="Arial" panose="020B0604020202020204" pitchFamily="34" charset="0"/>
              </a:rPr>
              <a:t> </a:t>
            </a:r>
            <a:r>
              <a:rPr lang="ru-RU" altLang="uk-UA" sz="4000" b="1" dirty="0" err="1">
                <a:solidFill>
                  <a:srgbClr val="002060"/>
                </a:solidFill>
                <a:latin typeface="Arial" panose="020B0604020202020204" pitchFamily="34" charset="0"/>
                <a:cs typeface="Arial" panose="020B0604020202020204" pitchFamily="34" charset="0"/>
              </a:rPr>
              <a:t>лікарських</a:t>
            </a:r>
            <a:r>
              <a:rPr lang="ru-RU" altLang="uk-UA" sz="4000" b="1" dirty="0">
                <a:solidFill>
                  <a:srgbClr val="002060"/>
                </a:solidFill>
                <a:latin typeface="Arial" panose="020B0604020202020204" pitchFamily="34" charset="0"/>
                <a:cs typeface="Arial" panose="020B0604020202020204" pitchFamily="34" charset="0"/>
              </a:rPr>
              <a:t> </a:t>
            </a:r>
            <a:r>
              <a:rPr lang="ru-RU" altLang="uk-UA" sz="4000" b="1" dirty="0" err="1">
                <a:solidFill>
                  <a:srgbClr val="002060"/>
                </a:solidFill>
                <a:latin typeface="Arial" panose="020B0604020202020204" pitchFamily="34" charset="0"/>
                <a:cs typeface="Arial" panose="020B0604020202020204" pitchFamily="34" charset="0"/>
              </a:rPr>
              <a:t>засобів</a:t>
            </a:r>
            <a:r>
              <a:rPr lang="ru-RU" altLang="uk-UA" sz="4000" b="1" dirty="0">
                <a:solidFill>
                  <a:srgbClr val="002060"/>
                </a:solidFill>
                <a:latin typeface="Arial" panose="020B0604020202020204" pitchFamily="34" charset="0"/>
                <a:cs typeface="Arial" panose="020B0604020202020204" pitchFamily="34" charset="0"/>
              </a:rPr>
              <a:t>.</a:t>
            </a:r>
          </a:p>
          <a:p>
            <a:pPr marL="0" indent="0" eaLnBrk="1" hangingPunct="1">
              <a:buNone/>
            </a:pPr>
            <a:r>
              <a:rPr lang="ru-RU" altLang="uk-UA" sz="4000" b="1" dirty="0" err="1">
                <a:solidFill>
                  <a:srgbClr val="002060"/>
                </a:solidFill>
                <a:latin typeface="Arial" panose="020B0604020202020204" pitchFamily="34" charset="0"/>
                <a:cs typeface="Arial" panose="020B0604020202020204" pitchFamily="34" charset="0"/>
              </a:rPr>
              <a:t>Поліпрагмазія</a:t>
            </a:r>
            <a:r>
              <a:rPr lang="ru-RU" altLang="uk-UA" sz="4000" b="1" dirty="0">
                <a:solidFill>
                  <a:srgbClr val="002060"/>
                </a:solidFill>
                <a:latin typeface="Arial" panose="020B0604020202020204" pitchFamily="34" charset="0"/>
                <a:cs typeface="Arial" panose="020B0604020202020204" pitchFamily="34" charset="0"/>
              </a:rPr>
              <a:t>. </a:t>
            </a:r>
            <a:r>
              <a:rPr lang="ru-RU" altLang="uk-UA" sz="4000" b="1" dirty="0" err="1">
                <a:solidFill>
                  <a:srgbClr val="002060"/>
                </a:solidFill>
                <a:latin typeface="Arial" panose="020B0604020202020204" pitchFamily="34" charset="0"/>
                <a:cs typeface="Arial" panose="020B0604020202020204" pitchFamily="34" charset="0"/>
              </a:rPr>
              <a:t>Поліфармація</a:t>
            </a:r>
            <a:endParaRPr lang="ru-RU" altLang="uk-UA" sz="4000" b="1" dirty="0">
              <a:solidFill>
                <a:srgbClr val="002060"/>
              </a:solidFill>
              <a:latin typeface="Arial" panose="020B0604020202020204" pitchFamily="34" charset="0"/>
              <a:cs typeface="Arial" panose="020B0604020202020204" pitchFamily="34" charset="0"/>
            </a:endParaRPr>
          </a:p>
          <a:p>
            <a:endParaRPr lang="uk-UA" dirty="0"/>
          </a:p>
        </p:txBody>
      </p:sp>
    </p:spTree>
    <p:extLst>
      <p:ext uri="{BB962C8B-B14F-4D97-AF65-F5344CB8AC3E}">
        <p14:creationId xmlns:p14="http://schemas.microsoft.com/office/powerpoint/2010/main" val="1185093341"/>
      </p:ext>
    </p:extLst>
  </p:cSld>
  <p:clrMapOvr>
    <a:masterClrMapping/>
  </p:clrMapOvr>
  <p:transition spd="med">
    <p:wedg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427601-F57D-46BF-3A53-2B9F5E49B9E2}"/>
              </a:ext>
            </a:extLst>
          </p:cNvPr>
          <p:cNvSpPr>
            <a:spLocks noGrp="1"/>
          </p:cNvSpPr>
          <p:nvPr>
            <p:ph type="title"/>
          </p:nvPr>
        </p:nvSpPr>
        <p:spPr/>
        <p:txBody>
          <a:bodyPr/>
          <a:lstStyle/>
          <a:p>
            <a:pPr algn="ctr">
              <a:defRPr/>
            </a:pPr>
            <a:r>
              <a:rPr lang="ru-RU" b="1" dirty="0" err="1">
                <a:latin typeface="Arial" panose="020B0604020202020204" pitchFamily="34" charset="0"/>
                <a:cs typeface="Arial" panose="020B0604020202020204" pitchFamily="34" charset="0"/>
              </a:rPr>
              <a:t>Реакція</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організму</a:t>
            </a:r>
            <a:r>
              <a:rPr lang="ru-RU" b="1" dirty="0">
                <a:latin typeface="Arial" panose="020B0604020202020204" pitchFamily="34" charset="0"/>
                <a:cs typeface="Arial" panose="020B0604020202020204" pitchFamily="34" charset="0"/>
              </a:rPr>
              <a:t> на </a:t>
            </a:r>
            <a:r>
              <a:rPr lang="ru-RU" b="1" dirty="0" err="1">
                <a:latin typeface="Arial" panose="020B0604020202020204" pitchFamily="34" charset="0"/>
                <a:cs typeface="Arial" panose="020B0604020202020204" pitchFamily="34" charset="0"/>
              </a:rPr>
              <a:t>повторне</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введення</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лікарських</a:t>
            </a:r>
            <a:r>
              <a:rPr lang="ru-RU" b="1" dirty="0">
                <a:latin typeface="Arial" panose="020B0604020202020204" pitchFamily="34" charset="0"/>
                <a:cs typeface="Arial" panose="020B0604020202020204" pitchFamily="34" charset="0"/>
              </a:rPr>
              <a:t> </a:t>
            </a:r>
            <a:r>
              <a:rPr lang="ru-RU" b="1" dirty="0" err="1">
                <a:latin typeface="Arial" panose="020B0604020202020204" pitchFamily="34" charset="0"/>
                <a:cs typeface="Arial" panose="020B0604020202020204" pitchFamily="34" charset="0"/>
              </a:rPr>
              <a:t>речовин</a:t>
            </a:r>
            <a:r>
              <a:rPr lang="ru-RU" b="1" dirty="0">
                <a:latin typeface="Arial" panose="020B0604020202020204" pitchFamily="34" charset="0"/>
                <a:cs typeface="Arial" panose="020B0604020202020204" pitchFamily="34" charset="0"/>
              </a:rPr>
              <a:t>. </a:t>
            </a:r>
            <a:endParaRPr lang="uk-UA" b="1" dirty="0">
              <a:latin typeface="Arial" panose="020B0604020202020204" pitchFamily="34" charset="0"/>
              <a:cs typeface="Arial" panose="020B0604020202020204" pitchFamily="34" charset="0"/>
            </a:endParaRPr>
          </a:p>
        </p:txBody>
      </p:sp>
      <p:sp>
        <p:nvSpPr>
          <p:cNvPr id="34819" name="Місце для вмісту 2">
            <a:extLst>
              <a:ext uri="{FF2B5EF4-FFF2-40B4-BE49-F238E27FC236}">
                <a16:creationId xmlns:a16="http://schemas.microsoft.com/office/drawing/2014/main" id="{C7F4155D-B558-BFBA-EC38-1F47EDDA3D7F}"/>
              </a:ext>
            </a:extLst>
          </p:cNvPr>
          <p:cNvSpPr>
            <a:spLocks noGrp="1"/>
          </p:cNvSpPr>
          <p:nvPr>
            <p:ph sz="quarter" idx="1"/>
          </p:nvPr>
        </p:nvSpPr>
        <p:spPr>
          <a:xfrm>
            <a:off x="457200" y="1600200"/>
            <a:ext cx="7467600" cy="4873625"/>
          </a:xfrm>
        </p:spPr>
        <p:txBody>
          <a:bodyPr/>
          <a:lstStyle/>
          <a:p>
            <a:r>
              <a:rPr lang="uk-UA" altLang="uk-UA" dirty="0" err="1">
                <a:latin typeface="Arial" panose="020B0604020202020204" pitchFamily="34" charset="0"/>
                <a:cs typeface="Arial" panose="020B0604020202020204" pitchFamily="34" charset="0"/>
              </a:rPr>
              <a:t>Гіпореактивність</a:t>
            </a:r>
            <a:r>
              <a:rPr lang="uk-UA" altLang="uk-UA" dirty="0">
                <a:latin typeface="Arial" panose="020B0604020202020204" pitchFamily="34" charset="0"/>
                <a:cs typeface="Arial" panose="020B0604020202020204" pitchFamily="34" charset="0"/>
              </a:rPr>
              <a:t> - знижена реакція організму на лікарські засоби  -  </a:t>
            </a:r>
            <a:r>
              <a:rPr lang="uk-UA" altLang="uk-UA" b="1" dirty="0">
                <a:solidFill>
                  <a:srgbClr val="C00000"/>
                </a:solidFill>
                <a:latin typeface="Arial" panose="020B0604020202020204" pitchFamily="34" charset="0"/>
                <a:cs typeface="Arial" panose="020B0604020202020204" pitchFamily="34" charset="0"/>
              </a:rPr>
              <a:t>звикання</a:t>
            </a:r>
            <a:r>
              <a:rPr lang="uk-UA" altLang="uk-UA" dirty="0">
                <a:latin typeface="Arial" panose="020B0604020202020204" pitchFamily="34" charset="0"/>
                <a:cs typeface="Arial" panose="020B0604020202020204" pitchFamily="34" charset="0"/>
              </a:rPr>
              <a:t> - </a:t>
            </a:r>
            <a:r>
              <a:rPr lang="uk-UA" altLang="uk-UA" b="1" i="1" dirty="0">
                <a:solidFill>
                  <a:srgbClr val="C00000"/>
                </a:solidFill>
                <a:latin typeface="Arial" panose="020B0604020202020204" pitchFamily="34" charset="0"/>
                <a:cs typeface="Arial" panose="020B0604020202020204" pitchFamily="34" charset="0"/>
              </a:rPr>
              <a:t>проявляється толерантністю або </a:t>
            </a:r>
            <a:r>
              <a:rPr lang="uk-UA" altLang="uk-UA" b="1" i="1" dirty="0" err="1">
                <a:solidFill>
                  <a:srgbClr val="C00000"/>
                </a:solidFill>
                <a:latin typeface="Arial" panose="020B0604020202020204" pitchFamily="34" charset="0"/>
                <a:cs typeface="Arial" panose="020B0604020202020204" pitchFamily="34" charset="0"/>
              </a:rPr>
              <a:t>тахіфілаксією</a:t>
            </a:r>
            <a:r>
              <a:rPr lang="uk-UA" altLang="uk-UA" b="1" i="1" dirty="0">
                <a:solidFill>
                  <a:srgbClr val="C00000"/>
                </a:solidFill>
                <a:latin typeface="Arial" panose="020B0604020202020204" pitchFamily="34" charset="0"/>
                <a:cs typeface="Arial" panose="020B0604020202020204" pitchFamily="34" charset="0"/>
              </a:rPr>
              <a:t>. </a:t>
            </a:r>
          </a:p>
          <a:p>
            <a:r>
              <a:rPr lang="uk-UA" altLang="uk-UA" dirty="0" err="1">
                <a:latin typeface="Arial" panose="020B0604020202020204" pitchFamily="34" charset="0"/>
                <a:cs typeface="Arial" panose="020B0604020202020204" pitchFamily="34" charset="0"/>
              </a:rPr>
              <a:t>Гіперреактивність</a:t>
            </a:r>
            <a:r>
              <a:rPr lang="uk-UA" altLang="uk-UA" dirty="0">
                <a:latin typeface="Arial" panose="020B0604020202020204" pitchFamily="34" charset="0"/>
                <a:cs typeface="Arial" panose="020B0604020202020204" pitchFamily="34" charset="0"/>
              </a:rPr>
              <a:t> - підвищена реакція організму, проявляється </a:t>
            </a:r>
            <a:r>
              <a:rPr lang="uk-UA" altLang="uk-UA" b="1" i="1" dirty="0">
                <a:solidFill>
                  <a:srgbClr val="C00000"/>
                </a:solidFill>
                <a:latin typeface="Arial" panose="020B0604020202020204" pitchFamily="34" charset="0"/>
                <a:cs typeface="Arial" panose="020B0604020202020204" pitchFamily="34" charset="0"/>
              </a:rPr>
              <a:t>алергією, сенсибілізацією та ідіосинкразією</a:t>
            </a:r>
            <a:r>
              <a:rPr lang="uk-UA" altLang="uk-UA" dirty="0">
                <a:latin typeface="Arial" panose="020B0604020202020204" pitchFamily="34" charset="0"/>
                <a:cs typeface="Arial" panose="020B0604020202020204" pitchFamily="34" charset="0"/>
              </a:rPr>
              <a:t>. </a:t>
            </a:r>
          </a:p>
          <a:p>
            <a:r>
              <a:rPr lang="uk-UA" altLang="uk-UA" dirty="0">
                <a:latin typeface="Arial" panose="020B0604020202020204" pitchFamily="34" charset="0"/>
                <a:cs typeface="Arial" panose="020B0604020202020204" pitchFamily="34" charset="0"/>
              </a:rPr>
              <a:t>При повторному введенні лікарських засобів можуть розвиватись особливі стани - </a:t>
            </a:r>
            <a:r>
              <a:rPr lang="uk-UA" altLang="uk-UA" b="1" i="1" dirty="0">
                <a:solidFill>
                  <a:srgbClr val="C00000"/>
                </a:solidFill>
                <a:latin typeface="Arial" panose="020B0604020202020204" pitchFamily="34" charset="0"/>
                <a:cs typeface="Arial" panose="020B0604020202020204" pitchFamily="34" charset="0"/>
              </a:rPr>
              <a:t>лікарська залежність і кумуляція.</a:t>
            </a:r>
          </a:p>
        </p:txBody>
      </p:sp>
    </p:spTree>
  </p:cSld>
  <p:clrMapOvr>
    <a:masterClrMapping/>
  </p:clrMapOvr>
  <p:transition spd="med">
    <p:wedg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3C465154-A491-F6CC-1605-4145EFDFC12E}"/>
              </a:ext>
            </a:extLst>
          </p:cNvPr>
          <p:cNvSpPr>
            <a:spLocks noGrp="1"/>
          </p:cNvSpPr>
          <p:nvPr>
            <p:ph sz="quarter" idx="1"/>
          </p:nvPr>
        </p:nvSpPr>
        <p:spPr>
          <a:xfrm>
            <a:off x="467544" y="188641"/>
            <a:ext cx="8136904" cy="6480448"/>
          </a:xfrm>
        </p:spPr>
        <p:txBody>
          <a:bodyPr/>
          <a:lstStyle/>
          <a:p>
            <a:pPr>
              <a:defRPr/>
            </a:pPr>
            <a:r>
              <a:rPr lang="uk-UA" sz="2800" b="1" dirty="0">
                <a:solidFill>
                  <a:srgbClr val="C00000"/>
                </a:solidFill>
                <a:latin typeface="Arial" panose="020B0604020202020204" pitchFamily="34" charset="0"/>
                <a:cs typeface="Arial" panose="020B0604020202020204" pitchFamily="34" charset="0"/>
              </a:rPr>
              <a:t>Звикання</a:t>
            </a:r>
            <a:r>
              <a:rPr lang="uk-UA" dirty="0">
                <a:latin typeface="Arial" panose="020B0604020202020204" pitchFamily="34" charset="0"/>
                <a:cs typeface="Arial" panose="020B0604020202020204" pitchFamily="34" charset="0"/>
              </a:rPr>
              <a:t> (толерантність, від лат. </a:t>
            </a:r>
            <a:r>
              <a:rPr lang="en-US" i="1" dirty="0" err="1">
                <a:latin typeface="Arial" panose="020B0604020202020204" pitchFamily="34" charset="0"/>
                <a:cs typeface="Arial" panose="020B0604020202020204" pitchFamily="34" charset="0"/>
              </a:rPr>
              <a:t>tolerantia</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терплячість) - це зниження чутливості до препарату після його повторного введення, що потребує збільшення дози для того, щоб викликати ефект тієї самої інтенсивності, що раніше після введення меншої дози. </a:t>
            </a:r>
          </a:p>
          <a:p>
            <a:pPr>
              <a:defRPr/>
            </a:pPr>
            <a:r>
              <a:rPr lang="uk-UA" sz="2800" b="1" dirty="0" err="1">
                <a:solidFill>
                  <a:srgbClr val="C00000"/>
                </a:solidFill>
                <a:latin typeface="Arial" panose="020B0604020202020204" pitchFamily="34" charset="0"/>
                <a:cs typeface="Arial" panose="020B0604020202020204" pitchFamily="34" charset="0"/>
              </a:rPr>
              <a:t>Тахіфілаксія</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грец</a:t>
            </a:r>
            <a:r>
              <a:rPr lang="uk-UA"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tachys</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швидкий і </a:t>
            </a:r>
            <a:r>
              <a:rPr lang="en-US" i="1" dirty="0" err="1">
                <a:latin typeface="Arial" panose="020B0604020202020204" pitchFamily="34" charset="0"/>
                <a:cs typeface="Arial" panose="020B0604020202020204" pitchFamily="34" charset="0"/>
              </a:rPr>
              <a:t>phylaxis</a:t>
            </a:r>
            <a:r>
              <a:rPr lang="en-US" dirty="0">
                <a:latin typeface="Arial" panose="020B0604020202020204" pitchFamily="34" charset="0"/>
                <a:cs typeface="Arial" panose="020B0604020202020204" pitchFamily="34" charset="0"/>
              </a:rPr>
              <a:t> - </a:t>
            </a:r>
            <a:r>
              <a:rPr lang="uk-UA" dirty="0">
                <a:latin typeface="Arial" panose="020B0604020202020204" pitchFamily="34" charset="0"/>
                <a:cs typeface="Arial" panose="020B0604020202020204" pitchFamily="34" charset="0"/>
              </a:rPr>
              <a:t>захист) - швидке зниження ефективності засобу після повторного введення, що розвивається протягом часу від кількох хвилин до однієї доби</a:t>
            </a:r>
          </a:p>
          <a:p>
            <a:pPr marL="0" indent="0">
              <a:buFont typeface="Wingdings" panose="05000000000000000000" pitchFamily="2" charset="2"/>
              <a:buNone/>
              <a:defRPr/>
            </a:pPr>
            <a:r>
              <a:rPr lang="uk-UA" dirty="0">
                <a:latin typeface="Arial" panose="020B0604020202020204" pitchFamily="34" charset="0"/>
                <a:cs typeface="Arial" panose="020B0604020202020204" pitchFamily="34" charset="0"/>
              </a:rPr>
              <a:t>Властивість викликати звикання мають снодійні засоби (особливо похідні барбітурової кислоти), транквілізатори, наркотичні анальгетики, проносні засоби та ін. До речовин, подібних за хімічною будовою, можливе перехресне звикання (морфін, промедол).</a:t>
            </a:r>
          </a:p>
        </p:txBody>
      </p:sp>
    </p:spTree>
  </p:cSld>
  <p:clrMapOvr>
    <a:masterClrMapping/>
  </p:clrMapOvr>
  <p:transition spd="med">
    <p:wedg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Місце для вмісту 2">
            <a:extLst>
              <a:ext uri="{FF2B5EF4-FFF2-40B4-BE49-F238E27FC236}">
                <a16:creationId xmlns:a16="http://schemas.microsoft.com/office/drawing/2014/main" id="{381A0167-C320-99A9-9FC7-BE05FA102EE7}"/>
              </a:ext>
            </a:extLst>
          </p:cNvPr>
          <p:cNvSpPr>
            <a:spLocks noGrp="1"/>
          </p:cNvSpPr>
          <p:nvPr>
            <p:ph sz="quarter" idx="1"/>
          </p:nvPr>
        </p:nvSpPr>
        <p:spPr>
          <a:xfrm>
            <a:off x="539552" y="260649"/>
            <a:ext cx="7920880" cy="5976640"/>
          </a:xfrm>
        </p:spPr>
        <p:txBody>
          <a:bodyPr/>
          <a:lstStyle/>
          <a:p>
            <a:r>
              <a:rPr lang="uk-UA" altLang="uk-UA" sz="2800" b="1" dirty="0">
                <a:solidFill>
                  <a:srgbClr val="C00000"/>
                </a:solidFill>
                <a:latin typeface="Arial" panose="020B0604020202020204" pitchFamily="34" charset="0"/>
                <a:cs typeface="Arial" panose="020B0604020202020204" pitchFamily="34" charset="0"/>
              </a:rPr>
              <a:t>Кумуляція</a:t>
            </a:r>
            <a:r>
              <a:rPr lang="uk-UA" altLang="uk-UA" dirty="0">
                <a:latin typeface="Arial" panose="020B0604020202020204" pitchFamily="34" charset="0"/>
                <a:cs typeface="Arial" panose="020B0604020202020204" pitchFamily="34" charset="0"/>
              </a:rPr>
              <a:t> (лат. </a:t>
            </a:r>
            <a:r>
              <a:rPr lang="en-US" altLang="uk-UA" i="1" dirty="0" err="1">
                <a:latin typeface="Arial" panose="020B0604020202020204" pitchFamily="34" charset="0"/>
                <a:cs typeface="Arial" panose="020B0604020202020204" pitchFamily="34" charset="0"/>
              </a:rPr>
              <a:t>cumulatio</a:t>
            </a:r>
            <a:r>
              <a:rPr lang="en-US" altLang="uk-UA" dirty="0">
                <a:latin typeface="Arial" panose="020B0604020202020204" pitchFamily="34" charset="0"/>
                <a:cs typeface="Arial" panose="020B0604020202020204" pitchFamily="34" charset="0"/>
              </a:rPr>
              <a:t> ~ </a:t>
            </a:r>
            <a:r>
              <a:rPr lang="uk-UA" altLang="uk-UA" dirty="0">
                <a:latin typeface="Arial" panose="020B0604020202020204" pitchFamily="34" charset="0"/>
                <a:cs typeface="Arial" panose="020B0604020202020204" pitchFamily="34" charset="0"/>
              </a:rPr>
              <a:t>збільшення, нагромадження)  - може бути викликана накопиченням в організмі активної речовини (</a:t>
            </a:r>
            <a:r>
              <a:rPr lang="uk-UA" altLang="uk-UA" i="1" dirty="0">
                <a:solidFill>
                  <a:srgbClr val="C00000"/>
                </a:solidFill>
                <a:latin typeface="Arial" panose="020B0604020202020204" pitchFamily="34" charset="0"/>
                <a:cs typeface="Arial" panose="020B0604020202020204" pitchFamily="34" charset="0"/>
              </a:rPr>
              <a:t>матеріальна кумуляція</a:t>
            </a:r>
            <a:r>
              <a:rPr lang="uk-UA" altLang="uk-UA" dirty="0">
                <a:latin typeface="Arial" panose="020B0604020202020204" pitchFamily="34" charset="0"/>
                <a:cs typeface="Arial" panose="020B0604020202020204" pitchFamily="34" charset="0"/>
              </a:rPr>
              <a:t>) або сумацією її ефектів (</a:t>
            </a:r>
            <a:r>
              <a:rPr lang="uk-UA" altLang="uk-UA" i="1" dirty="0">
                <a:solidFill>
                  <a:srgbClr val="C00000"/>
                </a:solidFill>
                <a:latin typeface="Arial" panose="020B0604020202020204" pitchFamily="34" charset="0"/>
                <a:cs typeface="Arial" panose="020B0604020202020204" pitchFamily="34" charset="0"/>
              </a:rPr>
              <a:t>функціональна кумуляція</a:t>
            </a:r>
            <a:r>
              <a:rPr lang="uk-UA" altLang="uk-UA" dirty="0">
                <a:latin typeface="Arial" panose="020B0604020202020204" pitchFamily="34" charset="0"/>
                <a:cs typeface="Arial" panose="020B0604020202020204" pitchFamily="34" charset="0"/>
              </a:rPr>
              <a:t>).</a:t>
            </a:r>
          </a:p>
          <a:p>
            <a:r>
              <a:rPr lang="uk-UA" altLang="uk-UA" b="1" i="1" dirty="0">
                <a:solidFill>
                  <a:srgbClr val="C00000"/>
                </a:solidFill>
                <a:latin typeface="Arial" panose="020B0604020202020204" pitchFamily="34" charset="0"/>
                <a:cs typeface="Arial" panose="020B0604020202020204" pitchFamily="34" charset="0"/>
              </a:rPr>
              <a:t>Матеріальна кумуляція  - </a:t>
            </a:r>
            <a:r>
              <a:rPr lang="uk-UA" altLang="uk-UA" dirty="0">
                <a:latin typeface="Arial" panose="020B0604020202020204" pitchFamily="34" charset="0"/>
                <a:cs typeface="Arial" panose="020B0604020202020204" pitchFamily="34" charset="0"/>
              </a:rPr>
              <a:t>виникає після повторного введення лікарських речовин, що повільно елімінують. Часте введення призводить до накопичення і створення високої концентрації речовини в крові й тканинах, що супроводжується посиленням ефекту, аж до розвитку інтоксикації. Повільно виводяться з організму внаслідок міцного зв'язку з білками плазми крові деякі серцеві глікозиди (наприклад, </a:t>
            </a:r>
            <a:r>
              <a:rPr lang="uk-UA" altLang="uk-UA" dirty="0" err="1">
                <a:latin typeface="Arial" panose="020B0604020202020204" pitchFamily="34" charset="0"/>
                <a:cs typeface="Arial" panose="020B0604020202020204" pitchFamily="34" charset="0"/>
              </a:rPr>
              <a:t>дигітоксин</a:t>
            </a:r>
            <a:r>
              <a:rPr lang="uk-UA" altLang="uk-UA" dirty="0">
                <a:latin typeface="Arial" panose="020B0604020202020204" pitchFamily="34" charset="0"/>
                <a:cs typeface="Arial" panose="020B0604020202020204" pitchFamily="34" charset="0"/>
              </a:rPr>
              <a:t>), препарати йоду, брому.</a:t>
            </a:r>
          </a:p>
        </p:txBody>
      </p:sp>
    </p:spTree>
  </p:cSld>
  <p:clrMapOvr>
    <a:masterClrMapping/>
  </p:clrMapOvr>
  <p:transition spd="med">
    <p:wedg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Місце для вмісту 2">
            <a:extLst>
              <a:ext uri="{FF2B5EF4-FFF2-40B4-BE49-F238E27FC236}">
                <a16:creationId xmlns:a16="http://schemas.microsoft.com/office/drawing/2014/main" id="{3B200674-36CF-C43F-82C0-E365803BD61C}"/>
              </a:ext>
            </a:extLst>
          </p:cNvPr>
          <p:cNvSpPr>
            <a:spLocks noGrp="1"/>
          </p:cNvSpPr>
          <p:nvPr>
            <p:ph sz="quarter" idx="1"/>
          </p:nvPr>
        </p:nvSpPr>
        <p:spPr>
          <a:xfrm>
            <a:off x="539750" y="620713"/>
            <a:ext cx="8064698" cy="5853112"/>
          </a:xfrm>
        </p:spPr>
        <p:txBody>
          <a:bodyPr/>
          <a:lstStyle/>
          <a:p>
            <a:r>
              <a:rPr lang="uk-UA" altLang="uk-UA" b="1" dirty="0">
                <a:solidFill>
                  <a:srgbClr val="C00000"/>
                </a:solidFill>
                <a:latin typeface="Arial" panose="020B0604020202020204" pitchFamily="34" charset="0"/>
                <a:cs typeface="Arial" panose="020B0604020202020204" pitchFamily="34" charset="0"/>
              </a:rPr>
              <a:t>Функціональна кумуляція  - </a:t>
            </a:r>
            <a:r>
              <a:rPr lang="uk-UA" altLang="uk-UA" dirty="0">
                <a:latin typeface="Arial" panose="020B0604020202020204" pitchFamily="34" charset="0"/>
                <a:cs typeface="Arial" panose="020B0604020202020204" pitchFamily="34" charset="0"/>
              </a:rPr>
              <a:t>властива для сильнодіючих психотропних речовин. Самі ці речовини виводяться з організму досить швидко, але викликані ними функціональні зміни не зникають до повторного прийому. На цьому фоні наступна доза посилює ефект. </a:t>
            </a:r>
          </a:p>
          <a:p>
            <a:r>
              <a:rPr lang="uk-UA" altLang="uk-UA" dirty="0">
                <a:latin typeface="Arial" panose="020B0604020202020204" pitchFamily="34" charset="0"/>
                <a:cs typeface="Arial" panose="020B0604020202020204" pitchFamily="34" charset="0"/>
              </a:rPr>
              <a:t>Прикладом наслідків функціональної кумуляції є порушення психіки і прогресуюча деградація особистості у хворих на хронічний алкоголізм (біла гарячка). </a:t>
            </a:r>
          </a:p>
          <a:p>
            <a:r>
              <a:rPr lang="uk-UA" altLang="uk-UA" dirty="0">
                <a:latin typeface="Arial" panose="020B0604020202020204" pitchFamily="34" charset="0"/>
                <a:cs typeface="Arial" panose="020B0604020202020204" pitchFamily="34" charset="0"/>
              </a:rPr>
              <a:t>Спирт етиловий є речовиною, що швидко </a:t>
            </a:r>
            <a:r>
              <a:rPr lang="uk-UA" altLang="uk-UA" dirty="0" err="1">
                <a:latin typeface="Arial" panose="020B0604020202020204" pitchFamily="34" charset="0"/>
                <a:cs typeface="Arial" panose="020B0604020202020204" pitchFamily="34" charset="0"/>
              </a:rPr>
              <a:t>окиснюється</a:t>
            </a:r>
            <a:r>
              <a:rPr lang="uk-UA" altLang="uk-UA" dirty="0">
                <a:latin typeface="Arial" panose="020B0604020202020204" pitchFamily="34" charset="0"/>
                <a:cs typeface="Arial" panose="020B0604020202020204" pitchFamily="34" charset="0"/>
              </a:rPr>
              <a:t> і в тканинах не затримується, </a:t>
            </a:r>
            <a:r>
              <a:rPr lang="uk-UA" altLang="uk-UA" dirty="0" err="1">
                <a:latin typeface="Arial" panose="020B0604020202020204" pitchFamily="34" charset="0"/>
                <a:cs typeface="Arial" panose="020B0604020202020204" pitchFamily="34" charset="0"/>
              </a:rPr>
              <a:t>сумується</a:t>
            </a:r>
            <a:r>
              <a:rPr lang="uk-UA" altLang="uk-UA" dirty="0">
                <a:latin typeface="Arial" panose="020B0604020202020204" pitchFamily="34" charset="0"/>
                <a:cs typeface="Arial" panose="020B0604020202020204" pitchFamily="34" charset="0"/>
              </a:rPr>
              <a:t> його </a:t>
            </a:r>
            <a:r>
              <a:rPr lang="uk-UA" altLang="uk-UA" dirty="0" err="1">
                <a:latin typeface="Arial" panose="020B0604020202020204" pitchFamily="34" charset="0"/>
                <a:cs typeface="Arial" panose="020B0604020202020204" pitchFamily="34" charset="0"/>
              </a:rPr>
              <a:t>невротропна</a:t>
            </a:r>
            <a:r>
              <a:rPr lang="uk-UA" altLang="uk-UA" dirty="0">
                <a:latin typeface="Arial" panose="020B0604020202020204" pitchFamily="34" charset="0"/>
                <a:cs typeface="Arial" panose="020B0604020202020204" pitchFamily="34" charset="0"/>
              </a:rPr>
              <a:t> дія.</a:t>
            </a:r>
          </a:p>
        </p:txBody>
      </p:sp>
    </p:spTree>
  </p:cSld>
  <p:clrMapOvr>
    <a:masterClrMapping/>
  </p:clrMapOvr>
  <p:transition spd="med">
    <p:wedg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Місце для вмісту 2">
            <a:extLst>
              <a:ext uri="{FF2B5EF4-FFF2-40B4-BE49-F238E27FC236}">
                <a16:creationId xmlns:a16="http://schemas.microsoft.com/office/drawing/2014/main" id="{70B6D384-6EEC-B093-4959-CA2562057024}"/>
              </a:ext>
            </a:extLst>
          </p:cNvPr>
          <p:cNvSpPr>
            <a:spLocks noGrp="1"/>
          </p:cNvSpPr>
          <p:nvPr>
            <p:ph sz="quarter" idx="1"/>
          </p:nvPr>
        </p:nvSpPr>
        <p:spPr>
          <a:xfrm>
            <a:off x="539750" y="836613"/>
            <a:ext cx="7467600" cy="4873625"/>
          </a:xfrm>
        </p:spPr>
        <p:txBody>
          <a:bodyPr/>
          <a:lstStyle/>
          <a:p>
            <a:r>
              <a:rPr lang="uk-UA" altLang="uk-UA" sz="2800" b="1" dirty="0">
                <a:solidFill>
                  <a:srgbClr val="C00000"/>
                </a:solidFill>
                <a:latin typeface="Arial" panose="020B0604020202020204" pitchFamily="34" charset="0"/>
                <a:cs typeface="Arial" panose="020B0604020202020204" pitchFamily="34" charset="0"/>
              </a:rPr>
              <a:t>Сенсибілізація</a:t>
            </a:r>
            <a:r>
              <a:rPr lang="uk-UA" altLang="uk-UA" dirty="0">
                <a:latin typeface="Arial" panose="020B0604020202020204" pitchFamily="34" charset="0"/>
                <a:cs typeface="Arial" panose="020B0604020202020204" pitchFamily="34" charset="0"/>
              </a:rPr>
              <a:t> (лат.</a:t>
            </a:r>
            <a:r>
              <a:rPr lang="uk-UA" altLang="uk-UA" i="1" dirty="0">
                <a:latin typeface="Arial" panose="020B0604020202020204" pitchFamily="34" charset="0"/>
                <a:cs typeface="Arial" panose="020B0604020202020204" pitchFamily="34" charset="0"/>
              </a:rPr>
              <a:t> </a:t>
            </a:r>
            <a:r>
              <a:rPr lang="en-US" altLang="uk-UA" i="1" dirty="0" err="1">
                <a:latin typeface="Arial" panose="020B0604020202020204" pitchFamily="34" charset="0"/>
                <a:cs typeface="Arial" panose="020B0604020202020204" pitchFamily="34" charset="0"/>
              </a:rPr>
              <a:t>sensibilis</a:t>
            </a:r>
            <a:r>
              <a:rPr lang="en-US" altLang="uk-UA" i="1" dirty="0">
                <a:latin typeface="Arial" panose="020B0604020202020204" pitchFamily="34" charset="0"/>
                <a:cs typeface="Arial" panose="020B0604020202020204" pitchFamily="34" charset="0"/>
              </a:rPr>
              <a:t> </a:t>
            </a:r>
            <a:r>
              <a:rPr lang="en-US" altLang="uk-UA" dirty="0">
                <a:latin typeface="Arial" panose="020B0604020202020204" pitchFamily="34" charset="0"/>
                <a:cs typeface="Arial" panose="020B0604020202020204" pitchFamily="34" charset="0"/>
              </a:rPr>
              <a:t>- </a:t>
            </a:r>
            <a:r>
              <a:rPr lang="uk-UA" altLang="uk-UA" dirty="0">
                <a:latin typeface="Arial" panose="020B0604020202020204" pitchFamily="34" charset="0"/>
                <a:cs typeface="Arial" panose="020B0604020202020204" pitchFamily="34" charset="0"/>
              </a:rPr>
              <a:t>чутливий) - підвищення чутливості при повторному введенні лікарської речовини. Найчастіше сенсибілізацію викликають антибіотики, сульфаніламідні препарати, антидепресанти, нейролептики </a:t>
            </a:r>
            <a:r>
              <a:rPr lang="uk-UA" altLang="uk-UA" dirty="0" err="1">
                <a:latin typeface="Arial" panose="020B0604020202020204" pitchFamily="34" charset="0"/>
                <a:cs typeface="Arial" panose="020B0604020202020204" pitchFamily="34" charset="0"/>
              </a:rPr>
              <a:t>фенотіазинового</a:t>
            </a:r>
            <a:r>
              <a:rPr lang="uk-UA" altLang="uk-UA" dirty="0">
                <a:latin typeface="Arial" panose="020B0604020202020204" pitchFamily="34" charset="0"/>
                <a:cs typeface="Arial" panose="020B0604020202020204" pitchFamily="34" charset="0"/>
              </a:rPr>
              <a:t> ряду.</a:t>
            </a:r>
          </a:p>
          <a:p>
            <a:endParaRPr lang="uk-UA" altLang="uk-UA" dirty="0">
              <a:latin typeface="Times New Roman" panose="02020603050405020304" pitchFamily="18" charset="0"/>
              <a:cs typeface="Times New Roman" panose="02020603050405020304" pitchFamily="18" charset="0"/>
            </a:endParaRPr>
          </a:p>
          <a:p>
            <a:endParaRPr lang="uk-UA" altLang="uk-UA" dirty="0">
              <a:latin typeface="Times New Roman" panose="02020603050405020304" pitchFamily="18" charset="0"/>
              <a:cs typeface="Times New Roman" panose="02020603050405020304" pitchFamily="18" charset="0"/>
            </a:endParaRPr>
          </a:p>
        </p:txBody>
      </p:sp>
    </p:spTree>
  </p:cSld>
  <p:clrMapOvr>
    <a:masterClrMapping/>
  </p:clrMapOvr>
  <p:transition spd="med">
    <p:wedg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Содержимое 2">
            <a:extLst>
              <a:ext uri="{FF2B5EF4-FFF2-40B4-BE49-F238E27FC236}">
                <a16:creationId xmlns:a16="http://schemas.microsoft.com/office/drawing/2014/main" id="{AF0D6833-57DB-2350-8C64-7E690947A5AF}"/>
              </a:ext>
            </a:extLst>
          </p:cNvPr>
          <p:cNvSpPr>
            <a:spLocks noGrp="1"/>
          </p:cNvSpPr>
          <p:nvPr>
            <p:ph sz="quarter" idx="1"/>
          </p:nvPr>
        </p:nvSpPr>
        <p:spPr>
          <a:xfrm>
            <a:off x="479328" y="287229"/>
            <a:ext cx="8291264" cy="1512168"/>
          </a:xfrm>
        </p:spPr>
        <p:txBody>
          <a:bodyPr/>
          <a:lstStyle/>
          <a:p>
            <a:pPr eaLnBrk="1" hangingPunct="1">
              <a:buFont typeface="Wingdings" panose="05000000000000000000" pitchFamily="2" charset="2"/>
              <a:buNone/>
            </a:pPr>
            <a:r>
              <a:rPr lang="uk-UA" altLang="uk-UA" b="1" dirty="0">
                <a:solidFill>
                  <a:srgbClr val="0070C0"/>
                </a:solidFill>
                <a:latin typeface="Arial" panose="020B0604020202020204" pitchFamily="34" charset="0"/>
                <a:cs typeface="Arial" panose="020B0604020202020204" pitchFamily="34" charset="0"/>
              </a:rPr>
              <a:t>ПОЛІПРАГМАЗІЯ</a:t>
            </a:r>
            <a:r>
              <a:rPr lang="uk-UA" altLang="uk-UA" dirty="0">
                <a:latin typeface="Arial" panose="020B0604020202020204" pitchFamily="34" charset="0"/>
                <a:cs typeface="Arial" panose="020B0604020202020204" pitchFamily="34" charset="0"/>
              </a:rPr>
              <a:t> (</a:t>
            </a:r>
            <a:r>
              <a:rPr lang="uk-UA" altLang="uk-UA" dirty="0" err="1">
                <a:latin typeface="Arial" panose="020B0604020202020204" pitchFamily="34" charset="0"/>
                <a:cs typeface="Arial" panose="020B0604020202020204" pitchFamily="34" charset="0"/>
              </a:rPr>
              <a:t>грец</a:t>
            </a:r>
            <a:r>
              <a:rPr lang="uk-UA" altLang="uk-UA" dirty="0">
                <a:latin typeface="Arial" panose="020B0604020202020204" pitchFamily="34" charset="0"/>
                <a:cs typeface="Arial" panose="020B0604020202020204" pitchFamily="34" charset="0"/>
              </a:rPr>
              <a:t>. </a:t>
            </a:r>
            <a:r>
              <a:rPr lang="uk-UA" altLang="uk-UA" i="1" dirty="0" err="1">
                <a:latin typeface="Arial" panose="020B0604020202020204" pitchFamily="34" charset="0"/>
                <a:cs typeface="Arial" panose="020B0604020202020204" pitchFamily="34" charset="0"/>
              </a:rPr>
              <a:t>poly</a:t>
            </a:r>
            <a:r>
              <a:rPr lang="uk-UA" altLang="uk-UA" dirty="0">
                <a:latin typeface="Arial" panose="020B0604020202020204" pitchFamily="34" charset="0"/>
                <a:cs typeface="Arial" panose="020B0604020202020204" pitchFamily="34" charset="0"/>
              </a:rPr>
              <a:t> — багато + </a:t>
            </a:r>
            <a:r>
              <a:rPr lang="uk-UA" altLang="uk-UA" i="1" dirty="0" err="1">
                <a:latin typeface="Arial" panose="020B0604020202020204" pitchFamily="34" charset="0"/>
                <a:cs typeface="Arial" panose="020B0604020202020204" pitchFamily="34" charset="0"/>
              </a:rPr>
              <a:t>pragma</a:t>
            </a:r>
            <a:r>
              <a:rPr lang="uk-UA" altLang="uk-UA" i="1" dirty="0">
                <a:latin typeface="Arial" panose="020B0604020202020204" pitchFamily="34" charset="0"/>
                <a:cs typeface="Arial" panose="020B0604020202020204" pitchFamily="34" charset="0"/>
              </a:rPr>
              <a:t> </a:t>
            </a:r>
            <a:r>
              <a:rPr lang="uk-UA" altLang="uk-UA" dirty="0">
                <a:latin typeface="Arial" panose="020B0604020202020204" pitchFamily="34" charset="0"/>
                <a:cs typeface="Arial" panose="020B0604020202020204" pitchFamily="34" charset="0"/>
              </a:rPr>
              <a:t>— предмет, річ) — одночасне призначення хворому у великій кількості лікарських препаратів, або медичних процедур</a:t>
            </a:r>
          </a:p>
        </p:txBody>
      </p:sp>
      <p:sp>
        <p:nvSpPr>
          <p:cNvPr id="2" name="Заголовок 1">
            <a:extLst>
              <a:ext uri="{FF2B5EF4-FFF2-40B4-BE49-F238E27FC236}">
                <a16:creationId xmlns:a16="http://schemas.microsoft.com/office/drawing/2014/main" id="{5EC20919-3743-6900-94B7-01F17ED72F57}"/>
              </a:ext>
            </a:extLst>
          </p:cNvPr>
          <p:cNvSpPr>
            <a:spLocks noGrp="1"/>
          </p:cNvSpPr>
          <p:nvPr>
            <p:ph type="title"/>
          </p:nvPr>
        </p:nvSpPr>
        <p:spPr>
          <a:xfrm>
            <a:off x="501816" y="1973979"/>
            <a:ext cx="7467600" cy="418058"/>
          </a:xfrm>
        </p:spPr>
        <p:txBody>
          <a:bodyPr anchor="ctr">
            <a:normAutofit fontScale="90000"/>
          </a:bodyPr>
          <a:lstStyle/>
          <a:p>
            <a:pPr algn="ctr"/>
            <a:r>
              <a:rPr lang="uk-UA" b="1" dirty="0">
                <a:solidFill>
                  <a:srgbClr val="C00000"/>
                </a:solidFill>
                <a:latin typeface="Arial" panose="020B0604020202020204" pitchFamily="34" charset="0"/>
                <a:cs typeface="Arial" panose="020B0604020202020204" pitchFamily="34" charset="0"/>
              </a:rPr>
              <a:t>Порочне коло поліпрагмазії</a:t>
            </a:r>
          </a:p>
        </p:txBody>
      </p:sp>
      <p:sp>
        <p:nvSpPr>
          <p:cNvPr id="3" name="Овал 2">
            <a:extLst>
              <a:ext uri="{FF2B5EF4-FFF2-40B4-BE49-F238E27FC236}">
                <a16:creationId xmlns:a16="http://schemas.microsoft.com/office/drawing/2014/main" id="{A77B9C22-38B6-D486-B623-18EE9F745DCC}"/>
              </a:ext>
            </a:extLst>
          </p:cNvPr>
          <p:cNvSpPr/>
          <p:nvPr/>
        </p:nvSpPr>
        <p:spPr>
          <a:xfrm>
            <a:off x="457200" y="2682579"/>
            <a:ext cx="3168352" cy="104696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 name="TextBox 3">
            <a:extLst>
              <a:ext uri="{FF2B5EF4-FFF2-40B4-BE49-F238E27FC236}">
                <a16:creationId xmlns:a16="http://schemas.microsoft.com/office/drawing/2014/main" id="{205C0328-3C4C-C40C-A618-BA2CC8BCFD66}"/>
              </a:ext>
            </a:extLst>
          </p:cNvPr>
          <p:cNvSpPr txBox="1"/>
          <p:nvPr/>
        </p:nvSpPr>
        <p:spPr>
          <a:xfrm>
            <a:off x="970041" y="3019583"/>
            <a:ext cx="2304256" cy="400110"/>
          </a:xfrm>
          <a:prstGeom prst="rect">
            <a:avLst/>
          </a:prstGeom>
          <a:noFill/>
        </p:spPr>
        <p:txBody>
          <a:bodyPr wrap="square" rtlCol="0">
            <a:spAutoFit/>
          </a:bodyPr>
          <a:lstStyle/>
          <a:p>
            <a:r>
              <a:rPr lang="uk-UA" sz="2000" b="1" dirty="0" err="1"/>
              <a:t>Поліморбідність</a:t>
            </a:r>
            <a:endParaRPr lang="uk-UA" sz="2000" b="1" dirty="0"/>
          </a:p>
        </p:txBody>
      </p:sp>
      <p:sp>
        <p:nvSpPr>
          <p:cNvPr id="5" name="Овал 4">
            <a:extLst>
              <a:ext uri="{FF2B5EF4-FFF2-40B4-BE49-F238E27FC236}">
                <a16:creationId xmlns:a16="http://schemas.microsoft.com/office/drawing/2014/main" id="{9D83530B-F116-80DD-3CA1-0CF27F0A6791}"/>
              </a:ext>
            </a:extLst>
          </p:cNvPr>
          <p:cNvSpPr/>
          <p:nvPr/>
        </p:nvSpPr>
        <p:spPr>
          <a:xfrm>
            <a:off x="4605088" y="4077312"/>
            <a:ext cx="3168352" cy="134161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Овал 5">
            <a:extLst>
              <a:ext uri="{FF2B5EF4-FFF2-40B4-BE49-F238E27FC236}">
                <a16:creationId xmlns:a16="http://schemas.microsoft.com/office/drawing/2014/main" id="{A392A8A7-E04D-7536-6BF9-A76AF00576E9}"/>
              </a:ext>
            </a:extLst>
          </p:cNvPr>
          <p:cNvSpPr/>
          <p:nvPr/>
        </p:nvSpPr>
        <p:spPr>
          <a:xfrm>
            <a:off x="2988528" y="5574571"/>
            <a:ext cx="3168352" cy="1050811"/>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 name="Овал 6">
            <a:extLst>
              <a:ext uri="{FF2B5EF4-FFF2-40B4-BE49-F238E27FC236}">
                <a16:creationId xmlns:a16="http://schemas.microsoft.com/office/drawing/2014/main" id="{DFDD12A6-7B85-24AC-3908-77E5768250B4}"/>
              </a:ext>
            </a:extLst>
          </p:cNvPr>
          <p:cNvSpPr/>
          <p:nvPr/>
        </p:nvSpPr>
        <p:spPr>
          <a:xfrm>
            <a:off x="4602832" y="2656277"/>
            <a:ext cx="3168352" cy="106087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Овал 7">
            <a:extLst>
              <a:ext uri="{FF2B5EF4-FFF2-40B4-BE49-F238E27FC236}">
                <a16:creationId xmlns:a16="http://schemas.microsoft.com/office/drawing/2014/main" id="{B3D6545F-5B6E-DAAD-F84A-75C1C7FBAD66}"/>
              </a:ext>
            </a:extLst>
          </p:cNvPr>
          <p:cNvSpPr/>
          <p:nvPr/>
        </p:nvSpPr>
        <p:spPr>
          <a:xfrm>
            <a:off x="457200" y="4103614"/>
            <a:ext cx="3168352" cy="134161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9" name="TextBox 8">
            <a:extLst>
              <a:ext uri="{FF2B5EF4-FFF2-40B4-BE49-F238E27FC236}">
                <a16:creationId xmlns:a16="http://schemas.microsoft.com/office/drawing/2014/main" id="{2C98E863-4EEC-4F13-AA60-D9BD3B3B94C5}"/>
              </a:ext>
            </a:extLst>
          </p:cNvPr>
          <p:cNvSpPr txBox="1"/>
          <p:nvPr/>
        </p:nvSpPr>
        <p:spPr>
          <a:xfrm>
            <a:off x="889248" y="4218897"/>
            <a:ext cx="2386608" cy="1015663"/>
          </a:xfrm>
          <a:prstGeom prst="rect">
            <a:avLst/>
          </a:prstGeom>
          <a:noFill/>
        </p:spPr>
        <p:txBody>
          <a:bodyPr wrap="square" rtlCol="0">
            <a:spAutoFit/>
          </a:bodyPr>
          <a:lstStyle/>
          <a:p>
            <a:pPr algn="ctr"/>
            <a:r>
              <a:rPr lang="uk-UA" sz="2000" b="1" dirty="0"/>
              <a:t>Прояви нових нозологічних форм</a:t>
            </a:r>
          </a:p>
        </p:txBody>
      </p:sp>
      <p:sp>
        <p:nvSpPr>
          <p:cNvPr id="10" name="TextBox 9">
            <a:extLst>
              <a:ext uri="{FF2B5EF4-FFF2-40B4-BE49-F238E27FC236}">
                <a16:creationId xmlns:a16="http://schemas.microsoft.com/office/drawing/2014/main" id="{964550FC-BBC1-A2A4-478A-11384BA9EB30}"/>
              </a:ext>
            </a:extLst>
          </p:cNvPr>
          <p:cNvSpPr txBox="1"/>
          <p:nvPr/>
        </p:nvSpPr>
        <p:spPr>
          <a:xfrm>
            <a:off x="5054328" y="3019583"/>
            <a:ext cx="2304256" cy="400110"/>
          </a:xfrm>
          <a:prstGeom prst="rect">
            <a:avLst/>
          </a:prstGeom>
          <a:noFill/>
        </p:spPr>
        <p:txBody>
          <a:bodyPr wrap="square" rtlCol="0">
            <a:spAutoFit/>
          </a:bodyPr>
          <a:lstStyle/>
          <a:p>
            <a:r>
              <a:rPr lang="uk-UA" sz="2000" b="1" dirty="0"/>
              <a:t>Поліпрагмазія</a:t>
            </a:r>
          </a:p>
        </p:txBody>
      </p:sp>
      <p:sp>
        <p:nvSpPr>
          <p:cNvPr id="11" name="TextBox 10">
            <a:extLst>
              <a:ext uri="{FF2B5EF4-FFF2-40B4-BE49-F238E27FC236}">
                <a16:creationId xmlns:a16="http://schemas.microsoft.com/office/drawing/2014/main" id="{337A9B37-3D3D-E8C7-B965-10A24C0FF192}"/>
              </a:ext>
            </a:extLst>
          </p:cNvPr>
          <p:cNvSpPr txBox="1"/>
          <p:nvPr/>
        </p:nvSpPr>
        <p:spPr>
          <a:xfrm>
            <a:off x="5364088" y="4359635"/>
            <a:ext cx="2304256" cy="707886"/>
          </a:xfrm>
          <a:prstGeom prst="rect">
            <a:avLst/>
          </a:prstGeom>
          <a:noFill/>
        </p:spPr>
        <p:txBody>
          <a:bodyPr wrap="square" rtlCol="0">
            <a:spAutoFit/>
          </a:bodyPr>
          <a:lstStyle/>
          <a:p>
            <a:r>
              <a:rPr lang="uk-UA" sz="2000" b="1" dirty="0"/>
              <a:t>Небажані побічні ефекти</a:t>
            </a:r>
          </a:p>
        </p:txBody>
      </p:sp>
      <p:sp>
        <p:nvSpPr>
          <p:cNvPr id="12" name="TextBox 11">
            <a:extLst>
              <a:ext uri="{FF2B5EF4-FFF2-40B4-BE49-F238E27FC236}">
                <a16:creationId xmlns:a16="http://schemas.microsoft.com/office/drawing/2014/main" id="{73A165D3-405B-FA43-9503-618731F806D4}"/>
              </a:ext>
            </a:extLst>
          </p:cNvPr>
          <p:cNvSpPr txBox="1"/>
          <p:nvPr/>
        </p:nvSpPr>
        <p:spPr>
          <a:xfrm>
            <a:off x="3872896" y="5746033"/>
            <a:ext cx="1491192" cy="707886"/>
          </a:xfrm>
          <a:prstGeom prst="rect">
            <a:avLst/>
          </a:prstGeom>
          <a:noFill/>
        </p:spPr>
        <p:txBody>
          <a:bodyPr wrap="square" rtlCol="0">
            <a:spAutoFit/>
          </a:bodyPr>
          <a:lstStyle/>
          <a:p>
            <a:r>
              <a:rPr lang="uk-UA" sz="2000" b="1" dirty="0"/>
              <a:t>Прояви </a:t>
            </a:r>
            <a:r>
              <a:rPr lang="uk-UA" sz="2000" b="1" dirty="0" err="1"/>
              <a:t>ятрогеній</a:t>
            </a:r>
            <a:endParaRPr lang="uk-UA" sz="2000" b="1" dirty="0"/>
          </a:p>
        </p:txBody>
      </p:sp>
      <p:sp>
        <p:nvSpPr>
          <p:cNvPr id="13" name="Стрілка: вправо 12">
            <a:extLst>
              <a:ext uri="{FF2B5EF4-FFF2-40B4-BE49-F238E27FC236}">
                <a16:creationId xmlns:a16="http://schemas.microsoft.com/office/drawing/2014/main" id="{B0030852-9BDD-E61F-FE37-1D3EB56DA33E}"/>
              </a:ext>
            </a:extLst>
          </p:cNvPr>
          <p:cNvSpPr/>
          <p:nvPr/>
        </p:nvSpPr>
        <p:spPr>
          <a:xfrm rot="1729144" flipH="1">
            <a:off x="2268653" y="5539958"/>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4" name="Стрілка: вправо 13">
            <a:extLst>
              <a:ext uri="{FF2B5EF4-FFF2-40B4-BE49-F238E27FC236}">
                <a16:creationId xmlns:a16="http://schemas.microsoft.com/office/drawing/2014/main" id="{DCC3E7D5-0DC9-2E27-280A-877D36E457D6}"/>
              </a:ext>
            </a:extLst>
          </p:cNvPr>
          <p:cNvSpPr/>
          <p:nvPr/>
        </p:nvSpPr>
        <p:spPr>
          <a:xfrm rot="5400000" flipH="1">
            <a:off x="1871699" y="3718469"/>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15" name="Рисунок 14">
            <a:extLst>
              <a:ext uri="{FF2B5EF4-FFF2-40B4-BE49-F238E27FC236}">
                <a16:creationId xmlns:a16="http://schemas.microsoft.com/office/drawing/2014/main" id="{5D06D074-7548-442B-A13C-F986696BC97B}"/>
              </a:ext>
            </a:extLst>
          </p:cNvPr>
          <p:cNvPicPr>
            <a:picLocks noChangeAspect="1"/>
          </p:cNvPicPr>
          <p:nvPr/>
        </p:nvPicPr>
        <p:blipFill>
          <a:blip r:embed="rId2"/>
          <a:stretch>
            <a:fillRect/>
          </a:stretch>
        </p:blipFill>
        <p:spPr>
          <a:xfrm rot="8985334">
            <a:off x="3791695" y="2849310"/>
            <a:ext cx="688069" cy="602062"/>
          </a:xfrm>
          <a:prstGeom prst="rect">
            <a:avLst/>
          </a:prstGeom>
        </p:spPr>
      </p:pic>
      <p:sp>
        <p:nvSpPr>
          <p:cNvPr id="16" name="Стрілка: вправо 15">
            <a:extLst>
              <a:ext uri="{FF2B5EF4-FFF2-40B4-BE49-F238E27FC236}">
                <a16:creationId xmlns:a16="http://schemas.microsoft.com/office/drawing/2014/main" id="{4D59C670-7D9C-5F6F-AE1F-3EF9878E9CE2}"/>
              </a:ext>
            </a:extLst>
          </p:cNvPr>
          <p:cNvSpPr/>
          <p:nvPr/>
        </p:nvSpPr>
        <p:spPr>
          <a:xfrm rot="16200000" flipH="1">
            <a:off x="5934980" y="3656778"/>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7" name="Стрілка: вправо 16">
            <a:extLst>
              <a:ext uri="{FF2B5EF4-FFF2-40B4-BE49-F238E27FC236}">
                <a16:creationId xmlns:a16="http://schemas.microsoft.com/office/drawing/2014/main" id="{7D08366F-045B-8B6C-B926-45A63CFC31F2}"/>
              </a:ext>
            </a:extLst>
          </p:cNvPr>
          <p:cNvSpPr/>
          <p:nvPr/>
        </p:nvSpPr>
        <p:spPr>
          <a:xfrm rot="17399691" flipH="1">
            <a:off x="6046346" y="5528762"/>
            <a:ext cx="504056" cy="43204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val="157546238"/>
      </p:ext>
    </p:extLst>
  </p:cSld>
  <p:clrMapOvr>
    <a:masterClrMapping/>
  </p:clrMapOvr>
  <p:transition spd="med">
    <p:wedg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E6530E-B387-60DB-1123-46E6ABCE1A99}"/>
              </a:ext>
            </a:extLst>
          </p:cNvPr>
          <p:cNvSpPr>
            <a:spLocks noGrp="1"/>
          </p:cNvSpPr>
          <p:nvPr>
            <p:ph type="title"/>
          </p:nvPr>
        </p:nvSpPr>
        <p:spPr>
          <a:xfrm>
            <a:off x="457200" y="274638"/>
            <a:ext cx="7467600" cy="418058"/>
          </a:xfrm>
        </p:spPr>
        <p:txBody>
          <a:bodyPr anchor="ctr">
            <a:noAutofit/>
          </a:bodyPr>
          <a:lstStyle/>
          <a:p>
            <a:pPr algn="ctr"/>
            <a:r>
              <a:rPr lang="uk-UA" sz="3600" b="1" dirty="0">
                <a:solidFill>
                  <a:srgbClr val="C00000"/>
                </a:solidFill>
                <a:latin typeface="Arial" panose="020B0604020202020204" pitchFamily="34" charset="0"/>
                <a:cs typeface="Arial" panose="020B0604020202020204" pitchFamily="34" charset="0"/>
              </a:rPr>
              <a:t>поліпрагмазія</a:t>
            </a:r>
          </a:p>
        </p:txBody>
      </p:sp>
      <p:sp>
        <p:nvSpPr>
          <p:cNvPr id="3" name="Місце для вмісту 2">
            <a:extLst>
              <a:ext uri="{FF2B5EF4-FFF2-40B4-BE49-F238E27FC236}">
                <a16:creationId xmlns:a16="http://schemas.microsoft.com/office/drawing/2014/main" id="{0DB1CCFD-3F61-CEBC-0B7B-FC4288E254FA}"/>
              </a:ext>
            </a:extLst>
          </p:cNvPr>
          <p:cNvSpPr>
            <a:spLocks noGrp="1"/>
          </p:cNvSpPr>
          <p:nvPr>
            <p:ph sz="quarter" idx="1"/>
          </p:nvPr>
        </p:nvSpPr>
        <p:spPr>
          <a:xfrm>
            <a:off x="446184" y="836712"/>
            <a:ext cx="8302280" cy="4873752"/>
          </a:xfrm>
        </p:spPr>
        <p:txBody>
          <a:bodyPr/>
          <a:lstStyle/>
          <a:p>
            <a:r>
              <a:rPr lang="uk-UA" dirty="0">
                <a:latin typeface="Arial" panose="020B0604020202020204" pitchFamily="34" charset="0"/>
                <a:cs typeface="Arial" panose="020B0604020202020204" pitchFamily="34" charset="0"/>
              </a:rPr>
              <a:t>За даними літератури, при використанні 5 препаратів і менше частота побічної дії лікарських засобів  не перевищує 5%, а при застосуванні 6 ЛЗ і більше вона різко збільшується — до 25% . </a:t>
            </a:r>
          </a:p>
          <a:p>
            <a:pPr>
              <a:spcBef>
                <a:spcPts val="0"/>
              </a:spcBef>
            </a:pPr>
            <a:endParaRPr lang="uk-UA" dirty="0">
              <a:latin typeface="Arial" panose="020B0604020202020204" pitchFamily="34" charset="0"/>
              <a:cs typeface="Arial" panose="020B0604020202020204" pitchFamily="34" charset="0"/>
            </a:endParaRPr>
          </a:p>
          <a:p>
            <a:pPr>
              <a:spcBef>
                <a:spcPts val="0"/>
              </a:spcBef>
            </a:pPr>
            <a:r>
              <a:rPr lang="uk-UA" dirty="0">
                <a:latin typeface="Arial" panose="020B0604020202020204" pitchFamily="34" charset="0"/>
                <a:cs typeface="Arial" panose="020B0604020202020204" pitchFamily="34" charset="0"/>
              </a:rPr>
              <a:t>ПР при прийомі одного ЛЗ у літніх виникають у 10%, при прийомі більше 10 ЛЗ – практично в 100% випадків, а</a:t>
            </a:r>
          </a:p>
          <a:p>
            <a:pPr marL="0" indent="0">
              <a:spcBef>
                <a:spcPts val="0"/>
              </a:spcBef>
              <a:buNone/>
            </a:pPr>
            <a:r>
              <a:rPr lang="uk-UA" dirty="0">
                <a:latin typeface="Arial" panose="020B0604020202020204" pitchFamily="34" charset="0"/>
                <a:cs typeface="Arial" panose="020B0604020202020204" pitchFamily="34" charset="0"/>
              </a:rPr>
              <a:t>   летальність при цьому </a:t>
            </a:r>
          </a:p>
          <a:p>
            <a:pPr marL="0" indent="0">
              <a:spcBef>
                <a:spcPts val="0"/>
              </a:spcBef>
              <a:buNone/>
            </a:pPr>
            <a:r>
              <a:rPr lang="uk-UA" dirty="0">
                <a:latin typeface="Arial" panose="020B0604020202020204" pitchFamily="34" charset="0"/>
                <a:cs typeface="Arial" panose="020B0604020202020204" pitchFamily="34" charset="0"/>
              </a:rPr>
              <a:t>   наближається до 10%.</a:t>
            </a:r>
          </a:p>
        </p:txBody>
      </p:sp>
      <p:pic>
        <p:nvPicPr>
          <p:cNvPr id="2052" name="Picture 4" descr="Актуальность проблемы полипрагмазии. Факторы риска и клинические последствия">
            <a:extLst>
              <a:ext uri="{FF2B5EF4-FFF2-40B4-BE49-F238E27FC236}">
                <a16:creationId xmlns:a16="http://schemas.microsoft.com/office/drawing/2014/main" id="{D432EF7F-01F0-7A26-2D38-3FDF75339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3458289"/>
            <a:ext cx="4722143" cy="3153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065957"/>
      </p:ext>
    </p:extLst>
  </p:cSld>
  <p:clrMapOvr>
    <a:masterClrMapping/>
  </p:clrMapOvr>
  <p:transition spd="med">
    <p:wedg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5BDD2AF-BF62-5F50-FA3F-6CD927C38232}"/>
              </a:ext>
            </a:extLst>
          </p:cNvPr>
          <p:cNvSpPr>
            <a:spLocks noGrp="1"/>
          </p:cNvSpPr>
          <p:nvPr>
            <p:ph type="title"/>
          </p:nvPr>
        </p:nvSpPr>
        <p:spPr>
          <a:xfrm>
            <a:off x="457200" y="274638"/>
            <a:ext cx="8219256" cy="418058"/>
          </a:xfrm>
        </p:spPr>
        <p:txBody>
          <a:bodyPr anchor="ctr">
            <a:normAutofit fontScale="90000"/>
          </a:bodyPr>
          <a:lstStyle/>
          <a:p>
            <a:pPr algn="ctr"/>
            <a:r>
              <a:rPr lang="ru-RU" sz="2800" b="1" dirty="0">
                <a:latin typeface="Arial" panose="020B0604020202020204" pitchFamily="34" charset="0"/>
                <a:cs typeface="Arial" panose="020B0604020202020204" pitchFamily="34" charset="0"/>
              </a:rPr>
              <a:t>ФАКТОРИ  РИЗИКУ ПОЛІПРАГМАЗІЇ </a:t>
            </a:r>
            <a:endParaRPr lang="uk-UA" sz="2800"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06E0F752-A10F-E5DC-8B5F-219AAC9B056D}"/>
              </a:ext>
            </a:extLst>
          </p:cNvPr>
          <p:cNvSpPr>
            <a:spLocks noGrp="1"/>
          </p:cNvSpPr>
          <p:nvPr>
            <p:ph sz="quarter" idx="1"/>
          </p:nvPr>
        </p:nvSpPr>
        <p:spPr>
          <a:xfrm>
            <a:off x="323528" y="1052736"/>
            <a:ext cx="7920880" cy="4873752"/>
          </a:xfrm>
        </p:spPr>
        <p:txBody>
          <a:bodyPr/>
          <a:lstStyle/>
          <a:p>
            <a:r>
              <a:rPr lang="uk-UA" b="1" i="1" dirty="0" err="1">
                <a:solidFill>
                  <a:schemeClr val="tx2"/>
                </a:solidFill>
                <a:latin typeface="Arial" panose="020B0604020202020204" pitchFamily="34" charset="0"/>
                <a:cs typeface="Arial" panose="020B0604020202020204" pitchFamily="34" charset="0"/>
              </a:rPr>
              <a:t>соціодемографічні</a:t>
            </a:r>
            <a:r>
              <a:rPr lang="uk-UA" b="1" i="1" dirty="0">
                <a:solidFill>
                  <a:schemeClr val="tx2"/>
                </a:solidFill>
                <a:latin typeface="Arial" panose="020B0604020202020204" pitchFamily="34" charset="0"/>
                <a:cs typeface="Arial" panose="020B0604020202020204" pitchFamily="34" charset="0"/>
              </a:rPr>
              <a:t> ФР</a:t>
            </a:r>
            <a:r>
              <a:rPr lang="uk-UA" dirty="0">
                <a:latin typeface="Arial" panose="020B0604020202020204" pitchFamily="34" charset="0"/>
                <a:cs typeface="Arial" panose="020B0604020202020204" pitchFamily="34" charset="0"/>
              </a:rPr>
              <a:t>: вік (особливо 85 років і більше); європеоїдна раса; освіта (підвищення частоти звернення за медичною допомогою);</a:t>
            </a:r>
          </a:p>
          <a:p>
            <a:r>
              <a:rPr lang="uk-UA" dirty="0">
                <a:latin typeface="Arial" panose="020B0604020202020204" pitchFamily="34" charset="0"/>
                <a:cs typeface="Arial" panose="020B0604020202020204" pitchFamily="34" charset="0"/>
              </a:rPr>
              <a:t>–</a:t>
            </a:r>
            <a:r>
              <a:rPr lang="uk-UA" i="1" dirty="0">
                <a:latin typeface="Arial" panose="020B0604020202020204" pitchFamily="34" charset="0"/>
                <a:cs typeface="Arial" panose="020B0604020202020204" pitchFamily="34" charset="0"/>
              </a:rPr>
              <a:t> </a:t>
            </a:r>
            <a:r>
              <a:rPr lang="uk-UA" b="1" i="1" dirty="0">
                <a:solidFill>
                  <a:schemeClr val="tx2"/>
                </a:solidFill>
                <a:latin typeface="Arial" panose="020B0604020202020204" pitchFamily="34" charset="0"/>
                <a:cs typeface="Arial" panose="020B0604020202020204" pitchFamily="34" charset="0"/>
              </a:rPr>
              <a:t>стан здоров’я</a:t>
            </a:r>
            <a:r>
              <a:rPr lang="uk-UA" i="1" dirty="0">
                <a:latin typeface="Arial" panose="020B0604020202020204" pitchFamily="34" charset="0"/>
                <a:cs typeface="Arial" panose="020B0604020202020204" pitchFamily="34" charset="0"/>
              </a:rPr>
              <a:t>:</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мультиморбидность</a:t>
            </a:r>
            <a:r>
              <a:rPr lang="uk-UA" dirty="0">
                <a:latin typeface="Arial" panose="020B0604020202020204" pitchFamily="34" charset="0"/>
                <a:cs typeface="Arial" panose="020B0604020202020204" pitchFamily="34" charset="0"/>
              </a:rPr>
              <a:t>; хронічні захворювання;</a:t>
            </a:r>
          </a:p>
          <a:p>
            <a:r>
              <a:rPr lang="uk-UA" dirty="0">
                <a:latin typeface="Arial" panose="020B0604020202020204" pitchFamily="34" charset="0"/>
                <a:cs typeface="Arial" panose="020B0604020202020204" pitchFamily="34" charset="0"/>
              </a:rPr>
              <a:t>–</a:t>
            </a:r>
            <a:r>
              <a:rPr lang="uk-UA" i="1" dirty="0">
                <a:latin typeface="Arial" panose="020B0604020202020204" pitchFamily="34" charset="0"/>
                <a:cs typeface="Arial" panose="020B0604020202020204" pitchFamily="34" charset="0"/>
              </a:rPr>
              <a:t> </a:t>
            </a:r>
            <a:r>
              <a:rPr lang="uk-UA" b="1" i="1" dirty="0">
                <a:solidFill>
                  <a:schemeClr val="tx2"/>
                </a:solidFill>
                <a:latin typeface="Arial" panose="020B0604020202020204" pitchFamily="34" charset="0"/>
                <a:cs typeface="Arial" panose="020B0604020202020204" pitchFamily="34" charset="0"/>
              </a:rPr>
              <a:t>доступність охорони здоров’я;</a:t>
            </a:r>
          </a:p>
          <a:p>
            <a:r>
              <a:rPr lang="uk-UA" b="1" i="1" dirty="0">
                <a:solidFill>
                  <a:schemeClr val="tx2"/>
                </a:solidFill>
                <a:latin typeface="Arial" panose="020B0604020202020204" pitchFamily="34" charset="0"/>
                <a:cs typeface="Arial" panose="020B0604020202020204" pitchFamily="34" charset="0"/>
              </a:rPr>
              <a:t>– зростання частоти лікарських взаємодій;</a:t>
            </a:r>
          </a:p>
          <a:p>
            <a:pPr marL="0" indent="0">
              <a:buNone/>
            </a:pPr>
            <a:endParaRPr lang="uk-UA" dirty="0"/>
          </a:p>
        </p:txBody>
      </p:sp>
    </p:spTree>
    <p:extLst>
      <p:ext uri="{BB962C8B-B14F-4D97-AF65-F5344CB8AC3E}">
        <p14:creationId xmlns:p14="http://schemas.microsoft.com/office/powerpoint/2010/main" val="3168827826"/>
      </p:ext>
    </p:extLst>
  </p:cSld>
  <p:clrMapOvr>
    <a:masterClrMapping/>
  </p:clrMapOvr>
  <p:transition spd="med">
    <p:wedg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795D9DDD-FDD0-7B33-08DC-3E086753E23F}"/>
              </a:ext>
            </a:extLst>
          </p:cNvPr>
          <p:cNvPicPr>
            <a:picLocks noChangeAspect="1"/>
          </p:cNvPicPr>
          <p:nvPr/>
        </p:nvPicPr>
        <p:blipFill>
          <a:blip r:embed="rId2"/>
          <a:stretch>
            <a:fillRect/>
          </a:stretch>
        </p:blipFill>
        <p:spPr>
          <a:xfrm>
            <a:off x="462940" y="0"/>
            <a:ext cx="8218120" cy="670618"/>
          </a:xfrm>
          <a:prstGeom prst="rect">
            <a:avLst/>
          </a:prstGeom>
        </p:spPr>
      </p:pic>
      <p:sp>
        <p:nvSpPr>
          <p:cNvPr id="3" name="Місце для вмісту 2">
            <a:extLst>
              <a:ext uri="{FF2B5EF4-FFF2-40B4-BE49-F238E27FC236}">
                <a16:creationId xmlns:a16="http://schemas.microsoft.com/office/drawing/2014/main" id="{D3393E57-818D-C5FD-E009-E2540B0BCAFC}"/>
              </a:ext>
            </a:extLst>
          </p:cNvPr>
          <p:cNvSpPr>
            <a:spLocks noGrp="1"/>
          </p:cNvSpPr>
          <p:nvPr>
            <p:ph sz="quarter" idx="1"/>
          </p:nvPr>
        </p:nvSpPr>
        <p:spPr>
          <a:xfrm>
            <a:off x="233518" y="548680"/>
            <a:ext cx="8676964" cy="6187382"/>
          </a:xfrm>
        </p:spPr>
        <p:txBody>
          <a:bodyPr/>
          <a:lstStyle/>
          <a:p>
            <a:pPr marL="0" indent="0">
              <a:buNone/>
            </a:pPr>
            <a:r>
              <a:rPr lang="uk-UA" b="1" i="1" dirty="0">
                <a:solidFill>
                  <a:schemeClr val="tx2"/>
                </a:solidFill>
                <a:latin typeface="Arial" panose="020B0604020202020204" pitchFamily="34" charset="0"/>
                <a:cs typeface="Arial" panose="020B0604020202020204" pitchFamily="34" charset="0"/>
              </a:rPr>
              <a:t>додаткові тригери</a:t>
            </a:r>
            <a:r>
              <a:rPr lang="uk-UA" dirty="0">
                <a:latin typeface="Arial" panose="020B0604020202020204" pitchFamily="34" charset="0"/>
                <a:cs typeface="Arial" panose="020B0604020202020204" pitchFamily="34" charset="0"/>
              </a:rPr>
              <a:t>: </a:t>
            </a:r>
          </a:p>
          <a:p>
            <a:r>
              <a:rPr lang="uk-UA" sz="2300" dirty="0">
                <a:latin typeface="Arial" panose="020B0604020202020204" pitchFamily="34" charset="0"/>
                <a:cs typeface="Arial" panose="020B0604020202020204" pitchFamily="34" charset="0"/>
              </a:rPr>
              <a:t>широке застосування фармакотерапії; </a:t>
            </a:r>
          </a:p>
          <a:p>
            <a:r>
              <a:rPr lang="uk-UA" sz="2300" dirty="0">
                <a:latin typeface="Arial" panose="020B0604020202020204" pitchFamily="34" charset="0"/>
                <a:cs typeface="Arial" panose="020B0604020202020204" pitchFamily="34" charset="0"/>
              </a:rPr>
              <a:t>одночасне виведення ЛЗ на фармацевтичний ринок під різними торговими назвами та іноді агресивний маркетинг ЛЗ у багатьох країнах світу; </a:t>
            </a:r>
          </a:p>
          <a:p>
            <a:r>
              <a:rPr lang="uk-UA" sz="2300" dirty="0">
                <a:latin typeface="Arial" panose="020B0604020202020204" pitchFamily="34" charset="0"/>
                <a:cs typeface="Arial" panose="020B0604020202020204" pitchFamily="34" charset="0"/>
              </a:rPr>
              <a:t>постійне збільшення кількості ЛЗ-</a:t>
            </a:r>
            <a:r>
              <a:rPr lang="uk-UA" sz="2300" dirty="0" err="1">
                <a:latin typeface="Arial" panose="020B0604020202020204" pitchFamily="34" charset="0"/>
                <a:cs typeface="Arial" panose="020B0604020202020204" pitchFamily="34" charset="0"/>
              </a:rPr>
              <a:t>генериків</a:t>
            </a:r>
            <a:r>
              <a:rPr lang="uk-UA" sz="2300" dirty="0">
                <a:latin typeface="Arial" panose="020B0604020202020204" pitchFamily="34" charset="0"/>
                <a:cs typeface="Arial" panose="020B0604020202020204" pitchFamily="34" charset="0"/>
              </a:rPr>
              <a:t> та їх номенклатури (в Україні становлять &gt;80%); </a:t>
            </a:r>
          </a:p>
          <a:p>
            <a:r>
              <a:rPr lang="uk-UA" sz="2300" dirty="0">
                <a:latin typeface="Arial" panose="020B0604020202020204" pitchFamily="34" charset="0"/>
                <a:cs typeface="Arial" panose="020B0604020202020204" pitchFamily="34" charset="0"/>
              </a:rPr>
              <a:t>зростання ринку </a:t>
            </a:r>
            <a:r>
              <a:rPr lang="uk-UA" sz="2300" dirty="0" err="1">
                <a:latin typeface="Arial" panose="020B0604020202020204" pitchFamily="34" charset="0"/>
                <a:cs typeface="Arial" panose="020B0604020202020204" pitchFamily="34" charset="0"/>
              </a:rPr>
              <a:t>безрецептурних</a:t>
            </a:r>
            <a:r>
              <a:rPr lang="uk-UA" sz="2300" dirty="0">
                <a:latin typeface="Arial" panose="020B0604020202020204" pitchFamily="34" charset="0"/>
                <a:cs typeface="Arial" panose="020B0604020202020204" pitchFamily="34" charset="0"/>
              </a:rPr>
              <a:t> ЛЗ — в Україні 40–60% загального обсягу ринку ЛЗ; </a:t>
            </a:r>
          </a:p>
          <a:p>
            <a:r>
              <a:rPr lang="uk-UA" sz="2300" dirty="0">
                <a:latin typeface="Arial" panose="020B0604020202020204" pitchFamily="34" charset="0"/>
                <a:cs typeface="Arial" panose="020B0604020202020204" pitchFamily="34" charset="0"/>
              </a:rPr>
              <a:t>фетишизація і міфотворчість у фармакотерапії (поширеність цього явища як серед лікарів та інших медичних працівників, так і особливо серед населення); </a:t>
            </a:r>
          </a:p>
          <a:p>
            <a:r>
              <a:rPr lang="uk-UA" sz="2300" dirty="0">
                <a:latin typeface="Arial" panose="020B0604020202020204" pitchFamily="34" charset="0"/>
                <a:cs typeface="Arial" panose="020B0604020202020204" pitchFamily="34" charset="0"/>
              </a:rPr>
              <a:t>широке застосування ЛЗ, придбаних через інтернет без консультативної участі лікаря чи </a:t>
            </a:r>
            <a:r>
              <a:rPr lang="uk-UA" sz="2300" dirty="0" err="1">
                <a:latin typeface="Arial" panose="020B0604020202020204" pitchFamily="34" charset="0"/>
                <a:cs typeface="Arial" panose="020B0604020202020204" pitchFamily="34" charset="0"/>
              </a:rPr>
              <a:t>фармацевта</a:t>
            </a:r>
            <a:r>
              <a:rPr lang="uk-UA" sz="2300" dirty="0">
                <a:latin typeface="Arial" panose="020B0604020202020204" pitchFamily="34" charset="0"/>
                <a:cs typeface="Arial" panose="020B0604020202020204" pitchFamily="34" charset="0"/>
              </a:rPr>
              <a:t>; </a:t>
            </a:r>
          </a:p>
          <a:p>
            <a:r>
              <a:rPr lang="uk-UA" sz="2300" dirty="0">
                <a:latin typeface="Arial" panose="020B0604020202020204" pitchFamily="34" charset="0"/>
                <a:cs typeface="Arial" panose="020B0604020202020204" pitchFamily="34" charset="0"/>
              </a:rPr>
              <a:t>поширення застосування біологічно активних добавок; </a:t>
            </a:r>
          </a:p>
          <a:p>
            <a:r>
              <a:rPr lang="uk-UA" sz="2300" dirty="0">
                <a:latin typeface="Arial" panose="020B0604020202020204" pitchFamily="34" charset="0"/>
                <a:cs typeface="Arial" panose="020B0604020202020204" pitchFamily="34" charset="0"/>
              </a:rPr>
              <a:t>різні за характером помилки лікарів і медичного персоналу.</a:t>
            </a:r>
          </a:p>
          <a:p>
            <a:endParaRPr lang="uk-UA" dirty="0"/>
          </a:p>
        </p:txBody>
      </p:sp>
    </p:spTree>
    <p:extLst>
      <p:ext uri="{BB962C8B-B14F-4D97-AF65-F5344CB8AC3E}">
        <p14:creationId xmlns:p14="http://schemas.microsoft.com/office/powerpoint/2010/main" val="1010106143"/>
      </p:ext>
    </p:extLst>
  </p:cSld>
  <p:clrMapOvr>
    <a:masterClrMapping/>
  </p:clrMapOvr>
  <p:transition spd="med">
    <p:wedg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33EE95-DA14-8956-37EE-1C33617A90C6}"/>
              </a:ext>
            </a:extLst>
          </p:cNvPr>
          <p:cNvSpPr>
            <a:spLocks noGrp="1"/>
          </p:cNvSpPr>
          <p:nvPr>
            <p:ph type="title"/>
          </p:nvPr>
        </p:nvSpPr>
        <p:spPr>
          <a:xfrm>
            <a:off x="462372" y="139015"/>
            <a:ext cx="8219256" cy="490066"/>
          </a:xfrm>
        </p:spPr>
        <p:txBody>
          <a:bodyPr>
            <a:normAutofit fontScale="90000"/>
          </a:bodyPr>
          <a:lstStyle/>
          <a:p>
            <a:r>
              <a:rPr lang="uk-UA" sz="2800" b="1" dirty="0">
                <a:latin typeface="Arial" panose="020B0604020202020204" pitchFamily="34" charset="0"/>
                <a:cs typeface="Arial" panose="020B0604020202020204" pitchFamily="34" charset="0"/>
              </a:rPr>
              <a:t>Загальні методи профілактики поліпрагмазії:</a:t>
            </a:r>
            <a:endParaRPr lang="uk-UA" sz="2800"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65E73EC3-8434-8B41-E43E-7B1BC0239CE1}"/>
              </a:ext>
            </a:extLst>
          </p:cNvPr>
          <p:cNvSpPr>
            <a:spLocks noGrp="1"/>
          </p:cNvSpPr>
          <p:nvPr>
            <p:ph sz="quarter" idx="1"/>
          </p:nvPr>
        </p:nvSpPr>
        <p:spPr>
          <a:xfrm>
            <a:off x="107504" y="764704"/>
            <a:ext cx="8712968" cy="5709248"/>
          </a:xfrm>
        </p:spPr>
        <p:txBody>
          <a:bodyPr/>
          <a:lstStyle/>
          <a:p>
            <a:r>
              <a:rPr lang="ru-RU" dirty="0" err="1">
                <a:latin typeface="Arial" panose="020B0604020202020204" pitchFamily="34" charset="0"/>
                <a:cs typeface="Arial" panose="020B0604020202020204" pitchFamily="34" charset="0"/>
              </a:rPr>
              <a:t>Оцінка</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реальної</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необхідності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або</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призначення</a:t>
            </a:r>
            <a:r>
              <a:rPr lang="ru-RU" dirty="0">
                <a:latin typeface="Arial" panose="020B0604020202020204" pitchFamily="34" charset="0"/>
                <a:cs typeface="Arial" panose="020B0604020202020204" pitchFamily="34" charset="0"/>
              </a:rPr>
              <a:t> ЛЗ в кожному конкретному </a:t>
            </a:r>
            <a:r>
              <a:rPr lang="ru-RU" dirty="0" err="1">
                <a:latin typeface="Arial" panose="020B0604020202020204" pitchFamily="34" charset="0"/>
                <a:cs typeface="Arial" panose="020B0604020202020204" pitchFamily="34" charset="0"/>
              </a:rPr>
              <a:t>випадку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Використання</a:t>
            </a:r>
            <a:r>
              <a:rPr lang="ru-RU" dirty="0">
                <a:latin typeface="Arial" panose="020B0604020202020204" pitchFamily="34" charset="0"/>
                <a:cs typeface="Arial" panose="020B0604020202020204" pitchFamily="34" charset="0"/>
              </a:rPr>
              <a:t> добре </a:t>
            </a:r>
            <a:r>
              <a:rPr lang="ru-RU" dirty="0" err="1">
                <a:latin typeface="Arial" panose="020B0604020202020204" pitchFamily="34" charset="0"/>
                <a:cs typeface="Arial" panose="020B0604020202020204" pitchFamily="34" charset="0"/>
              </a:rPr>
              <a:t>відомих</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випробуваних</a:t>
            </a:r>
            <a:r>
              <a:rPr lang="ru-RU" dirty="0">
                <a:latin typeface="Arial" panose="020B0604020202020204" pitchFamily="34" charset="0"/>
                <a:cs typeface="Arial" panose="020B0604020202020204" pitchFamily="34" charset="0"/>
              </a:rPr>
              <a:t> часом ЛЗ. </a:t>
            </a:r>
            <a:r>
              <a:rPr lang="ru-RU" dirty="0" err="1">
                <a:latin typeface="Arial" panose="020B0604020202020204" pitchFamily="34" charset="0"/>
                <a:cs typeface="Arial" panose="020B0604020202020204" pitchFamily="34" charset="0"/>
              </a:rPr>
              <a:t>Пам’ятати</a:t>
            </a:r>
            <a:r>
              <a:rPr lang="ru-RU" dirty="0">
                <a:latin typeface="Arial" panose="020B0604020202020204" pitchFamily="34" charset="0"/>
                <a:cs typeface="Arial" panose="020B0604020202020204" pitchFamily="34" charset="0"/>
              </a:rPr>
              <a:t> «правило 7 </a:t>
            </a:r>
            <a:r>
              <a:rPr lang="ru-RU" dirty="0" err="1">
                <a:latin typeface="Arial" panose="020B0604020202020204" pitchFamily="34" charset="0"/>
                <a:cs typeface="Arial" panose="020B0604020202020204" pitchFamily="34" charset="0"/>
              </a:rPr>
              <a:t>років</a:t>
            </a:r>
            <a:r>
              <a:rPr lang="ru-RU" dirty="0">
                <a:latin typeface="Arial" panose="020B0604020202020204" pitchFamily="34" charset="0"/>
                <a:cs typeface="Arial" panose="020B0604020202020204" pitchFamily="34" charset="0"/>
              </a:rPr>
              <a:t>».</a:t>
            </a:r>
          </a:p>
          <a:p>
            <a:r>
              <a:rPr lang="uk-UA" dirty="0">
                <a:latin typeface="Arial" panose="020B0604020202020204" pitchFamily="34" charset="0"/>
                <a:cs typeface="Arial" panose="020B0604020202020204" pitchFamily="34" charset="0"/>
              </a:rPr>
              <a:t>Літнім хворим треба починати з одного ЛЗ і мінімальної дози. (Одночасний прийом 2 ЛЗ -небажані лікарські взаємодії у 6%, прийом 5 ЛЗ до 50%, а прийом 10 ЛЗ -  ризик лікарських взаємодій сягає 100%).</a:t>
            </a:r>
          </a:p>
          <a:p>
            <a:r>
              <a:rPr lang="ru-RU" dirty="0">
                <a:latin typeface="Arial" panose="020B0604020202020204" pitchFamily="34" charset="0"/>
                <a:cs typeface="Arial" panose="020B0604020202020204" pitchFamily="34" charset="0"/>
              </a:rPr>
              <a:t>Детально </a:t>
            </a:r>
            <a:r>
              <a:rPr lang="ru-RU" dirty="0" err="1">
                <a:latin typeface="Arial" panose="020B0604020202020204" pitchFamily="34" charset="0"/>
                <a:cs typeface="Arial" panose="020B0604020202020204" pitchFamily="34" charset="0"/>
              </a:rPr>
              <a:t>інформувати</a:t>
            </a:r>
            <a:r>
              <a:rPr lang="ru-RU" dirty="0">
                <a:latin typeface="Arial" panose="020B0604020202020204" pitchFamily="34" charset="0"/>
                <a:cs typeface="Arial" panose="020B0604020202020204" pitchFamily="34" charset="0"/>
              </a:rPr>
              <a:t> хворого про час, </a:t>
            </a:r>
            <a:r>
              <a:rPr lang="ru-RU" dirty="0" err="1">
                <a:latin typeface="Arial" panose="020B0604020202020204" pitchFamily="34" charset="0"/>
                <a:cs typeface="Arial" panose="020B0604020202020204" pitchFamily="34" charset="0"/>
              </a:rPr>
              <a:t>умови</a:t>
            </a:r>
            <a:r>
              <a:rPr lang="ru-RU" dirty="0">
                <a:latin typeface="Arial" panose="020B0604020202020204" pitchFamily="34" charset="0"/>
                <a:cs typeface="Arial" panose="020B0604020202020204" pitchFamily="34" charset="0"/>
              </a:rPr>
              <a:t> і </a:t>
            </a:r>
            <a:r>
              <a:rPr lang="ru-RU" dirty="0" err="1">
                <a:latin typeface="Arial" panose="020B0604020202020204" pitchFamily="34" charset="0"/>
                <a:cs typeface="Arial" panose="020B0604020202020204" pitchFamily="34" charset="0"/>
              </a:rPr>
              <a:t>кратність</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призначеного</a:t>
            </a:r>
            <a:r>
              <a:rPr lang="ru-RU" dirty="0">
                <a:latin typeface="Arial" panose="020B0604020202020204" pitchFamily="34" charset="0"/>
                <a:cs typeface="Arial" panose="020B0604020202020204" pitchFamily="34" charset="0"/>
              </a:rPr>
              <a:t> ЛЗ, про </a:t>
            </a:r>
            <a:r>
              <a:rPr lang="ru-RU" dirty="0" err="1">
                <a:latin typeface="Arial" panose="020B0604020202020204" pitchFamily="34" charset="0"/>
                <a:cs typeface="Arial" panose="020B0604020202020204" pitchFamily="34" charset="0"/>
              </a:rPr>
              <a:t>можливі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взаємодії</a:t>
            </a:r>
            <a:r>
              <a:rPr lang="ru-RU" dirty="0">
                <a:latin typeface="Arial" panose="020B0604020202020204" pitchFamily="34" charset="0"/>
                <a:cs typeface="Arial" panose="020B0604020202020204" pitchFamily="34" charset="0"/>
              </a:rPr>
              <a:t> з </a:t>
            </a:r>
            <a:r>
              <a:rPr lang="ru-RU" dirty="0" err="1">
                <a:latin typeface="Arial" panose="020B0604020202020204" pitchFamily="34" charset="0"/>
                <a:cs typeface="Arial" panose="020B0604020202020204" pitchFamily="34" charset="0"/>
              </a:rPr>
              <a:t>харчовими</a:t>
            </a:r>
            <a:r>
              <a:rPr lang="ru-RU" dirty="0">
                <a:latin typeface="Arial" panose="020B0604020202020204" pitchFamily="34" charset="0"/>
                <a:cs typeface="Arial" panose="020B0604020202020204" pitchFamily="34" charset="0"/>
              </a:rPr>
              <a:t> продуктами та </a:t>
            </a:r>
            <a:r>
              <a:rPr lang="ru-RU" dirty="0" err="1">
                <a:latin typeface="Arial" panose="020B0604020202020204" pitchFamily="34" charset="0"/>
                <a:cs typeface="Arial" panose="020B0604020202020204" pitchFamily="34" charset="0"/>
              </a:rPr>
              <a:t>іншими</a:t>
            </a:r>
            <a:r>
              <a:rPr lang="ru-RU" dirty="0">
                <a:latin typeface="Arial" panose="020B0604020202020204" pitchFamily="34" charset="0"/>
                <a:cs typeface="Arial" panose="020B0604020202020204" pitchFamily="34" charset="0"/>
              </a:rPr>
              <a:t> ЛЗ </a:t>
            </a:r>
          </a:p>
          <a:p>
            <a:r>
              <a:rPr lang="ru-RU" dirty="0" err="1">
                <a:latin typeface="Arial" panose="020B0604020202020204" pitchFamily="34" charset="0"/>
                <a:cs typeface="Arial" panose="020B0604020202020204" pitchFamily="34" charset="0"/>
              </a:rPr>
              <a:t>Головним</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критерієм</a:t>
            </a:r>
            <a:r>
              <a:rPr lang="ru-RU" dirty="0">
                <a:latin typeface="Arial" panose="020B0604020202020204" pitchFamily="34" charset="0"/>
                <a:cs typeface="Arial" panose="020B0604020202020204" pitchFamily="34" charset="0"/>
              </a:rPr>
              <a:t> при </a:t>
            </a:r>
            <a:r>
              <a:rPr lang="ru-RU" dirty="0" err="1">
                <a:latin typeface="Arial" panose="020B0604020202020204" pitchFamily="34" charset="0"/>
                <a:cs typeface="Arial" panose="020B0604020202020204" pitchFamily="34" charset="0"/>
              </a:rPr>
              <a:t>виборі</a:t>
            </a:r>
            <a:r>
              <a:rPr lang="ru-RU" dirty="0">
                <a:latin typeface="Arial" panose="020B0604020202020204" pitchFamily="34" charset="0"/>
                <a:cs typeface="Arial" panose="020B0604020202020204" pitchFamily="34" charset="0"/>
              </a:rPr>
              <a:t> ЛЗ є </a:t>
            </a:r>
            <a:r>
              <a:rPr lang="ru-RU" dirty="0" err="1">
                <a:latin typeface="Arial" panose="020B0604020202020204" pitchFamily="34" charset="0"/>
                <a:cs typeface="Arial" panose="020B0604020202020204" pitchFamily="34" charset="0"/>
              </a:rPr>
              <a:t>дотримання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співвідношення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користь</a:t>
            </a:r>
            <a:r>
              <a:rPr lang="ru-RU" dirty="0">
                <a:latin typeface="Arial" panose="020B0604020202020204" pitchFamily="34" charset="0"/>
                <a:cs typeface="Arial" panose="020B0604020202020204" pitchFamily="34" charset="0"/>
              </a:rPr>
              <a:t>/</a:t>
            </a:r>
            <a:r>
              <a:rPr lang="ru-RU" dirty="0" err="1">
                <a:latin typeface="Arial" panose="020B0604020202020204" pitchFamily="34" charset="0"/>
                <a:cs typeface="Arial" panose="020B0604020202020204" pitchFamily="34" charset="0"/>
              </a:rPr>
              <a:t>ризик</a:t>
            </a:r>
            <a:r>
              <a:rPr lang="ru-RU" dirty="0">
                <a:latin typeface="Arial" panose="020B0604020202020204" pitchFamily="34" charset="0"/>
                <a:cs typeface="Arial" panose="020B0604020202020204" pitchFamily="34" charset="0"/>
              </a:rPr>
              <a:t>, тому перш за все </a:t>
            </a:r>
            <a:r>
              <a:rPr lang="ru-RU" dirty="0" err="1">
                <a:latin typeface="Arial" panose="020B0604020202020204" pitchFamily="34" charset="0"/>
                <a:cs typeface="Arial" panose="020B0604020202020204" pitchFamily="34" charset="0"/>
              </a:rPr>
              <a:t>доцільно</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призначати</a:t>
            </a:r>
            <a:r>
              <a:rPr lang="ru-RU" dirty="0">
                <a:latin typeface="Arial" panose="020B0604020202020204" pitchFamily="34" charset="0"/>
                <a:cs typeface="Arial" panose="020B0604020202020204" pitchFamily="34" charset="0"/>
              </a:rPr>
              <a:t> ЛЗ з </a:t>
            </a:r>
            <a:r>
              <a:rPr lang="ru-RU" dirty="0" err="1">
                <a:latin typeface="Arial" panose="020B0604020202020204" pitchFamily="34" charset="0"/>
                <a:cs typeface="Arial" panose="020B0604020202020204" pitchFamily="34" charset="0"/>
              </a:rPr>
              <a:t>найменшою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кількістю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побічних</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реакцій</a:t>
            </a:r>
            <a:r>
              <a:rPr lang="ru-RU" dirty="0">
                <a:latin typeface="Arial" panose="020B0604020202020204" pitchFamily="34" charset="0"/>
                <a:cs typeface="Arial" panose="020B0604020202020204" pitchFamily="34" charset="0"/>
              </a:rPr>
              <a:t>.</a:t>
            </a:r>
          </a:p>
          <a:p>
            <a:pPr marL="0" indent="0">
              <a:buNone/>
            </a:pPr>
            <a:endParaRPr lang="uk-UA" dirty="0"/>
          </a:p>
          <a:p>
            <a:pPr marL="0" indent="0">
              <a:buNone/>
            </a:pPr>
            <a:endParaRPr lang="uk-UA" dirty="0"/>
          </a:p>
        </p:txBody>
      </p:sp>
    </p:spTree>
    <p:extLst>
      <p:ext uri="{BB962C8B-B14F-4D97-AF65-F5344CB8AC3E}">
        <p14:creationId xmlns:p14="http://schemas.microsoft.com/office/powerpoint/2010/main" val="504737736"/>
      </p:ext>
    </p:extLst>
  </p:cSld>
  <p:clrMapOvr>
    <a:masterClrMapping/>
  </p:clrMapOvr>
  <p:transition spd="med">
    <p:wedg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A08296AA-962D-3603-7C7F-A629FD035FEF}"/>
              </a:ext>
            </a:extLst>
          </p:cNvPr>
          <p:cNvPicPr>
            <a:picLocks noChangeAspect="1"/>
          </p:cNvPicPr>
          <p:nvPr/>
        </p:nvPicPr>
        <p:blipFill>
          <a:blip r:embed="rId2"/>
          <a:stretch>
            <a:fillRect/>
          </a:stretch>
        </p:blipFill>
        <p:spPr>
          <a:xfrm>
            <a:off x="411119" y="0"/>
            <a:ext cx="8321761" cy="670618"/>
          </a:xfrm>
          <a:prstGeom prst="rect">
            <a:avLst/>
          </a:prstGeom>
        </p:spPr>
      </p:pic>
      <p:sp>
        <p:nvSpPr>
          <p:cNvPr id="3" name="Місце для вмісту 2">
            <a:extLst>
              <a:ext uri="{FF2B5EF4-FFF2-40B4-BE49-F238E27FC236}">
                <a16:creationId xmlns:a16="http://schemas.microsoft.com/office/drawing/2014/main" id="{B581A8CF-9EC1-4665-C5E2-D2C1E6F9F581}"/>
              </a:ext>
            </a:extLst>
          </p:cNvPr>
          <p:cNvSpPr>
            <a:spLocks noGrp="1"/>
          </p:cNvSpPr>
          <p:nvPr>
            <p:ph sz="quarter" idx="1"/>
          </p:nvPr>
        </p:nvSpPr>
        <p:spPr>
          <a:xfrm>
            <a:off x="22593" y="548680"/>
            <a:ext cx="8941895" cy="6171390"/>
          </a:xfrm>
        </p:spPr>
        <p:txBody>
          <a:bodyPr/>
          <a:lstStyle/>
          <a:p>
            <a:r>
              <a:rPr lang="uk-UA" dirty="0">
                <a:latin typeface="Arial" panose="020B0604020202020204" pitchFamily="34" charset="0"/>
                <a:cs typeface="Arial" panose="020B0604020202020204" pitchFamily="34" charset="0"/>
              </a:rPr>
              <a:t>При терапії хворих від 65 років в амбулаторних умовах особливу увагу приділяти ЛЗ високого ризику (</a:t>
            </a:r>
            <a:r>
              <a:rPr lang="uk-UA" dirty="0" err="1">
                <a:latin typeface="Arial" panose="020B0604020202020204" pitchFamily="34" charset="0"/>
                <a:cs typeface="Arial" panose="020B0604020202020204" pitchFamily="34" charset="0"/>
              </a:rPr>
              <a:t>протидіабетичні</a:t>
            </a:r>
            <a:r>
              <a:rPr lang="uk-UA" dirty="0">
                <a:latin typeface="Arial" panose="020B0604020202020204" pitchFamily="34" charset="0"/>
                <a:cs typeface="Arial" panose="020B0604020202020204" pitchFamily="34" charset="0"/>
              </a:rPr>
              <a:t> ЛЗ, </a:t>
            </a:r>
            <a:r>
              <a:rPr lang="uk-UA" dirty="0" err="1">
                <a:latin typeface="Arial" panose="020B0604020202020204" pitchFamily="34" charset="0"/>
                <a:cs typeface="Arial" panose="020B0604020202020204" pitchFamily="34" charset="0"/>
              </a:rPr>
              <a:t>діуретики</a:t>
            </a:r>
            <a:r>
              <a:rPr lang="uk-UA" dirty="0">
                <a:latin typeface="Arial" panose="020B0604020202020204" pitchFamily="34" charset="0"/>
                <a:cs typeface="Arial" panose="020B0604020202020204" pitchFamily="34" charset="0"/>
              </a:rPr>
              <a:t>, антикоагулянти, </a:t>
            </a:r>
            <a:r>
              <a:rPr lang="uk-UA" dirty="0" err="1">
                <a:latin typeface="Arial" panose="020B0604020202020204" pitchFamily="34" charset="0"/>
                <a:cs typeface="Arial" panose="020B0604020202020204" pitchFamily="34" charset="0"/>
              </a:rPr>
              <a:t>антитромбоцитарні</a:t>
            </a:r>
            <a:r>
              <a:rPr lang="uk-UA" dirty="0">
                <a:latin typeface="Arial" panose="020B0604020202020204" pitchFamily="34" charset="0"/>
                <a:cs typeface="Arial" panose="020B0604020202020204" pitchFamily="34" charset="0"/>
              </a:rPr>
              <a:t> та </a:t>
            </a:r>
            <a:r>
              <a:rPr lang="uk-UA" dirty="0" err="1">
                <a:latin typeface="Arial" panose="020B0604020202020204" pitchFamily="34" charset="0"/>
                <a:cs typeface="Arial" panose="020B0604020202020204" pitchFamily="34" charset="0"/>
              </a:rPr>
              <a:t>антигіпертензивні</a:t>
            </a:r>
            <a:r>
              <a:rPr lang="uk-UA" dirty="0">
                <a:latin typeface="Arial" panose="020B0604020202020204" pitchFamily="34" charset="0"/>
                <a:cs typeface="Arial" panose="020B0604020202020204" pitchFamily="34" charset="0"/>
              </a:rPr>
              <a:t> ЛЗ, </a:t>
            </a:r>
            <a:r>
              <a:rPr lang="uk-UA" dirty="0" err="1">
                <a:latin typeface="Arial" panose="020B0604020202020204" pitchFamily="34" charset="0"/>
                <a:cs typeface="Arial" panose="020B0604020202020204" pitchFamily="34" charset="0"/>
              </a:rPr>
              <a:t>антиконвульсанти</a:t>
            </a:r>
            <a:r>
              <a:rPr lang="uk-UA" dirty="0">
                <a:latin typeface="Arial" panose="020B0604020202020204" pitchFamily="34" charset="0"/>
                <a:cs typeface="Arial" panose="020B0604020202020204" pitchFamily="34" charset="0"/>
              </a:rPr>
              <a:t>, антидепресанти, снодійні і наркотичні анальгетики).</a:t>
            </a:r>
          </a:p>
          <a:p>
            <a:r>
              <a:rPr lang="uk-UA" dirty="0">
                <a:latin typeface="Arial" panose="020B0604020202020204" pitchFamily="34" charset="0"/>
                <a:cs typeface="Arial" panose="020B0604020202020204" pitchFamily="34" charset="0"/>
              </a:rPr>
              <a:t>Постійно слідкувати за зниженням лікарського навантаження. З цією метою існує 5-кроковий протокол, згідно якого треба: (1) детально розглядати всі вжиті хворим ЛЗ та показання до кожного з них; (2) оцінювати сумарну шкоду лікарського навантаження; (3) оцінювати кожен ЛЗ з позиції співвідношення очікуваної користі і шкоди; (4) вибирати ЛЗ з найменшим співвідношенням «користь/шкода»; (5) приступати до режиму скасування лікарського навантаження з подальшою оцінкою ефекту проведеної терапії.</a:t>
            </a:r>
          </a:p>
          <a:p>
            <a:endParaRPr lang="uk-UA" dirty="0"/>
          </a:p>
        </p:txBody>
      </p:sp>
    </p:spTree>
    <p:extLst>
      <p:ext uri="{BB962C8B-B14F-4D97-AF65-F5344CB8AC3E}">
        <p14:creationId xmlns:p14="http://schemas.microsoft.com/office/powerpoint/2010/main" val="218539371"/>
      </p:ext>
    </p:extLst>
  </p:cSld>
  <p:clrMapOvr>
    <a:masterClrMapping/>
  </p:clrMapOvr>
  <p:transition spd="med">
    <p:wedg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3A1C4-818F-24DA-675F-EF7BA3075435}"/>
            </a:ext>
          </a:extLst>
        </p:cNvPr>
        <p:cNvGrpSpPr/>
        <p:nvPr/>
      </p:nvGrpSpPr>
      <p:grpSpPr>
        <a:xfrm>
          <a:off x="0" y="0"/>
          <a:ext cx="0" cy="0"/>
          <a:chOff x="0" y="0"/>
          <a:chExt cx="0" cy="0"/>
        </a:xfrm>
      </p:grpSpPr>
      <p:pic>
        <p:nvPicPr>
          <p:cNvPr id="4" name="Рисунок 3">
            <a:extLst>
              <a:ext uri="{FF2B5EF4-FFF2-40B4-BE49-F238E27FC236}">
                <a16:creationId xmlns:a16="http://schemas.microsoft.com/office/drawing/2014/main" id="{F53ABC01-1C36-608C-5569-1042FB6077E6}"/>
              </a:ext>
            </a:extLst>
          </p:cNvPr>
          <p:cNvPicPr>
            <a:picLocks noChangeAspect="1"/>
          </p:cNvPicPr>
          <p:nvPr/>
        </p:nvPicPr>
        <p:blipFill>
          <a:blip r:embed="rId2"/>
          <a:stretch>
            <a:fillRect/>
          </a:stretch>
        </p:blipFill>
        <p:spPr>
          <a:xfrm>
            <a:off x="411119" y="0"/>
            <a:ext cx="8321761" cy="670618"/>
          </a:xfrm>
          <a:prstGeom prst="rect">
            <a:avLst/>
          </a:prstGeom>
        </p:spPr>
      </p:pic>
      <p:sp>
        <p:nvSpPr>
          <p:cNvPr id="3" name="Місце для вмісту 2">
            <a:extLst>
              <a:ext uri="{FF2B5EF4-FFF2-40B4-BE49-F238E27FC236}">
                <a16:creationId xmlns:a16="http://schemas.microsoft.com/office/drawing/2014/main" id="{C7F8A0EB-BAF4-8EBA-8A2D-A6C27A73E9F9}"/>
              </a:ext>
            </a:extLst>
          </p:cNvPr>
          <p:cNvSpPr>
            <a:spLocks noGrp="1"/>
          </p:cNvSpPr>
          <p:nvPr>
            <p:ph sz="quarter" idx="1"/>
          </p:nvPr>
        </p:nvSpPr>
        <p:spPr>
          <a:xfrm>
            <a:off x="215515" y="548680"/>
            <a:ext cx="8712967" cy="6171390"/>
          </a:xfrm>
        </p:spPr>
        <p:txBody>
          <a:bodyPr/>
          <a:lstStyle/>
          <a:p>
            <a:r>
              <a:rPr lang="uk-UA" dirty="0">
                <a:latin typeface="Arial" panose="020B0604020202020204" pitchFamily="34" charset="0"/>
                <a:cs typeface="Arial" panose="020B0604020202020204" pitchFamily="34" charset="0"/>
              </a:rPr>
              <a:t>Заборонити фармацевтам і середньому медичному персоналу призначати і пропонувати хворим ЛЗ, оскільки це є не їх функція і через  </a:t>
            </a:r>
            <a:r>
              <a:rPr lang="uk-UA" dirty="0" err="1">
                <a:latin typeface="Arial" panose="020B0604020202020204" pitchFamily="34" charset="0"/>
                <a:cs typeface="Arial" panose="020B0604020202020204" pitchFamily="34" charset="0"/>
              </a:rPr>
              <a:t>неосвідченість</a:t>
            </a:r>
            <a:r>
              <a:rPr lang="uk-UA" dirty="0">
                <a:latin typeface="Arial" panose="020B0604020202020204" pitchFamily="34" charset="0"/>
                <a:cs typeface="Arial" panose="020B0604020202020204" pitchFamily="34" charset="0"/>
              </a:rPr>
              <a:t> станом хворого такі призначення можуть привести до розвитку поліпрагмазії і ПДЛЗ.</a:t>
            </a:r>
          </a:p>
          <a:p>
            <a:r>
              <a:rPr lang="uk-UA" dirty="0">
                <a:latin typeface="Arial" panose="020B0604020202020204" pitchFamily="34" charset="0"/>
                <a:cs typeface="Arial" panose="020B0604020202020204" pitchFamily="34" charset="0"/>
              </a:rPr>
              <a:t>Використовувати тільки офіційні і  незалежні джерела інформації про ЛЗ з критичною їх оцінкою, оскільки нерідко фармацевтичні виробники в комерційних інтересах просувають свою продукцію і завуальовано поширюють свою рекламу через наукові медичні форуми,  лекції фахівців, публікації в науково-практичних виданнях.</a:t>
            </a:r>
          </a:p>
          <a:p>
            <a:r>
              <a:rPr lang="uk-UA" dirty="0">
                <a:latin typeface="Arial" panose="020B0604020202020204" pitchFamily="34" charset="0"/>
                <a:cs typeface="Arial" panose="020B0604020202020204" pitchFamily="34" charset="0"/>
              </a:rPr>
              <a:t>Своєчасно повідомляти про ПДЛЗ або відсутність очікуваного ефекту від ЛЗ в уповноважений орган –</a:t>
            </a:r>
            <a:r>
              <a:rPr lang="uk-UA" i="1" dirty="0">
                <a:latin typeface="Arial" panose="020B0604020202020204" pitchFamily="34" charset="0"/>
                <a:cs typeface="Arial" panose="020B0604020202020204" pitchFamily="34" charset="0"/>
              </a:rPr>
              <a:t> ДП «ДФЦ»</a:t>
            </a:r>
            <a:r>
              <a:rPr lang="uk-UA" dirty="0">
                <a:latin typeface="Arial" panose="020B0604020202020204" pitchFamily="34" charset="0"/>
                <a:cs typeface="Arial" panose="020B0604020202020204" pitchFamily="34" charset="0"/>
              </a:rPr>
              <a:t>.</a:t>
            </a:r>
          </a:p>
          <a:p>
            <a:endParaRPr lang="uk-UA" dirty="0"/>
          </a:p>
        </p:txBody>
      </p:sp>
    </p:spTree>
    <p:extLst>
      <p:ext uri="{BB962C8B-B14F-4D97-AF65-F5344CB8AC3E}">
        <p14:creationId xmlns:p14="http://schemas.microsoft.com/office/powerpoint/2010/main" val="219002207"/>
      </p:ext>
    </p:extLst>
  </p:cSld>
  <p:clrMapOvr>
    <a:masterClrMapping/>
  </p:clrMapOvr>
  <p:transition spd="med">
    <p:wedg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FC1527-0B33-7FDF-2338-CA6F22F07623}"/>
              </a:ext>
            </a:extLst>
          </p:cNvPr>
          <p:cNvSpPr>
            <a:spLocks noGrp="1"/>
          </p:cNvSpPr>
          <p:nvPr>
            <p:ph type="title"/>
          </p:nvPr>
        </p:nvSpPr>
        <p:spPr>
          <a:xfrm>
            <a:off x="457200" y="274638"/>
            <a:ext cx="8219256" cy="1143000"/>
          </a:xfrm>
        </p:spPr>
        <p:txBody>
          <a:bodyPr>
            <a:normAutofit/>
          </a:bodyPr>
          <a:lstStyle/>
          <a:p>
            <a:r>
              <a:rPr lang="uk-UA" b="1" cap="all" dirty="0">
                <a:latin typeface="Arial" panose="020B0604020202020204" pitchFamily="34" charset="0"/>
                <a:cs typeface="Arial" panose="020B0604020202020204" pitchFamily="34" charset="0"/>
              </a:rPr>
              <a:t>Поліпрагмазія та </a:t>
            </a:r>
            <a:r>
              <a:rPr lang="uk-UA" b="1" cap="all" dirty="0" err="1">
                <a:latin typeface="Arial" panose="020B0604020202020204" pitchFamily="34" charset="0"/>
                <a:cs typeface="Arial" panose="020B0604020202020204" pitchFamily="34" charset="0"/>
              </a:rPr>
              <a:t>поліфармація</a:t>
            </a:r>
            <a:r>
              <a:rPr lang="uk-UA" b="1" cap="all" dirty="0">
                <a:latin typeface="Arial" panose="020B0604020202020204" pitchFamily="34" charset="0"/>
                <a:cs typeface="Arial" panose="020B0604020202020204" pitchFamily="34" charset="0"/>
              </a:rPr>
              <a:t>: чи є різниця?</a:t>
            </a:r>
            <a:endParaRPr lang="uk-UA" dirty="0">
              <a:latin typeface="Arial" panose="020B0604020202020204" pitchFamily="34" charset="0"/>
              <a:cs typeface="Arial" panose="020B0604020202020204" pitchFamily="34" charset="0"/>
            </a:endParaRPr>
          </a:p>
        </p:txBody>
      </p:sp>
      <p:sp>
        <p:nvSpPr>
          <p:cNvPr id="3" name="Місце для вмісту 2">
            <a:extLst>
              <a:ext uri="{FF2B5EF4-FFF2-40B4-BE49-F238E27FC236}">
                <a16:creationId xmlns:a16="http://schemas.microsoft.com/office/drawing/2014/main" id="{CC2BEE8D-A793-FD05-15EA-42AE4A6D0092}"/>
              </a:ext>
            </a:extLst>
          </p:cNvPr>
          <p:cNvSpPr>
            <a:spLocks noGrp="1"/>
          </p:cNvSpPr>
          <p:nvPr>
            <p:ph sz="quarter" idx="1"/>
          </p:nvPr>
        </p:nvSpPr>
        <p:spPr>
          <a:xfrm>
            <a:off x="457200" y="1600200"/>
            <a:ext cx="7931224" cy="4873752"/>
          </a:xfrm>
        </p:spPr>
        <p:txBody>
          <a:bodyPr/>
          <a:lstStyle/>
          <a:p>
            <a:r>
              <a:rPr lang="uk-UA" dirty="0">
                <a:latin typeface="Arial" panose="020B0604020202020204" pitchFamily="34" charset="0"/>
                <a:cs typeface="Arial" panose="020B0604020202020204" pitchFamily="34" charset="0"/>
              </a:rPr>
              <a:t>Термін «</a:t>
            </a: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на відміну від </a:t>
            </a:r>
            <a:r>
              <a:rPr lang="uk-UA" dirty="0" err="1">
                <a:latin typeface="Arial" panose="020B0604020202020204" pitchFamily="34" charset="0"/>
                <a:cs typeface="Arial" panose="020B0604020202020204" pitchFamily="34" charset="0"/>
              </a:rPr>
              <a:t>терміна</a:t>
            </a:r>
            <a:r>
              <a:rPr lang="uk-UA" dirty="0">
                <a:latin typeface="Arial" panose="020B0604020202020204" pitchFamily="34" charset="0"/>
                <a:cs typeface="Arial" panose="020B0604020202020204" pitchFamily="34" charset="0"/>
              </a:rPr>
              <a:t> «поліпрагмазія» не завжди має негативний відтінок, і його часто застосовують для позначення одночасного використання пацієнтом більше чотирьох-п’яти лікарських засобів. </a:t>
            </a:r>
          </a:p>
          <a:p>
            <a:pPr marL="0" indent="0">
              <a:buNone/>
            </a:pP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буває:</a:t>
            </a:r>
          </a:p>
          <a:p>
            <a:r>
              <a:rPr lang="uk-UA" b="1" dirty="0">
                <a:latin typeface="Arial" panose="020B0604020202020204" pitchFamily="34" charset="0"/>
                <a:cs typeface="Arial" panose="020B0604020202020204" pitchFamily="34" charset="0"/>
              </a:rPr>
              <a:t>відповідна, </a:t>
            </a:r>
            <a:r>
              <a:rPr lang="uk-UA" dirty="0">
                <a:latin typeface="Arial" panose="020B0604020202020204" pitchFamily="34" charset="0"/>
                <a:cs typeface="Arial" panose="020B0604020202020204" pitchFamily="34" charset="0"/>
              </a:rPr>
              <a:t>або обґрунтована (коли призначення великої кількості лікарських засобів виправдано)</a:t>
            </a:r>
          </a:p>
          <a:p>
            <a:r>
              <a:rPr lang="uk-UA" b="1" dirty="0">
                <a:latin typeface="Arial" panose="020B0604020202020204" pitchFamily="34" charset="0"/>
                <a:cs typeface="Arial" panose="020B0604020202020204" pitchFamily="34" charset="0"/>
              </a:rPr>
              <a:t>Невідповідна</a:t>
            </a:r>
            <a:r>
              <a:rPr lang="uk-UA" dirty="0">
                <a:latin typeface="Arial" panose="020B0604020202020204" pitchFamily="34" charset="0"/>
                <a:cs typeface="Arial" panose="020B0604020202020204" pitchFamily="34" charset="0"/>
              </a:rPr>
              <a:t> (коли кількість призначених лікарських засобів неправильна і незбалансована). </a:t>
            </a:r>
          </a:p>
          <a:p>
            <a:pPr marL="0" indent="0">
              <a:buNone/>
            </a:pPr>
            <a:endParaRPr lang="uk-U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0186154"/>
      </p:ext>
    </p:extLst>
  </p:cSld>
  <p:clrMapOvr>
    <a:masterClrMapping/>
  </p:clrMapOvr>
  <p:transition spd="med">
    <p:wedg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AEF33EBF-673A-EB96-DDCB-560BA5B22C94}"/>
              </a:ext>
            </a:extLst>
          </p:cNvPr>
          <p:cNvSpPr>
            <a:spLocks noGrp="1"/>
          </p:cNvSpPr>
          <p:nvPr>
            <p:ph sz="quarter" idx="1"/>
          </p:nvPr>
        </p:nvSpPr>
        <p:spPr>
          <a:xfrm>
            <a:off x="467544" y="692696"/>
            <a:ext cx="7848872" cy="4873752"/>
          </a:xfrm>
        </p:spPr>
        <p:txBody>
          <a:bodyPr/>
          <a:lstStyle/>
          <a:p>
            <a:r>
              <a:rPr lang="uk-UA" b="1" dirty="0">
                <a:latin typeface="Arial" panose="020B0604020202020204" pitchFamily="34" charset="0"/>
                <a:cs typeface="Arial" panose="020B0604020202020204" pitchFamily="34" charset="0"/>
              </a:rPr>
              <a:t>Відповідна</a:t>
            </a:r>
            <a:r>
              <a:rPr lang="uk-UA" dirty="0">
                <a:latin typeface="Arial" panose="020B0604020202020204" pitchFamily="34" charset="0"/>
                <a:cs typeface="Arial" panose="020B0604020202020204" pitchFamily="34" charset="0"/>
              </a:rPr>
              <a:t> (обґрунтована) </a:t>
            </a:r>
            <a:r>
              <a:rPr lang="uk-UA" dirty="0" err="1">
                <a:latin typeface="Arial" panose="020B0604020202020204" pitchFamily="34" charset="0"/>
                <a:cs typeface="Arial" panose="020B0604020202020204" pitchFamily="34" charset="0"/>
              </a:rPr>
              <a:t>поліфармація</a:t>
            </a:r>
            <a:r>
              <a:rPr lang="uk-UA" dirty="0">
                <a:latin typeface="Arial" panose="020B0604020202020204" pitchFamily="34" charset="0"/>
                <a:cs typeface="Arial" panose="020B0604020202020204" pitchFamily="34" charset="0"/>
              </a:rPr>
              <a:t> - застосування ЛЗ пацієнтом зі складними та/або множинними захворюваннями, їх вживання узгоджується з найкращими доказами. </a:t>
            </a:r>
          </a:p>
          <a:p>
            <a:r>
              <a:rPr lang="uk-UA" dirty="0">
                <a:latin typeface="Arial" panose="020B0604020202020204" pitchFamily="34" charset="0"/>
                <a:cs typeface="Arial" panose="020B0604020202020204" pitchFamily="34" charset="0"/>
              </a:rPr>
              <a:t>Комбінація лікарських засобів при цьому забезпечує підтримку високої якості життя протягом довгого часу і мінімізує шкоду від медикаментозної терапії. </a:t>
            </a:r>
          </a:p>
          <a:p>
            <a:r>
              <a:rPr lang="uk-UA" dirty="0">
                <a:latin typeface="Arial" panose="020B0604020202020204" pitchFamily="34" charset="0"/>
                <a:cs typeface="Arial" panose="020B0604020202020204" pitchFamily="34" charset="0"/>
              </a:rPr>
              <a:t>Пацієнт з ІХС може вживати </a:t>
            </a:r>
            <a:r>
              <a:rPr lang="uk-UA" dirty="0" err="1">
                <a:latin typeface="Arial" panose="020B0604020202020204" pitchFamily="34" charset="0"/>
                <a:cs typeface="Arial" panose="020B0604020202020204" pitchFamily="34" charset="0"/>
              </a:rPr>
              <a:t>антиагрегант</a:t>
            </a:r>
            <a:r>
              <a:rPr lang="uk-UA" dirty="0">
                <a:latin typeface="Arial" panose="020B0604020202020204" pitchFamily="34" charset="0"/>
                <a:cs typeface="Arial" panose="020B0604020202020204" pitchFamily="34" charset="0"/>
              </a:rPr>
              <a:t>, </a:t>
            </a:r>
            <a:r>
              <a:rPr lang="uk-UA" dirty="0" err="1">
                <a:latin typeface="Arial" panose="020B0604020202020204" pitchFamily="34" charset="0"/>
                <a:cs typeface="Arial" panose="020B0604020202020204" pitchFamily="34" charset="0"/>
              </a:rPr>
              <a:t>антиангінальний</a:t>
            </a:r>
            <a:r>
              <a:rPr lang="uk-UA" dirty="0">
                <a:latin typeface="Arial" panose="020B0604020202020204" pitchFamily="34" charset="0"/>
                <a:cs typeface="Arial" panose="020B0604020202020204" pitchFamily="34" charset="0"/>
              </a:rPr>
              <a:t> засіб, засіб із групи </a:t>
            </a:r>
            <a:r>
              <a:rPr lang="uk-UA" dirty="0" err="1">
                <a:latin typeface="Arial" panose="020B0604020202020204" pitchFamily="34" charset="0"/>
                <a:cs typeface="Arial" panose="020B0604020202020204" pitchFamily="34" charset="0"/>
              </a:rPr>
              <a:t>статинів</a:t>
            </a:r>
            <a:r>
              <a:rPr lang="uk-UA" dirty="0">
                <a:latin typeface="Arial" panose="020B0604020202020204" pitchFamily="34" charset="0"/>
                <a:cs typeface="Arial" panose="020B0604020202020204" pitchFamily="34" charset="0"/>
              </a:rPr>
              <a:t>, інгібітор АПФ. </a:t>
            </a:r>
          </a:p>
          <a:p>
            <a:pPr marL="0" indent="0">
              <a:buNone/>
            </a:pPr>
            <a:endParaRPr lang="uk-UA" dirty="0"/>
          </a:p>
        </p:txBody>
      </p:sp>
    </p:spTree>
    <p:extLst>
      <p:ext uri="{BB962C8B-B14F-4D97-AF65-F5344CB8AC3E}">
        <p14:creationId xmlns:p14="http://schemas.microsoft.com/office/powerpoint/2010/main" val="3142335630"/>
      </p:ext>
    </p:extLst>
  </p:cSld>
  <p:clrMapOvr>
    <a:masterClrMapping/>
  </p:clrMapOvr>
  <p:transition spd="med">
    <p:wedg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06221270-6021-2101-7889-5D7A89AB9285}"/>
              </a:ext>
            </a:extLst>
          </p:cNvPr>
          <p:cNvSpPr>
            <a:spLocks noGrp="1"/>
          </p:cNvSpPr>
          <p:nvPr>
            <p:ph sz="quarter" idx="1"/>
          </p:nvPr>
        </p:nvSpPr>
        <p:spPr>
          <a:xfrm>
            <a:off x="323528" y="260648"/>
            <a:ext cx="7601272" cy="6213304"/>
          </a:xfrm>
        </p:spPr>
        <p:txBody>
          <a:bodyPr/>
          <a:lstStyle/>
          <a:p>
            <a:r>
              <a:rPr lang="uk-UA" b="1" dirty="0">
                <a:latin typeface="Arial" panose="020B0604020202020204" pitchFamily="34" charset="0"/>
                <a:cs typeface="Arial" panose="020B0604020202020204" pitchFamily="34" charset="0"/>
              </a:rPr>
              <a:t>Невідповідна </a:t>
            </a:r>
            <a:r>
              <a:rPr lang="uk-UA" b="1" dirty="0" err="1">
                <a:latin typeface="Arial" panose="020B0604020202020204" pitchFamily="34" charset="0"/>
                <a:cs typeface="Arial" panose="020B0604020202020204" pitchFamily="34" charset="0"/>
              </a:rPr>
              <a:t>поліфармація</a:t>
            </a:r>
            <a:r>
              <a:rPr lang="uk-UA" b="1" dirty="0">
                <a:latin typeface="Arial" panose="020B0604020202020204" pitchFamily="34" charset="0"/>
                <a:cs typeface="Arial" panose="020B0604020202020204" pitchFamily="34" charset="0"/>
              </a:rPr>
              <a:t> </a:t>
            </a:r>
            <a:r>
              <a:rPr lang="uk-UA" dirty="0">
                <a:latin typeface="Arial" panose="020B0604020202020204" pitchFamily="34" charset="0"/>
                <a:cs typeface="Arial" panose="020B0604020202020204" pitchFamily="34" charset="0"/>
              </a:rPr>
              <a:t>- коли кілька лікарських засобів призначають неналежним чином або коли передбачувана перевага лікарських засобів не реалізована.</a:t>
            </a:r>
          </a:p>
          <a:p>
            <a:r>
              <a:rPr lang="uk-UA" dirty="0">
                <a:latin typeface="Arial" panose="020B0604020202020204" pitchFamily="34" charset="0"/>
                <a:cs typeface="Arial" panose="020B0604020202020204" pitchFamily="34" charset="0"/>
              </a:rPr>
              <a:t>Комбінація препаратів при цьому може бути небезпечною через взаємодію лікарських засобів; загальні вимоги щодо прийому ліків або «тягаря таблеток» є неприйнятними для пацієнта; ці вимоги ускладнюють досягнення клінічно корисного прийому ліків; ліки призначаються для лікування побічних ефектів інших засобів тоді, коли доступні альтернативні рішення для зменшення кількості призначених ліків.</a:t>
            </a:r>
          </a:p>
          <a:p>
            <a:endParaRPr lang="uk-UA" dirty="0"/>
          </a:p>
        </p:txBody>
      </p:sp>
    </p:spTree>
    <p:extLst>
      <p:ext uri="{BB962C8B-B14F-4D97-AF65-F5344CB8AC3E}">
        <p14:creationId xmlns:p14="http://schemas.microsoft.com/office/powerpoint/2010/main" val="980681948"/>
      </p:ext>
    </p:extLst>
  </p:cSld>
  <p:clrMapOvr>
    <a:masterClrMapping/>
  </p:clrMapOvr>
  <p:transition spd="med">
    <p:wedg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935A3644-3B10-7D3E-E044-1E8E5FD49D37}"/>
              </a:ext>
            </a:extLst>
          </p:cNvPr>
          <p:cNvSpPr>
            <a:spLocks noGrp="1"/>
          </p:cNvSpPr>
          <p:nvPr>
            <p:ph sz="quarter" idx="1"/>
          </p:nvPr>
        </p:nvSpPr>
        <p:spPr>
          <a:xfrm>
            <a:off x="494663" y="332656"/>
            <a:ext cx="7488832" cy="5853264"/>
          </a:xfrm>
        </p:spPr>
        <p:txBody>
          <a:bodyPr/>
          <a:lstStyle/>
          <a:p>
            <a:r>
              <a:rPr lang="ru-RU" sz="2800" b="1" dirty="0">
                <a:solidFill>
                  <a:srgbClr val="C00000"/>
                </a:solidFill>
                <a:latin typeface="Arial" panose="020B0604020202020204" pitchFamily="34" charset="0"/>
                <a:cs typeface="Arial" panose="020B0604020202020204" pitchFamily="34" charset="0"/>
              </a:rPr>
              <a:t>«</a:t>
            </a:r>
            <a:r>
              <a:rPr lang="ru-RU" sz="2800" b="1" dirty="0" err="1">
                <a:solidFill>
                  <a:srgbClr val="C00000"/>
                </a:solidFill>
                <a:latin typeface="Arial" panose="020B0604020202020204" pitchFamily="34" charset="0"/>
                <a:cs typeface="Arial" panose="020B0604020202020204" pitchFamily="34" charset="0"/>
              </a:rPr>
              <a:t>Фармакоманія</a:t>
            </a:r>
            <a:r>
              <a:rPr lang="ru-RU" sz="2800" b="1" dirty="0">
                <a:solidFill>
                  <a:srgbClr val="C00000"/>
                </a:solidFill>
                <a:latin typeface="Arial" panose="020B0604020202020204" pitchFamily="34" charset="0"/>
                <a:cs typeface="Arial" panose="020B0604020202020204" pitchFamily="34" charset="0"/>
              </a:rPr>
              <a:t>» </a:t>
            </a:r>
            <a:r>
              <a:rPr lang="ru-RU" dirty="0">
                <a:latin typeface="Arial" panose="020B0604020202020204" pitchFamily="34" charset="0"/>
                <a:cs typeface="Arial" panose="020B0604020202020204" pitchFamily="34" charset="0"/>
              </a:rPr>
              <a:t>(</a:t>
            </a:r>
            <a:r>
              <a:rPr lang="ru-RU" i="1" dirty="0" err="1">
                <a:latin typeface="Arial" panose="020B0604020202020204" pitchFamily="34" charset="0"/>
                <a:cs typeface="Arial" panose="020B0604020202020204" pitchFamily="34" charset="0"/>
              </a:rPr>
              <a:t>pharmakon</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ліки</a:t>
            </a:r>
            <a:r>
              <a:rPr lang="ru-RU" dirty="0">
                <a:latin typeface="Arial" panose="020B0604020202020204" pitchFamily="34" charset="0"/>
                <a:cs typeface="Arial" panose="020B0604020202020204" pitchFamily="34" charset="0"/>
              </a:rPr>
              <a:t>, </a:t>
            </a:r>
            <a:r>
              <a:rPr lang="ru-RU" i="1" dirty="0" err="1">
                <a:latin typeface="Arial" panose="020B0604020202020204" pitchFamily="34" charset="0"/>
                <a:cs typeface="Arial" panose="020B0604020202020204" pitchFamily="34" charset="0"/>
              </a:rPr>
              <a:t>mania</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пристрасть</a:t>
            </a:r>
            <a:r>
              <a:rPr lang="ru-RU" dirty="0">
                <a:latin typeface="Arial" panose="020B0604020202020204" pitchFamily="34" charset="0"/>
                <a:cs typeface="Arial" panose="020B0604020202020204" pitchFamily="34" charset="0"/>
              </a:rPr>
              <a:t>) – </a:t>
            </a:r>
            <a:r>
              <a:rPr lang="ru-RU" dirty="0" err="1">
                <a:latin typeface="Arial" panose="020B0604020202020204" pitchFamily="34" charset="0"/>
                <a:cs typeface="Arial" panose="020B0604020202020204" pitchFamily="34" charset="0"/>
              </a:rPr>
              <a:t>необгрунтоване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намагання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приймати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лікарські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препарати</a:t>
            </a:r>
            <a:endParaRPr lang="ru-RU" dirty="0">
              <a:latin typeface="Arial" panose="020B0604020202020204" pitchFamily="34" charset="0"/>
              <a:cs typeface="Arial" panose="020B0604020202020204" pitchFamily="34" charset="0"/>
            </a:endParaRPr>
          </a:p>
          <a:p>
            <a:r>
              <a:rPr lang="ru-RU" dirty="0" err="1">
                <a:latin typeface="Arial" panose="020B0604020202020204" pitchFamily="34" charset="0"/>
                <a:cs typeface="Arial" panose="020B0604020202020204" pitchFamily="34" charset="0"/>
              </a:rPr>
              <a:t>неадекватне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прагнення</a:t>
            </a:r>
            <a:r>
              <a:rPr lang="ru-RU" dirty="0">
                <a:latin typeface="Arial" panose="020B0604020202020204" pitchFamily="34" charset="0"/>
                <a:cs typeface="Arial" panose="020B0604020202020204" pitchFamily="34" charset="0"/>
              </a:rPr>
              <a:t> хворого до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різних</a:t>
            </a:r>
            <a:r>
              <a:rPr lang="ru-RU" dirty="0">
                <a:latin typeface="Arial" panose="020B0604020202020204" pitchFamily="34" charset="0"/>
                <a:cs typeface="Arial" panose="020B0604020202020204" pitchFamily="34" charset="0"/>
              </a:rPr>
              <a:t> ЛЗ </a:t>
            </a:r>
            <a:r>
              <a:rPr lang="ru-RU" dirty="0" err="1">
                <a:latin typeface="Arial" panose="020B0604020202020204" pitchFamily="34" charset="0"/>
                <a:cs typeface="Arial" panose="020B0604020202020204" pitchFamily="34" charset="0"/>
              </a:rPr>
              <a:t>або</a:t>
            </a:r>
            <a:r>
              <a:rPr lang="ru-RU" dirty="0">
                <a:latin typeface="Arial" panose="020B0604020202020204" pitchFamily="34" charset="0"/>
                <a:cs typeface="Arial" panose="020B0604020202020204" pitchFamily="34" charset="0"/>
              </a:rPr>
              <a:t> до </a:t>
            </a:r>
            <a:r>
              <a:rPr lang="ru-RU" dirty="0" err="1">
                <a:latin typeface="Arial" panose="020B0604020202020204" pitchFamily="34" charset="0"/>
                <a:cs typeface="Arial" panose="020B0604020202020204" pitchFamily="34" charset="0"/>
              </a:rPr>
              <a:t>прийому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певного</a:t>
            </a:r>
            <a:r>
              <a:rPr lang="ru-RU" dirty="0">
                <a:latin typeface="Arial" panose="020B0604020202020204" pitchFamily="34" charset="0"/>
                <a:cs typeface="Arial" panose="020B0604020202020204" pitchFamily="34" charset="0"/>
              </a:rPr>
              <a:t> ЛЗ;</a:t>
            </a:r>
          </a:p>
          <a:p>
            <a:r>
              <a:rPr lang="ru-RU" dirty="0" err="1">
                <a:latin typeface="Arial" panose="020B0604020202020204" pitchFamily="34" charset="0"/>
                <a:cs typeface="Arial" panose="020B0604020202020204" pitchFamily="34" charset="0"/>
              </a:rPr>
              <a:t>масове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населенням</a:t>
            </a:r>
            <a:r>
              <a:rPr lang="ru-RU" dirty="0">
                <a:latin typeface="Arial" panose="020B0604020202020204" pitchFamily="34" charset="0"/>
                <a:cs typeface="Arial" panose="020B0604020202020204" pitchFamily="34" charset="0"/>
              </a:rPr>
              <a:t> ЛЗ (в основному </a:t>
            </a:r>
            <a:r>
              <a:rPr lang="ru-RU" dirty="0" err="1">
                <a:latin typeface="Arial" panose="020B0604020202020204" pitchFamily="34" charset="0"/>
                <a:cs typeface="Arial" panose="020B0604020202020204" pitchFamily="34" charset="0"/>
              </a:rPr>
              <a:t>транквілізаторів</a:t>
            </a:r>
            <a:r>
              <a:rPr lang="ru-RU" dirty="0">
                <a:latin typeface="Arial" panose="020B0604020202020204" pitchFamily="34" charset="0"/>
                <a:cs typeface="Arial" panose="020B0604020202020204" pitchFamily="34" charset="0"/>
              </a:rPr>
              <a:t> і </a:t>
            </a:r>
            <a:r>
              <a:rPr lang="ru-RU" dirty="0" err="1">
                <a:latin typeface="Arial" panose="020B0604020202020204" pitchFamily="34" charset="0"/>
                <a:cs typeface="Arial" panose="020B0604020202020204" pitchFamily="34" charset="0"/>
              </a:rPr>
              <a:t>снодійних</a:t>
            </a:r>
            <a:r>
              <a:rPr lang="ru-RU" dirty="0">
                <a:latin typeface="Arial" panose="020B0604020202020204" pitchFamily="34" charset="0"/>
                <a:cs typeface="Arial" panose="020B0604020202020204" pitchFamily="34" charset="0"/>
              </a:rPr>
              <a:t>).</a:t>
            </a:r>
          </a:p>
          <a:p>
            <a:pPr marL="0" indent="0">
              <a:buNone/>
            </a:pPr>
            <a:r>
              <a:rPr lang="ru-RU" dirty="0" err="1">
                <a:latin typeface="Arial" panose="020B0604020202020204" pitchFamily="34" charset="0"/>
                <a:cs typeface="Arial" panose="020B0604020202020204" pitchFamily="34" charset="0"/>
              </a:rPr>
              <a:t>Деякі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автори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визначають</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цей</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термін</a:t>
            </a:r>
            <a:r>
              <a:rPr lang="ru-RU" dirty="0">
                <a:latin typeface="Arial" panose="020B0604020202020204" pitchFamily="34" charset="0"/>
                <a:cs typeface="Arial" panose="020B0604020202020204" pitchFamily="34" charset="0"/>
              </a:rPr>
              <a:t> як «</a:t>
            </a:r>
            <a:r>
              <a:rPr lang="ru-RU" dirty="0" err="1">
                <a:latin typeface="Arial" panose="020B0604020202020204" pitchFamily="34" charset="0"/>
                <a:cs typeface="Arial" panose="020B0604020202020204" pitchFamily="34" charset="0"/>
              </a:rPr>
              <a:t>схильність</a:t>
            </a:r>
            <a:r>
              <a:rPr lang="ru-RU" dirty="0">
                <a:latin typeface="Arial" panose="020B0604020202020204" pitchFamily="34" charset="0"/>
                <a:cs typeface="Arial" panose="020B0604020202020204" pitchFamily="34" charset="0"/>
              </a:rPr>
              <a:t> до </a:t>
            </a:r>
            <a:r>
              <a:rPr lang="ru-RU" dirty="0" err="1">
                <a:latin typeface="Arial" panose="020B0604020202020204" pitchFamily="34" charset="0"/>
                <a:cs typeface="Arial" panose="020B0604020202020204" pitchFamily="34" charset="0"/>
              </a:rPr>
              <a:t>вживання</a:t>
            </a:r>
            <a:r>
              <a:rPr lang="ru-RU" dirty="0">
                <a:latin typeface="Arial" panose="020B0604020202020204" pitchFamily="34" charset="0"/>
                <a:cs typeface="Arial" panose="020B0604020202020204" pitchFamily="34" charset="0"/>
              </a:rPr>
              <a:t> ЛЗ без </a:t>
            </a:r>
            <a:r>
              <a:rPr lang="ru-RU" dirty="0" err="1">
                <a:latin typeface="Arial" panose="020B0604020202020204" pitchFamily="34" charset="0"/>
                <a:cs typeface="Arial" panose="020B0604020202020204" pitchFamily="34" charset="0"/>
              </a:rPr>
              <a:t>нагальної</a:t>
            </a:r>
            <a:r>
              <a:rPr lang="ru-RU" dirty="0">
                <a:latin typeface="Arial" panose="020B0604020202020204" pitchFamily="34" charset="0"/>
                <a:cs typeface="Arial" panose="020B0604020202020204" pitchFamily="34" charset="0"/>
              </a:rPr>
              <a:t> потреби;</a:t>
            </a:r>
          </a:p>
          <a:p>
            <a:pPr marL="0" indent="0">
              <a:buNone/>
            </a:pP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лікоманія</a:t>
            </a:r>
            <a:r>
              <a:rPr lang="ru-RU" dirty="0">
                <a:latin typeface="Arial" panose="020B0604020202020204" pitchFamily="34" charset="0"/>
                <a:cs typeface="Arial" panose="020B0604020202020204" pitchFamily="34" charset="0"/>
              </a:rPr>
              <a:t>».</a:t>
            </a:r>
          </a:p>
          <a:p>
            <a:endParaRPr lang="uk-UA" dirty="0"/>
          </a:p>
        </p:txBody>
      </p:sp>
      <p:pic>
        <p:nvPicPr>
          <p:cNvPr id="6" name="Рисунок 5">
            <a:extLst>
              <a:ext uri="{FF2B5EF4-FFF2-40B4-BE49-F238E27FC236}">
                <a16:creationId xmlns:a16="http://schemas.microsoft.com/office/drawing/2014/main" id="{B2C80A34-0DDA-E018-0353-C2085E998780}"/>
              </a:ext>
            </a:extLst>
          </p:cNvPr>
          <p:cNvPicPr>
            <a:picLocks noChangeAspect="1"/>
          </p:cNvPicPr>
          <p:nvPr/>
        </p:nvPicPr>
        <p:blipFill>
          <a:blip r:embed="rId2"/>
          <a:stretch>
            <a:fillRect/>
          </a:stretch>
        </p:blipFill>
        <p:spPr>
          <a:xfrm>
            <a:off x="4572000" y="3933056"/>
            <a:ext cx="4237087" cy="2822693"/>
          </a:xfrm>
          <a:prstGeom prst="rect">
            <a:avLst/>
          </a:prstGeom>
        </p:spPr>
      </p:pic>
    </p:spTree>
    <p:extLst>
      <p:ext uri="{BB962C8B-B14F-4D97-AF65-F5344CB8AC3E}">
        <p14:creationId xmlns:p14="http://schemas.microsoft.com/office/powerpoint/2010/main" val="3008973659"/>
      </p:ext>
    </p:extLst>
  </p:cSld>
  <p:clrMapOvr>
    <a:masterClrMapping/>
  </p:clrMapOvr>
  <p:transition spd="med">
    <p:wedg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71815BFD-8D70-6F43-263B-131EEBD4B1E5}"/>
              </a:ext>
            </a:extLst>
          </p:cNvPr>
          <p:cNvSpPr>
            <a:spLocks noGrp="1"/>
          </p:cNvSpPr>
          <p:nvPr>
            <p:ph sz="quarter" idx="1"/>
          </p:nvPr>
        </p:nvSpPr>
        <p:spPr>
          <a:xfrm>
            <a:off x="1259632" y="200436"/>
            <a:ext cx="7467600" cy="4873752"/>
          </a:xfrm>
        </p:spPr>
        <p:txBody>
          <a:bodyPr/>
          <a:lstStyle/>
          <a:p>
            <a:pPr marL="0" indent="0">
              <a:buNone/>
            </a:pPr>
            <a:r>
              <a:rPr lang="ru-RU" sz="3600" b="1" i="1" dirty="0" err="1"/>
              <a:t>Бувають</a:t>
            </a:r>
            <a:r>
              <a:rPr lang="ru-RU" sz="3600" b="1" i="1" dirty="0"/>
              <a:t> </a:t>
            </a:r>
            <a:r>
              <a:rPr lang="ru-RU" sz="3600" b="1" i="1" dirty="0" err="1"/>
              <a:t>хворі</a:t>
            </a:r>
            <a:r>
              <a:rPr lang="ru-RU" sz="3600" b="1" i="1" dirty="0"/>
              <a:t>, </a:t>
            </a:r>
            <a:r>
              <a:rPr lang="ru-RU" sz="3600" b="1" i="1" dirty="0" err="1"/>
              <a:t>яким</a:t>
            </a:r>
            <a:r>
              <a:rPr lang="ru-RU" sz="3600" b="1" i="1" dirty="0"/>
              <a:t> </a:t>
            </a:r>
            <a:r>
              <a:rPr lang="ru-RU" sz="3600" b="1" i="1" dirty="0" err="1"/>
              <a:t>неможливо</a:t>
            </a:r>
            <a:r>
              <a:rPr lang="ru-RU" sz="3600" b="1" i="1" dirty="0"/>
              <a:t> </a:t>
            </a:r>
            <a:r>
              <a:rPr lang="ru-RU" sz="3600" b="1" i="1" dirty="0" err="1"/>
              <a:t>допомогти</a:t>
            </a:r>
            <a:r>
              <a:rPr lang="ru-RU" sz="3600" b="1" i="1" dirty="0"/>
              <a:t>,</a:t>
            </a:r>
            <a:br>
              <a:rPr lang="ru-RU" sz="3600" b="1" dirty="0"/>
            </a:br>
            <a:r>
              <a:rPr lang="ru-RU" sz="3600" b="1" i="1" dirty="0" err="1"/>
              <a:t>але</a:t>
            </a:r>
            <a:r>
              <a:rPr lang="ru-RU" sz="3600" b="1" i="1" dirty="0"/>
              <a:t> </a:t>
            </a:r>
            <a:r>
              <a:rPr lang="ru-RU" sz="3600" b="1" i="1" dirty="0" err="1"/>
              <a:t>немає</a:t>
            </a:r>
            <a:r>
              <a:rPr lang="ru-RU" sz="3600" b="1" i="1" dirty="0"/>
              <a:t> </a:t>
            </a:r>
            <a:r>
              <a:rPr lang="ru-RU" sz="3600" b="1" i="1" dirty="0" err="1"/>
              <a:t>такиї</a:t>
            </a:r>
            <a:r>
              <a:rPr lang="ru-RU" sz="3600" b="1" i="1" dirty="0"/>
              <a:t> </a:t>
            </a:r>
            <a:r>
              <a:rPr lang="ru-RU" sz="3600" b="1" i="1" dirty="0" err="1"/>
              <a:t>хворих</a:t>
            </a:r>
            <a:r>
              <a:rPr lang="ru-RU" sz="3600" b="1" i="1" dirty="0"/>
              <a:t>, </a:t>
            </a:r>
            <a:r>
              <a:rPr lang="ru-RU" sz="3600" b="1" i="1" dirty="0" err="1"/>
              <a:t>яким</a:t>
            </a:r>
            <a:r>
              <a:rPr lang="ru-RU" sz="3600" b="1" i="1" dirty="0"/>
              <a:t> </a:t>
            </a:r>
            <a:r>
              <a:rPr lang="ru-RU" sz="3600" b="1" i="1" dirty="0" err="1"/>
              <a:t>неможливо</a:t>
            </a:r>
            <a:r>
              <a:rPr lang="ru-RU" sz="3600" b="1" i="1" dirty="0"/>
              <a:t> </a:t>
            </a:r>
            <a:r>
              <a:rPr lang="ru-RU" sz="3600" b="1" i="1" dirty="0" err="1"/>
              <a:t>нашкодити</a:t>
            </a:r>
            <a:r>
              <a:rPr lang="ru-RU" sz="3600" b="1" i="1" dirty="0"/>
              <a:t>.</a:t>
            </a:r>
          </a:p>
          <a:p>
            <a:pPr marL="0" indent="0" algn="r">
              <a:buNone/>
            </a:pPr>
            <a:r>
              <a:rPr lang="ru-RU" sz="3600" b="1" i="1" dirty="0"/>
              <a:t>E.C. </a:t>
            </a:r>
            <a:r>
              <a:rPr lang="ru-RU" sz="3600" b="1" i="1" dirty="0" err="1"/>
              <a:t>Lambert</a:t>
            </a:r>
            <a:endParaRPr lang="ru-RU" sz="3600" b="1" dirty="0"/>
          </a:p>
          <a:p>
            <a:endParaRPr lang="uk-UA" dirty="0"/>
          </a:p>
        </p:txBody>
      </p:sp>
      <p:pic>
        <p:nvPicPr>
          <p:cNvPr id="5" name="Рисунок 4">
            <a:extLst>
              <a:ext uri="{FF2B5EF4-FFF2-40B4-BE49-F238E27FC236}">
                <a16:creationId xmlns:a16="http://schemas.microsoft.com/office/drawing/2014/main" id="{D1FAE071-D31B-02C6-89A4-194DF7CE3DE2}"/>
              </a:ext>
            </a:extLst>
          </p:cNvPr>
          <p:cNvPicPr>
            <a:picLocks noChangeAspect="1"/>
          </p:cNvPicPr>
          <p:nvPr/>
        </p:nvPicPr>
        <p:blipFill>
          <a:blip r:embed="rId2"/>
          <a:stretch>
            <a:fillRect/>
          </a:stretch>
        </p:blipFill>
        <p:spPr>
          <a:xfrm>
            <a:off x="1331640" y="3028528"/>
            <a:ext cx="2409825" cy="3619500"/>
          </a:xfrm>
          <a:prstGeom prst="rect">
            <a:avLst/>
          </a:prstGeom>
        </p:spPr>
      </p:pic>
    </p:spTree>
    <p:extLst>
      <p:ext uri="{BB962C8B-B14F-4D97-AF65-F5344CB8AC3E}">
        <p14:creationId xmlns:p14="http://schemas.microsoft.com/office/powerpoint/2010/main" val="1469436796"/>
      </p:ext>
    </p:extLst>
  </p:cSld>
  <p:clrMapOvr>
    <a:masterClrMapping/>
  </p:clrMapOvr>
  <p:transition spd="med">
    <p:wedg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3234</TotalTime>
  <Words>5068</Words>
  <Application>Microsoft Office PowerPoint</Application>
  <PresentationFormat>Екран (4:3)</PresentationFormat>
  <Paragraphs>260</Paragraphs>
  <Slides>69</Slides>
  <Notes>0</Notes>
  <HiddenSlides>0</HiddenSlides>
  <MMClips>0</MMClips>
  <ScaleCrop>false</ScaleCrop>
  <HeadingPairs>
    <vt:vector size="6" baseType="variant">
      <vt:variant>
        <vt:lpstr>Використані шрифти</vt:lpstr>
      </vt:variant>
      <vt:variant>
        <vt:i4>6</vt:i4>
      </vt:variant>
      <vt:variant>
        <vt:lpstr>Тема</vt:lpstr>
      </vt:variant>
      <vt:variant>
        <vt:i4>1</vt:i4>
      </vt:variant>
      <vt:variant>
        <vt:lpstr>Заголовки слайдів</vt:lpstr>
      </vt:variant>
      <vt:variant>
        <vt:i4>69</vt:i4>
      </vt:variant>
    </vt:vector>
  </HeadingPairs>
  <TitlesOfParts>
    <vt:vector size="76" baseType="lpstr">
      <vt:lpstr>Arial</vt:lpstr>
      <vt:lpstr>Arial Black</vt:lpstr>
      <vt:lpstr>Century Schoolbook</vt:lpstr>
      <vt:lpstr>Times New Roman</vt:lpstr>
      <vt:lpstr>Wingdings</vt:lpstr>
      <vt:lpstr>Wingdings 2</vt:lpstr>
      <vt:lpstr>Эркер</vt:lpstr>
      <vt:lpstr> кафедра фармакології</vt:lpstr>
      <vt:lpstr>Термінологія</vt:lpstr>
      <vt:lpstr>Термінологія (продовження)</vt:lpstr>
      <vt:lpstr>Термінологія (продовження)</vt:lpstr>
      <vt:lpstr>Презентація PowerPoint</vt:lpstr>
      <vt:lpstr>Презентація PowerPoint</vt:lpstr>
      <vt:lpstr>Класифікація несприятливих побічних реакцій лікарських засобів</vt:lpstr>
      <vt:lpstr>Презентація PowerPoint</vt:lpstr>
      <vt:lpstr>Презентація PowerPoint</vt:lpstr>
      <vt:lpstr>Розрізняють 4 механізми розвитку алергії</vt:lpstr>
      <vt:lpstr>Презентація PowerPoint</vt:lpstr>
      <vt:lpstr>Презентація PowerPoint</vt:lpstr>
      <vt:lpstr>Критерії оцінки частоти розвитку ПР ЛЗ </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Реакція організму на повторне введення лікарських речовин. </vt:lpstr>
      <vt:lpstr>Презентація PowerPoint</vt:lpstr>
      <vt:lpstr>Презентація PowerPoint</vt:lpstr>
      <vt:lpstr>Презентація PowerPoint</vt:lpstr>
      <vt:lpstr>Презентація PowerPoint</vt:lpstr>
      <vt:lpstr>Порочне коло поліпрагмазії</vt:lpstr>
      <vt:lpstr>поліпрагмазія</vt:lpstr>
      <vt:lpstr>ФАКТОРИ  РИЗИКУ ПОЛІПРАГМАЗІЇ </vt:lpstr>
      <vt:lpstr>Презентація PowerPoint</vt:lpstr>
      <vt:lpstr>Загальні методи профілактики поліпрагмазії:</vt:lpstr>
      <vt:lpstr>Презентація PowerPoint</vt:lpstr>
      <vt:lpstr>Презентація PowerPoint</vt:lpstr>
      <vt:lpstr>Поліпрагмазія та поліфармація: чи є різниця?</vt:lpstr>
      <vt:lpstr>Презентація PowerPoint</vt:lpstr>
      <vt:lpstr>Презентація PowerPoint</vt:lpstr>
      <vt:lpstr>Презентація PowerPoint</vt:lpstr>
      <vt:lpstr>Презентація PowerPoint</vt:lpstr>
      <vt:lpstr>Реакція організму на повторне введення лікарських речовин. </vt:lpstr>
      <vt:lpstr>Презентація PowerPoint</vt:lpstr>
      <vt:lpstr>Презентація PowerPoint</vt:lpstr>
      <vt:lpstr>Презентація PowerPoint</vt:lpstr>
      <vt:lpstr>Презентація PowerPoint</vt:lpstr>
      <vt:lpstr>Порочне коло поліпрагмазії</vt:lpstr>
      <vt:lpstr>поліпрагмазія</vt:lpstr>
      <vt:lpstr>ФАКТОРИ  РИЗИКУ ПОЛІПРАГМАЗІЇ </vt:lpstr>
      <vt:lpstr>Презентація PowerPoint</vt:lpstr>
      <vt:lpstr>Загальні методи профілактики поліпрагмазії:</vt:lpstr>
      <vt:lpstr>Презентація PowerPoint</vt:lpstr>
      <vt:lpstr>Презентація PowerPoint</vt:lpstr>
      <vt:lpstr>Поліпрагмазія та поліфармація: чи є різниця?</vt:lpstr>
      <vt:lpstr>Презентація PowerPoint</vt:lpstr>
      <vt:lpstr>Презентація PowerPoint</vt:lpstr>
      <vt:lpstr>Презентація PowerPoint</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Засоби, які впливають на функцію органів дихання</dc:title>
  <dc:creator>Ігор</dc:creator>
  <cp:lastModifiedBy>Наталія Іванівна Волощук</cp:lastModifiedBy>
  <cp:revision>263</cp:revision>
  <dcterms:created xsi:type="dcterms:W3CDTF">2002-10-08T15:32:20Z</dcterms:created>
  <dcterms:modified xsi:type="dcterms:W3CDTF">2026-02-18T21:54:36Z</dcterms:modified>
</cp:coreProperties>
</file>