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media/image11.svg" ContentType="image/svg+xml"/>
  <Override PartName="/ppt/media/image14.svg" ContentType="image/svg+xml"/>
  <Override PartName="/ppt/media/image16.svg" ContentType="image/svg+xml"/>
  <Override PartName="/ppt/media/image2.svg" ContentType="image/svg+xml"/>
  <Override PartName="/ppt/media/image8.svg" ContentType="image/svg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3"/>
    <p:sldId id="270" r:id="rId4"/>
    <p:sldId id="259" r:id="rId5"/>
    <p:sldId id="261" r:id="rId6"/>
    <p:sldId id="258" r:id="rId7"/>
    <p:sldId id="264" r:id="rId8"/>
    <p:sldId id="267" r:id="rId9"/>
    <p:sldId id="268" r:id="rId10"/>
  </p:sldIdLst>
  <p:sldSz cx="18288000" cy="10287000"/>
  <p:notesSz cx="6858000" cy="9144000"/>
  <p:embeddedFontLst>
    <p:embeddedFont>
      <p:font typeface="Calibri" panose="020F0502020204030204" charset="0"/>
      <p:regular r:id="rId14"/>
    </p:embeddedFont>
    <p:embeddedFont>
      <p:font typeface="Almarai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724" autoAdjust="0"/>
    <p:restoredTop sz="92681" autoAdjust="0"/>
  </p:normalViewPr>
  <p:slideViewPr>
    <p:cSldViewPr showGuides="1">
      <p:cViewPr varScale="1">
        <p:scale>
          <a:sx n="62" d="100"/>
          <a:sy n="62" d="100"/>
        </p:scale>
        <p:origin x="248" y="5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font" Target="fonts/font2.fntdata"/><Relationship Id="rId14" Type="http://schemas.openxmlformats.org/officeDocument/2006/relationships/font" Target="fonts/font1.fntdata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7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image" Target="../media/image8.svg"/><Relationship Id="rId1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jpe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16.svg"/><Relationship Id="rId8" Type="http://schemas.openxmlformats.org/officeDocument/2006/relationships/image" Target="../media/image15.png"/><Relationship Id="rId7" Type="http://schemas.openxmlformats.org/officeDocument/2006/relationships/image" Target="../media/image14.svg"/><Relationship Id="rId6" Type="http://schemas.openxmlformats.org/officeDocument/2006/relationships/image" Target="../media/image13.png"/><Relationship Id="rId5" Type="http://schemas.openxmlformats.org/officeDocument/2006/relationships/image" Target="../media/image3.png"/><Relationship Id="rId4" Type="http://schemas.openxmlformats.org/officeDocument/2006/relationships/image" Target="../media/image2.svg"/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1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1E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565940" y="-491592"/>
            <a:ext cx="8754599" cy="8754599"/>
          </a:xfrm>
          <a:custGeom>
            <a:avLst/>
            <a:gdLst/>
            <a:ahLst/>
            <a:cxnLst/>
            <a:rect l="l" t="t" r="r" b="b"/>
            <a:pathLst>
              <a:path w="8754599" h="8754599">
                <a:moveTo>
                  <a:pt x="0" y="0"/>
                </a:moveTo>
                <a:lnTo>
                  <a:pt x="8754598" y="0"/>
                </a:lnTo>
                <a:lnTo>
                  <a:pt x="8754598" y="8754599"/>
                </a:lnTo>
                <a:lnTo>
                  <a:pt x="0" y="8754599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7" name="Group 7"/>
          <p:cNvGrpSpPr/>
          <p:nvPr/>
        </p:nvGrpSpPr>
        <p:grpSpPr>
          <a:xfrm rot="-10800000">
            <a:off x="9144000" y="6196748"/>
            <a:ext cx="2564685" cy="3663835"/>
            <a:chOff x="0" y="0"/>
            <a:chExt cx="4445000" cy="63500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3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5763958" y="-781916"/>
            <a:ext cx="1683983" cy="2405689"/>
            <a:chOff x="0" y="0"/>
            <a:chExt cx="4445000" cy="63500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3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" name="Group 15"/>
          <p:cNvGrpSpPr/>
          <p:nvPr/>
        </p:nvGrpSpPr>
        <p:grpSpPr>
          <a:xfrm rot="5400000">
            <a:off x="16605949" y="3464712"/>
            <a:ext cx="841991" cy="841991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3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" name="Freeform 17"/>
          <p:cNvSpPr/>
          <p:nvPr/>
        </p:nvSpPr>
        <p:spPr>
          <a:xfrm>
            <a:off x="-5976625" y="4306703"/>
            <a:ext cx="8754599" cy="8754599"/>
          </a:xfrm>
          <a:custGeom>
            <a:avLst/>
            <a:gdLst/>
            <a:ahLst/>
            <a:cxnLst/>
            <a:rect l="l" t="t" r="r" b="b"/>
            <a:pathLst>
              <a:path w="8754599" h="8754599">
                <a:moveTo>
                  <a:pt x="0" y="0"/>
                </a:moveTo>
                <a:lnTo>
                  <a:pt x="8754599" y="0"/>
                </a:lnTo>
                <a:lnTo>
                  <a:pt x="8754599" y="8754599"/>
                </a:lnTo>
                <a:lnTo>
                  <a:pt x="0" y="8754599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8" name="TextBox 18"/>
          <p:cNvSpPr txBox="1"/>
          <p:nvPr/>
        </p:nvSpPr>
        <p:spPr>
          <a:xfrm>
            <a:off x="381000" y="6743700"/>
            <a:ext cx="10107930" cy="228473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just"/>
            <a:r>
              <a:rPr lang="uk-UA" altLang="ru-RU" sz="3200" spc="432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Спеціальність: 228 Педіатрія</a:t>
            </a:r>
            <a:endParaRPr lang="uk-UA" altLang="ru-RU" sz="3200" spc="432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  <a:sym typeface="+mn-ea"/>
            </a:endParaRPr>
          </a:p>
          <a:p>
            <a:pPr algn="just"/>
            <a:r>
              <a:rPr lang="uk-UA" altLang="ru-RU" sz="3200" spc="432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Галузь знань: 22 Охорона здоров</a:t>
            </a:r>
            <a:r>
              <a:rPr lang="en-US" altLang="uk-UA" sz="3200" spc="432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’</a:t>
            </a:r>
            <a:r>
              <a:rPr lang="uk-UA" altLang="ru-RU" sz="3200" spc="432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я</a:t>
            </a:r>
            <a:endParaRPr lang="uk-UA" altLang="ru-RU" sz="3200" spc="432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  <a:sym typeface="+mn-ea"/>
            </a:endParaRPr>
          </a:p>
          <a:p>
            <a:pPr algn="just"/>
            <a:r>
              <a:rPr lang="uk-UA" altLang="ru-RU" sz="3200" spc="432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Освітньо-професійна програма: “Педіатрія”</a:t>
            </a:r>
            <a:endParaRPr lang="uk-UA" altLang="ru-RU" sz="3200" spc="432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  <a:sym typeface="+mn-ea"/>
            </a:endParaRPr>
          </a:p>
          <a:p>
            <a:pPr algn="just"/>
            <a:r>
              <a:rPr lang="uk-UA" altLang="ru-RU" sz="3200" spc="432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Рівень вищої освіти: другий(магістерський)</a:t>
            </a:r>
            <a:endParaRPr lang="uk-UA" altLang="ru-RU" sz="3200" spc="432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  <a:sym typeface="+mn-ea"/>
            </a:endParaRPr>
          </a:p>
          <a:p>
            <a:pPr algn="just"/>
            <a:endParaRPr lang="uk-UA" altLang="ru-RU" sz="3200" spc="432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-228600" y="4076700"/>
            <a:ext cx="10906760" cy="2526030"/>
          </a:xfrm>
          <a:prstGeom prst="rect">
            <a:avLst/>
          </a:prstGeom>
        </p:spPr>
        <p:txBody>
          <a:bodyPr wrap="square" lIns="0" tIns="0" rIns="0" bIns="0" rtlCol="0" anchor="t">
            <a:noAutofit/>
          </a:bodyPr>
          <a:lstStyle/>
          <a:p>
            <a:pPr algn="ctr">
              <a:lnSpc>
                <a:spcPct val="100000"/>
              </a:lnSpc>
            </a:pPr>
            <a:r>
              <a:rPr lang="uk-UA" sz="6600" b="1" dirty="0">
                <a:solidFill>
                  <a:srgbClr val="FFFFFF"/>
                </a:solidFill>
                <a:latin typeface="Almarai Bold"/>
                <a:ea typeface="Almarai Bold"/>
                <a:cs typeface="Almarai Bold"/>
                <a:sym typeface="Almarai Bold"/>
              </a:rPr>
              <a:t>ВК 4.5 Ендоскопічні методи в гінекології</a:t>
            </a:r>
            <a:endParaRPr lang="en-US" sz="6600" b="1" dirty="0">
              <a:solidFill>
                <a:srgbClr val="FFFFFF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1" t="-1580" r="4980" b="4298"/>
          <a:stretch>
            <a:fillRect/>
          </a:stretch>
        </p:blipFill>
        <p:spPr>
          <a:xfrm>
            <a:off x="9677290" y="-419358"/>
            <a:ext cx="6260139" cy="5981091"/>
          </a:xfrm>
          <a:prstGeom prst="flowChartConnector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06650" y="5448502"/>
            <a:ext cx="5460070" cy="4492539"/>
          </a:xfrm>
          <a:prstGeom prst="ellipse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362494" y="571577"/>
            <a:ext cx="7231514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Вінницький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національний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медичний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університет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ім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. М.І. Пирогова МОЗ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України</a:t>
            </a:r>
            <a:endParaRPr lang="ru-RU" sz="2400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  <a:sym typeface="+mn-ea"/>
            </a:endParaRPr>
          </a:p>
          <a:p>
            <a:pPr algn="ctr"/>
            <a:endParaRPr lang="en-US" sz="24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акушерства і гінекології №2</a:t>
            </a:r>
            <a:endParaRPr lang="en-US" sz="24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Фаховий каталог ВК Педіатрія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600" y="266700"/>
            <a:ext cx="2406015" cy="240601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1E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565940" y="-491592"/>
            <a:ext cx="8754599" cy="8754599"/>
          </a:xfrm>
          <a:custGeom>
            <a:avLst/>
            <a:gdLst/>
            <a:ahLst/>
            <a:cxnLst/>
            <a:rect l="l" t="t" r="r" b="b"/>
            <a:pathLst>
              <a:path w="8754599" h="8754599">
                <a:moveTo>
                  <a:pt x="0" y="0"/>
                </a:moveTo>
                <a:lnTo>
                  <a:pt x="8754598" y="0"/>
                </a:lnTo>
                <a:lnTo>
                  <a:pt x="8754598" y="8754599"/>
                </a:lnTo>
                <a:lnTo>
                  <a:pt x="0" y="8754599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7" name="Group 7"/>
          <p:cNvGrpSpPr/>
          <p:nvPr/>
        </p:nvGrpSpPr>
        <p:grpSpPr>
          <a:xfrm rot="-10800000">
            <a:off x="9144000" y="6196748"/>
            <a:ext cx="2564685" cy="3663835"/>
            <a:chOff x="0" y="0"/>
            <a:chExt cx="4445000" cy="63500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3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5763958" y="-781916"/>
            <a:ext cx="1683983" cy="2405689"/>
            <a:chOff x="0" y="0"/>
            <a:chExt cx="4445000" cy="63500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3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" name="Group 15"/>
          <p:cNvGrpSpPr/>
          <p:nvPr/>
        </p:nvGrpSpPr>
        <p:grpSpPr>
          <a:xfrm rot="5400000">
            <a:off x="16605949" y="3464712"/>
            <a:ext cx="841991" cy="841991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3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" name="Freeform 17"/>
          <p:cNvSpPr/>
          <p:nvPr/>
        </p:nvSpPr>
        <p:spPr>
          <a:xfrm>
            <a:off x="-5976625" y="4306703"/>
            <a:ext cx="8754599" cy="8754599"/>
          </a:xfrm>
          <a:custGeom>
            <a:avLst/>
            <a:gdLst/>
            <a:ahLst/>
            <a:cxnLst/>
            <a:rect l="l" t="t" r="r" b="b"/>
            <a:pathLst>
              <a:path w="8754599" h="8754599">
                <a:moveTo>
                  <a:pt x="0" y="0"/>
                </a:moveTo>
                <a:lnTo>
                  <a:pt x="8754599" y="0"/>
                </a:lnTo>
                <a:lnTo>
                  <a:pt x="8754599" y="8754599"/>
                </a:lnTo>
                <a:lnTo>
                  <a:pt x="0" y="8754599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8" name="TextBox 18"/>
          <p:cNvSpPr txBox="1"/>
          <p:nvPr/>
        </p:nvSpPr>
        <p:spPr>
          <a:xfrm>
            <a:off x="1668780" y="2476500"/>
            <a:ext cx="14203680" cy="6760210"/>
          </a:xfrm>
          <a:prstGeom prst="rect">
            <a:avLst/>
          </a:prstGeom>
          <a:ln w="9525" cap="flat" cmpd="sng" algn="ctr">
            <a:solidFill>
              <a:schemeClr val="accent1"/>
            </a:solidFill>
            <a:prstDash val="dash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lIns="0" tIns="0" rIns="0" bIns="0" rtlCol="0" anchor="t">
            <a:noAutofit/>
          </a:bodyPr>
          <a:lstStyle/>
          <a:p>
            <a:pPr algn="just"/>
            <a:r>
              <a:rPr lang="uk-UA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Спеціальність:  228 Педіатрія</a:t>
            </a:r>
            <a:endParaRPr lang="uk-UA" sz="4000" dirty="0" smtClean="0">
              <a:solidFill>
                <a:schemeClr val="bg1"/>
              </a:solidFill>
              <a:latin typeface="Times New Roman" panose="02020603050405020304" pitchFamily="18" charset="0"/>
              <a:ea typeface="方正仿宋_GBK" panose="02000000000000000000" charset="-122"/>
              <a:cs typeface="Times New Roman" panose="02020603050405020304" pitchFamily="18" charset="0"/>
            </a:endParaRPr>
          </a:p>
          <a:p>
            <a:pPr algn="just"/>
            <a:r>
              <a:rPr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Курс</a:t>
            </a:r>
            <a:r>
              <a:rPr lang="uk-UA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: 4-й</a:t>
            </a:r>
            <a:endParaRPr sz="4000" dirty="0">
              <a:solidFill>
                <a:schemeClr val="bg1"/>
              </a:solidFill>
              <a:latin typeface="Times New Roman" panose="02020603050405020304" pitchFamily="18" charset="0"/>
              <a:ea typeface="方正仿宋_GBK" panose="02000000000000000000" charset="-122"/>
              <a:cs typeface="Times New Roman" panose="02020603050405020304" pitchFamily="18" charset="0"/>
            </a:endParaRPr>
          </a:p>
          <a:p>
            <a:pPr algn="just"/>
            <a:r>
              <a:rPr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Кредити</a:t>
            </a:r>
            <a:r>
              <a:rPr lang="uk-UA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: 2,0</a:t>
            </a:r>
            <a:endParaRPr sz="4000" dirty="0">
              <a:solidFill>
                <a:schemeClr val="bg1"/>
              </a:solidFill>
              <a:latin typeface="Times New Roman" panose="02020603050405020304" pitchFamily="18" charset="0"/>
              <a:ea typeface="方正仿宋_GBK" panose="02000000000000000000" charset="-122"/>
              <a:cs typeface="Times New Roman" panose="02020603050405020304" pitchFamily="18" charset="0"/>
            </a:endParaRPr>
          </a:p>
          <a:p>
            <a:pPr algn="just"/>
            <a:r>
              <a:rPr sz="4000" dirty="0" err="1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Форма</a:t>
            </a:r>
            <a:r>
              <a:rPr sz="4000" dirty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контролю</a:t>
            </a:r>
            <a:r>
              <a:rPr lang="uk-UA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: залік</a:t>
            </a:r>
            <a:endParaRPr sz="4000" dirty="0">
              <a:solidFill>
                <a:schemeClr val="bg1"/>
              </a:solidFill>
              <a:latin typeface="Times New Roman" panose="02020603050405020304" pitchFamily="18" charset="0"/>
              <a:ea typeface="方正仿宋_GBK" panose="02000000000000000000" charset="-122"/>
              <a:cs typeface="Times New Roman" panose="02020603050405020304" pitchFamily="18" charset="0"/>
            </a:endParaRPr>
          </a:p>
          <a:p>
            <a:pPr algn="just"/>
            <a:r>
              <a:rPr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Мова</a:t>
            </a:r>
            <a:r>
              <a:rPr lang="uk-UA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: українська, англійська</a:t>
            </a:r>
            <a:endParaRPr lang="uk-UA" sz="4000" dirty="0" smtClean="0">
              <a:solidFill>
                <a:schemeClr val="bg1"/>
              </a:solidFill>
              <a:latin typeface="Times New Roman" panose="02020603050405020304" pitchFamily="18" charset="0"/>
              <a:ea typeface="方正仿宋_GBK" panose="02000000000000000000" charset="-122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</a:pPr>
            <a:r>
              <a:rPr lang="uk-UA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Пререквізити: </a:t>
            </a:r>
            <a:r>
              <a:rPr lang="en-US" altLang="en-US" sz="4000" spc="432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базові знання латинської мови та медичної термінології, анатомії людини, клінічної ана</a:t>
            </a:r>
            <a:r>
              <a:rPr lang="uk-UA" altLang="en-US" sz="4000" spc="432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т</a:t>
            </a:r>
            <a:r>
              <a:rPr lang="en-US" altLang="en-US" sz="4000" spc="432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омії, патологічної анатомії, нормальної та патологічної фізіології, пропедевтики </a:t>
            </a:r>
            <a:endParaRPr lang="en-US" altLang="en-US" sz="4000" spc="432" dirty="0" smtClean="0">
              <a:solidFill>
                <a:schemeClr val="bg1"/>
              </a:solidFill>
              <a:latin typeface="Times New Roman" panose="02020603050405020304" pitchFamily="18" charset="0"/>
              <a:ea typeface="方正仿宋_GBK" panose="02000000000000000000" charset="-122"/>
              <a:cs typeface="Times New Roman" panose="02020603050405020304" pitchFamily="18" charset="0"/>
              <a:sym typeface="+mn-ea"/>
            </a:endParaRPr>
          </a:p>
          <a:p>
            <a:pPr lvl="0" algn="just">
              <a:lnSpc>
                <a:spcPct val="100000"/>
              </a:lnSpc>
            </a:pPr>
            <a:r>
              <a:rPr lang="en-US" altLang="en-US" sz="4000" spc="432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внутрішньої медицини</a:t>
            </a:r>
            <a:endParaRPr lang="en-US" altLang="en-US" sz="4000" spc="432" dirty="0" smtClean="0">
              <a:solidFill>
                <a:schemeClr val="bg1"/>
              </a:solidFill>
              <a:latin typeface="Times New Roman" panose="02020603050405020304" pitchFamily="18" charset="0"/>
              <a:ea typeface="方正仿宋_GBK" panose="02000000000000000000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1101090" y="571500"/>
            <a:ext cx="15339060" cy="1483995"/>
          </a:xfrm>
          <a:prstGeom prst="rect">
            <a:avLst/>
          </a:prstGeom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 lIns="0" tIns="0" rIns="0" bIns="0" rtlCol="0" anchor="t">
            <a:noAutofit/>
          </a:bodyPr>
          <a:lstStyle/>
          <a:p>
            <a:pPr algn="ctr">
              <a:lnSpc>
                <a:spcPct val="100000"/>
              </a:lnSpc>
            </a:pPr>
            <a:r>
              <a:rPr lang="uk-UA" sz="4000" b="1" dirty="0">
                <a:solidFill>
                  <a:srgbClr val="FFFFFF"/>
                </a:solidFill>
                <a:latin typeface="Almarai Bold"/>
                <a:ea typeface="Almarai Bold"/>
                <a:cs typeface="Almarai Bold"/>
                <a:sym typeface="Almarai Bold"/>
              </a:rPr>
              <a:t>Паспорт освітнього компонента</a:t>
            </a:r>
            <a:endParaRPr lang="uk-UA" sz="4000" b="1" dirty="0">
              <a:solidFill>
                <a:srgbClr val="FFFFFF"/>
              </a:solidFill>
              <a:latin typeface="Almarai Bold"/>
              <a:ea typeface="Almarai Bold"/>
              <a:cs typeface="Almarai Bold"/>
              <a:sym typeface="Almarai Bold"/>
            </a:endParaRPr>
          </a:p>
          <a:p>
            <a:pPr algn="ctr">
              <a:lnSpc>
                <a:spcPct val="100000"/>
              </a:lnSpc>
            </a:pPr>
            <a:r>
              <a:rPr lang="uk-UA" sz="4000" b="1" dirty="0">
                <a:solidFill>
                  <a:srgbClr val="FFFFFF"/>
                </a:solidFill>
                <a:latin typeface="Almarai Bold"/>
                <a:ea typeface="Almarai Bold"/>
                <a:cs typeface="Almarai Bold"/>
                <a:sym typeface="Almarai Bold"/>
              </a:rPr>
              <a:t>ВК 4.5 Ендоскопічні методи в гінекології</a:t>
            </a:r>
            <a:endParaRPr lang="en-US" sz="4000" b="1" dirty="0">
              <a:solidFill>
                <a:srgbClr val="FFFFFF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93253" y="3029354"/>
            <a:ext cx="911914" cy="911914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322197" y="4513588"/>
            <a:ext cx="911914" cy="911914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3546734" y="6077353"/>
            <a:ext cx="911914" cy="911914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0016575" y="-1489570"/>
            <a:ext cx="4202211" cy="6003158"/>
            <a:chOff x="0" y="0"/>
            <a:chExt cx="4445000" cy="63500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6" name="Group 16"/>
          <p:cNvGrpSpPr/>
          <p:nvPr/>
        </p:nvGrpSpPr>
        <p:grpSpPr>
          <a:xfrm rot="5400000">
            <a:off x="16605949" y="8402070"/>
            <a:ext cx="841991" cy="841991"/>
            <a:chOff x="0" y="0"/>
            <a:chExt cx="812800" cy="8128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-5173055" y="-2043171"/>
            <a:ext cx="5754080" cy="8220114"/>
            <a:chOff x="0" y="0"/>
            <a:chExt cx="4445000" cy="63500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1376223" y="3104765"/>
            <a:ext cx="880028" cy="6848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525"/>
              </a:lnSpc>
              <a:spcBef>
                <a:spcPct val="0"/>
              </a:spcBef>
            </a:pPr>
            <a:r>
              <a:rPr lang="en-US" sz="4005" b="1">
                <a:solidFill>
                  <a:srgbClr val="051D40"/>
                </a:solidFill>
                <a:latin typeface="Almarai Bold"/>
                <a:ea typeface="Almarai Bold"/>
                <a:cs typeface="Almarai Bold"/>
                <a:sym typeface="Almarai Bold"/>
              </a:rPr>
              <a:t>01</a:t>
            </a:r>
            <a:endParaRPr lang="en-US" sz="4005" b="1">
              <a:solidFill>
                <a:srgbClr val="051D40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2305167" y="4588999"/>
            <a:ext cx="880028" cy="6848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525"/>
              </a:lnSpc>
              <a:spcBef>
                <a:spcPct val="0"/>
              </a:spcBef>
            </a:pPr>
            <a:r>
              <a:rPr lang="en-US" sz="4005" b="1">
                <a:solidFill>
                  <a:srgbClr val="051D40"/>
                </a:solidFill>
                <a:latin typeface="Almarai Bold"/>
                <a:ea typeface="Almarai Bold"/>
                <a:cs typeface="Almarai Bold"/>
                <a:sym typeface="Almarai Bold"/>
              </a:rPr>
              <a:t>02</a:t>
            </a:r>
            <a:endParaRPr lang="en-US" sz="4005" b="1">
              <a:solidFill>
                <a:srgbClr val="051D40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3529705" y="6152764"/>
            <a:ext cx="880028" cy="6848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525"/>
              </a:lnSpc>
              <a:spcBef>
                <a:spcPct val="0"/>
              </a:spcBef>
            </a:pPr>
            <a:r>
              <a:rPr lang="en-US" sz="4005" b="1">
                <a:solidFill>
                  <a:srgbClr val="051D40"/>
                </a:solidFill>
                <a:latin typeface="Almarai Bold"/>
                <a:ea typeface="Almarai Bold"/>
                <a:cs typeface="Almarai Bold"/>
                <a:sym typeface="Almarai Bold"/>
              </a:rPr>
              <a:t>03</a:t>
            </a:r>
            <a:endParaRPr lang="en-US" sz="4005" b="1">
              <a:solidFill>
                <a:srgbClr val="051D40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2414692" y="2937369"/>
            <a:ext cx="10429440" cy="11180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005"/>
              </a:lnSpc>
              <a:spcBef>
                <a:spcPct val="0"/>
              </a:spcBef>
            </a:pP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Поглиблення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клінічних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практичних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навичок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курс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дозволяє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студентам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зрозуміти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гінекологічних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патологій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підвищує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їхню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компетентність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мінімально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інвазивній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3393542" y="4470925"/>
            <a:ext cx="9314427" cy="11180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005"/>
              </a:lnSpc>
              <a:spcBef>
                <a:spcPct val="0"/>
              </a:spcBef>
            </a:pP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Орієнтація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стандарти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ендоскопічні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є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«золотим стандартом» у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тому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володіння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ними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відповідає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тенденціям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доказової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вимогам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сучасної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практики.</a:t>
            </a:r>
            <a:endParaRPr lang="en-US" sz="20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sp>
        <p:nvSpPr>
          <p:cNvPr id="27" name="TextBox 27"/>
          <p:cNvSpPr txBox="1"/>
          <p:nvPr/>
        </p:nvSpPr>
        <p:spPr>
          <a:xfrm>
            <a:off x="4754242" y="6099482"/>
            <a:ext cx="7953727" cy="150822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005"/>
              </a:lnSpc>
              <a:spcBef>
                <a:spcPct val="0"/>
              </a:spcBef>
            </a:pP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Підготовка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міждисциплінарної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принципів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ендоскопічної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сприяє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кращій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комунікації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хірургами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онкогінекологами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репродуктологами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формуючи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комплексне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клінічне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майбутнього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лікаря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grpSp>
        <p:nvGrpSpPr>
          <p:cNvPr id="31" name="Group 31"/>
          <p:cNvGrpSpPr/>
          <p:nvPr/>
        </p:nvGrpSpPr>
        <p:grpSpPr>
          <a:xfrm rot="-10800000">
            <a:off x="16605949" y="1202778"/>
            <a:ext cx="5246522" cy="7495031"/>
            <a:chOff x="0" y="0"/>
            <a:chExt cx="4445000" cy="6350000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3" name="Group 33"/>
          <p:cNvGrpSpPr/>
          <p:nvPr/>
        </p:nvGrpSpPr>
        <p:grpSpPr>
          <a:xfrm rot="5400000">
            <a:off x="1144411" y="1337805"/>
            <a:ext cx="1224824" cy="1224824"/>
            <a:chOff x="0" y="0"/>
            <a:chExt cx="812800" cy="812800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1828800" y="1353185"/>
            <a:ext cx="9761220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uk-UA" altLang="en-US" sz="6000" dirty="0">
                <a:solidFill>
                  <a:schemeClr val="bg1">
                    <a:lumMod val="95000"/>
                  </a:schemeClr>
                </a:solidFill>
              </a:rPr>
              <a:t>Чому варто обрати цей курс?</a:t>
            </a:r>
            <a:r>
              <a:rPr lang="uk-UA" altLang="en-US" sz="4800" dirty="0">
                <a:solidFill>
                  <a:schemeClr val="bg1">
                    <a:lumMod val="95000"/>
                  </a:schemeClr>
                </a:solidFill>
              </a:rPr>
              <a:t> </a:t>
            </a:r>
            <a:endParaRPr lang="uk-UA" altLang="en-US" sz="4800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61" r="30792" b="1374"/>
          <a:stretch>
            <a:fillRect/>
          </a:stretch>
        </p:blipFill>
        <p:spPr>
          <a:xfrm>
            <a:off x="12462215" y="1121473"/>
            <a:ext cx="6796820" cy="7859631"/>
          </a:xfrm>
          <a:prstGeom prst="ellipse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63469" y="-3106513"/>
            <a:ext cx="6376662" cy="6376662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21771" y="-3207075"/>
            <a:ext cx="7594311" cy="7594311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246831" y="240294"/>
            <a:ext cx="12190860" cy="8788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290"/>
              </a:lnSpc>
            </a:pPr>
            <a:r>
              <a:rPr lang="uk-UA" sz="6075" b="1" dirty="0">
                <a:solidFill>
                  <a:srgbClr val="FFFFFF"/>
                </a:solidFill>
                <a:latin typeface="Almarai Bold"/>
                <a:ea typeface="Almarai Bold"/>
                <a:cs typeface="Almarai Bold"/>
                <a:sym typeface="Almarai Bold"/>
              </a:rPr>
              <a:t>Про що цей курс?</a:t>
            </a:r>
            <a:endParaRPr lang="en-US" sz="6075" b="1" dirty="0">
              <a:solidFill>
                <a:srgbClr val="FFFFFF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2276888" y="1247982"/>
            <a:ext cx="8215465" cy="5504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655"/>
              </a:lnSpc>
              <a:spcBef>
                <a:spcPct val="0"/>
              </a:spcBef>
            </a:pPr>
            <a:r>
              <a:rPr lang="uk-UA" sz="3375" b="1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Сучасний підхід до жіночого здоров’я</a:t>
            </a:r>
            <a:endParaRPr lang="en-US" sz="3375" b="1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2276888" y="1886366"/>
            <a:ext cx="15045499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665"/>
              </a:lnSpc>
              <a:spcBef>
                <a:spcPct val="0"/>
              </a:spcBef>
            </a:pP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курс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знайомить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можливостями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лапароскопії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гістероскопії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 методами,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дозволяють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діагностику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без великих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розрізів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з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мінімальною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травматизацією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пацієнтки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grpSp>
        <p:nvGrpSpPr>
          <p:cNvPr id="9" name="Group 9"/>
          <p:cNvGrpSpPr/>
          <p:nvPr/>
        </p:nvGrpSpPr>
        <p:grpSpPr>
          <a:xfrm>
            <a:off x="734545" y="1515026"/>
            <a:ext cx="1371267" cy="1371267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  <a:ln w="95250" cap="sq">
              <a:solidFill>
                <a:srgbClr val="051D40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9158109" y="4575179"/>
            <a:ext cx="1114154" cy="1194502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2605"/>
              </a:lnSpc>
            </a:pPr>
          </a:p>
        </p:txBody>
      </p:sp>
      <p:sp>
        <p:nvSpPr>
          <p:cNvPr id="19" name="TextBox 19"/>
          <p:cNvSpPr txBox="1"/>
          <p:nvPr/>
        </p:nvSpPr>
        <p:spPr>
          <a:xfrm>
            <a:off x="2303859" y="2881955"/>
            <a:ext cx="8070310" cy="5504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655"/>
              </a:lnSpc>
              <a:spcBef>
                <a:spcPct val="0"/>
              </a:spcBef>
            </a:pPr>
            <a:r>
              <a:rPr lang="ru-RU" sz="3375" b="1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П</a:t>
            </a:r>
            <a:r>
              <a:rPr lang="uk-UA" sz="3375" b="1" dirty="0" err="1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рактика</a:t>
            </a:r>
            <a:r>
              <a:rPr lang="uk-UA" sz="3375" b="1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 високих технологій</a:t>
            </a:r>
            <a:endParaRPr lang="en-US" sz="3375" b="1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2241725" y="3547118"/>
            <a:ext cx="15468678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665"/>
              </a:lnSpc>
              <a:spcBef>
                <a:spcPct val="0"/>
              </a:spcBef>
            </a:pP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дізнаються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роботизованої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точність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роль у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складних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операціях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онкогінекологічних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захворюваннях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2241725" y="4615705"/>
            <a:ext cx="5919243" cy="5504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655"/>
              </a:lnSpc>
              <a:spcBef>
                <a:spcPct val="0"/>
              </a:spcBef>
            </a:pPr>
            <a:r>
              <a:rPr lang="uk-UA" sz="3375" b="1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Фокус на реальній клініці</a:t>
            </a:r>
            <a:endParaRPr lang="en-US" sz="3375" b="1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2265088" y="5195953"/>
            <a:ext cx="14775472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665"/>
              </a:lnSpc>
              <a:spcBef>
                <a:spcPct val="0"/>
              </a:spcBef>
            </a:pP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розглядаються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поширені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види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лапароскопічних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операцій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матці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додатках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ендометріозу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жіночого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непліддя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u="none" strike="noStrike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Almarai"/>
                <a:cs typeface="Times New Roman" panose="02020603050405020304" pitchFamily="18" charset="0"/>
                <a:sym typeface="Almarai"/>
              </a:rPr>
              <a:t>.</a:t>
            </a:r>
            <a:endParaRPr lang="en-US" sz="24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grpSp>
        <p:nvGrpSpPr>
          <p:cNvPr id="25" name="Group 25"/>
          <p:cNvGrpSpPr/>
          <p:nvPr/>
        </p:nvGrpSpPr>
        <p:grpSpPr>
          <a:xfrm>
            <a:off x="17259300" y="2066886"/>
            <a:ext cx="5754080" cy="8220114"/>
            <a:chOff x="0" y="0"/>
            <a:chExt cx="4445000" cy="6350000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7" name="Group 27"/>
          <p:cNvGrpSpPr/>
          <p:nvPr/>
        </p:nvGrpSpPr>
        <p:grpSpPr>
          <a:xfrm rot="-10800000">
            <a:off x="-4725380" y="5468707"/>
            <a:ext cx="5754080" cy="8220114"/>
            <a:chOff x="0" y="0"/>
            <a:chExt cx="4445000" cy="635000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15763958" y="-781916"/>
            <a:ext cx="1683983" cy="2405689"/>
            <a:chOff x="0" y="0"/>
            <a:chExt cx="4445000" cy="6350000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1" name="Group 31"/>
          <p:cNvGrpSpPr/>
          <p:nvPr/>
        </p:nvGrpSpPr>
        <p:grpSpPr>
          <a:xfrm rot="5400000">
            <a:off x="14391539" y="875530"/>
            <a:ext cx="841991" cy="841991"/>
            <a:chOff x="0" y="0"/>
            <a:chExt cx="812800" cy="812800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3" name="Group 33"/>
          <p:cNvGrpSpPr/>
          <p:nvPr/>
        </p:nvGrpSpPr>
        <p:grpSpPr>
          <a:xfrm rot="5400000">
            <a:off x="2594102" y="120816"/>
            <a:ext cx="1224824" cy="1224824"/>
            <a:chOff x="0" y="0"/>
            <a:chExt cx="812800" cy="812800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6" name="Group 9"/>
          <p:cNvGrpSpPr/>
          <p:nvPr/>
        </p:nvGrpSpPr>
        <p:grpSpPr>
          <a:xfrm>
            <a:off x="685968" y="3207897"/>
            <a:ext cx="1371267" cy="1371267"/>
            <a:chOff x="0" y="0"/>
            <a:chExt cx="812800" cy="812800"/>
          </a:xfrm>
        </p:grpSpPr>
        <p:sp>
          <p:nvSpPr>
            <p:cNvPr id="37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  <a:ln w="95250" cap="sq">
              <a:solidFill>
                <a:srgbClr val="051D40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39" name="Group 9"/>
          <p:cNvGrpSpPr/>
          <p:nvPr/>
        </p:nvGrpSpPr>
        <p:grpSpPr>
          <a:xfrm>
            <a:off x="685967" y="4818293"/>
            <a:ext cx="1371267" cy="1371267"/>
            <a:chOff x="0" y="0"/>
            <a:chExt cx="812800" cy="812800"/>
          </a:xfrm>
        </p:grpSpPr>
        <p:sp>
          <p:nvSpPr>
            <p:cNvPr id="4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  <a:ln w="95250" cap="sq">
              <a:solidFill>
                <a:srgbClr val="051D40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42" name="Group 9"/>
          <p:cNvGrpSpPr/>
          <p:nvPr/>
        </p:nvGrpSpPr>
        <p:grpSpPr>
          <a:xfrm>
            <a:off x="685967" y="6585397"/>
            <a:ext cx="1371267" cy="1371267"/>
            <a:chOff x="0" y="0"/>
            <a:chExt cx="812800" cy="812800"/>
          </a:xfrm>
        </p:grpSpPr>
        <p:sp>
          <p:nvSpPr>
            <p:cNvPr id="43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  <a:ln w="95250" cap="sq">
              <a:solidFill>
                <a:srgbClr val="051D40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id="45" name="TextBox 22"/>
          <p:cNvSpPr txBox="1"/>
          <p:nvPr/>
        </p:nvSpPr>
        <p:spPr>
          <a:xfrm>
            <a:off x="2241725" y="6397455"/>
            <a:ext cx="5919243" cy="5504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655"/>
              </a:lnSpc>
              <a:spcBef>
                <a:spcPct val="0"/>
              </a:spcBef>
            </a:pPr>
            <a:r>
              <a:rPr lang="uk-UA" sz="3375" b="1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Безпека і професіоналізм</a:t>
            </a:r>
            <a:endParaRPr lang="en-US" sz="3375" b="1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46" name="TextBox 23"/>
          <p:cNvSpPr txBox="1"/>
          <p:nvPr/>
        </p:nvSpPr>
        <p:spPr>
          <a:xfrm>
            <a:off x="2265088" y="7005228"/>
            <a:ext cx="14775472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665"/>
              </a:lnSpc>
              <a:spcBef>
                <a:spcPct val="0"/>
              </a:spcBef>
            </a:pP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увага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приділяється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розпізнаванню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профілактиці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корекції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можливих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ускладнень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ендоскопічних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втручаннях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формує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клінічне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відповідальність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майбутнього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лікаря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sp>
        <p:nvSpPr>
          <p:cNvPr id="47" name="TextBox 22"/>
          <p:cNvSpPr txBox="1"/>
          <p:nvPr/>
        </p:nvSpPr>
        <p:spPr>
          <a:xfrm>
            <a:off x="2241725" y="8125430"/>
            <a:ext cx="8251041" cy="5504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655"/>
              </a:lnSpc>
              <a:spcBef>
                <a:spcPct val="0"/>
              </a:spcBef>
            </a:pPr>
            <a:r>
              <a:rPr lang="uk-UA" sz="3375" b="1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Медицина майбутнього вже сьогодні</a:t>
            </a:r>
            <a:endParaRPr lang="en-US" sz="3375" b="1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grpSp>
        <p:nvGrpSpPr>
          <p:cNvPr id="49" name="Group 9"/>
          <p:cNvGrpSpPr/>
          <p:nvPr/>
        </p:nvGrpSpPr>
        <p:grpSpPr>
          <a:xfrm>
            <a:off x="685967" y="8270788"/>
            <a:ext cx="1371267" cy="1371267"/>
            <a:chOff x="0" y="0"/>
            <a:chExt cx="812800" cy="812800"/>
          </a:xfrm>
        </p:grpSpPr>
        <p:sp>
          <p:nvSpPr>
            <p:cNvPr id="5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  <a:ln w="95250" cap="sq">
              <a:solidFill>
                <a:srgbClr val="051D40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id="52" name="TextBox 23"/>
          <p:cNvSpPr txBox="1"/>
          <p:nvPr/>
        </p:nvSpPr>
        <p:spPr>
          <a:xfrm>
            <a:off x="2241725" y="8675837"/>
            <a:ext cx="14775472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665"/>
              </a:lnSpc>
              <a:spcBef>
                <a:spcPct val="0"/>
              </a:spcBef>
            </a:pP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отримують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того, як 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малоінвазивні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органозберігаючі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змінюють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підхід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гінекологічної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поєднуючи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ефективність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естетику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швидке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відновлення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пацієнток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184442" y="2908078"/>
            <a:ext cx="1867358" cy="186735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969446" y="2837507"/>
            <a:ext cx="1867358" cy="1867358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10" name="Group 10"/>
          <p:cNvGrpSpPr/>
          <p:nvPr/>
        </p:nvGrpSpPr>
        <p:grpSpPr>
          <a:xfrm rot="-10800000">
            <a:off x="15966396" y="9258300"/>
            <a:ext cx="13457996" cy="3264379"/>
            <a:chOff x="0" y="0"/>
            <a:chExt cx="17943995" cy="4352506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149650" cy="4149650"/>
            </a:xfrm>
            <a:custGeom>
              <a:avLst/>
              <a:gdLst/>
              <a:ahLst/>
              <a:cxnLst/>
              <a:rect l="l" t="t" r="r" b="b"/>
              <a:pathLst>
                <a:path w="4149650" h="4149650">
                  <a:moveTo>
                    <a:pt x="0" y="0"/>
                  </a:moveTo>
                  <a:lnTo>
                    <a:pt x="4149650" y="0"/>
                  </a:lnTo>
                  <a:lnTo>
                    <a:pt x="4149650" y="4149650"/>
                  </a:lnTo>
                  <a:lnTo>
                    <a:pt x="0" y="4149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"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4600097" y="861572"/>
              <a:ext cx="4149650" cy="3288079"/>
            </a:xfrm>
            <a:custGeom>
              <a:avLst/>
              <a:gdLst/>
              <a:ahLst/>
              <a:cxnLst/>
              <a:rect l="l" t="t" r="r" b="b"/>
              <a:pathLst>
                <a:path w="4149650" h="3288079">
                  <a:moveTo>
                    <a:pt x="0" y="0"/>
                  </a:moveTo>
                  <a:lnTo>
                    <a:pt x="4149651" y="0"/>
                  </a:lnTo>
                  <a:lnTo>
                    <a:pt x="4149651" y="3288078"/>
                  </a:lnTo>
                  <a:lnTo>
                    <a:pt x="0" y="32880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"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 b="-26202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9194248" y="202855"/>
              <a:ext cx="4149650" cy="4149650"/>
            </a:xfrm>
            <a:custGeom>
              <a:avLst/>
              <a:gdLst/>
              <a:ahLst/>
              <a:cxnLst/>
              <a:rect l="l" t="t" r="r" b="b"/>
              <a:pathLst>
                <a:path w="4149650" h="4149650">
                  <a:moveTo>
                    <a:pt x="0" y="0"/>
                  </a:moveTo>
                  <a:lnTo>
                    <a:pt x="4149650" y="0"/>
                  </a:lnTo>
                  <a:lnTo>
                    <a:pt x="4149650" y="4149651"/>
                  </a:lnTo>
                  <a:lnTo>
                    <a:pt x="0" y="41496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"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13794345" y="1064427"/>
              <a:ext cx="4149650" cy="3288079"/>
            </a:xfrm>
            <a:custGeom>
              <a:avLst/>
              <a:gdLst/>
              <a:ahLst/>
              <a:cxnLst/>
              <a:rect l="l" t="t" r="r" b="b"/>
              <a:pathLst>
                <a:path w="4149650" h="3288079">
                  <a:moveTo>
                    <a:pt x="0" y="0"/>
                  </a:moveTo>
                  <a:lnTo>
                    <a:pt x="4149650" y="0"/>
                  </a:lnTo>
                  <a:lnTo>
                    <a:pt x="4149650" y="3288079"/>
                  </a:lnTo>
                  <a:lnTo>
                    <a:pt x="0" y="328807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"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 b="-2620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5" name="Freeform 15"/>
          <p:cNvSpPr/>
          <p:nvPr/>
        </p:nvSpPr>
        <p:spPr>
          <a:xfrm>
            <a:off x="14623037" y="-4223243"/>
            <a:ext cx="8754599" cy="8754599"/>
          </a:xfrm>
          <a:custGeom>
            <a:avLst/>
            <a:gdLst/>
            <a:ahLst/>
            <a:cxnLst/>
            <a:rect l="l" t="t" r="r" b="b"/>
            <a:pathLst>
              <a:path w="8754599" h="8754599">
                <a:moveTo>
                  <a:pt x="0" y="0"/>
                </a:moveTo>
                <a:lnTo>
                  <a:pt x="8754599" y="0"/>
                </a:lnTo>
                <a:lnTo>
                  <a:pt x="8754599" y="8754598"/>
                </a:lnTo>
                <a:lnTo>
                  <a:pt x="0" y="875459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6" name="Group 16"/>
          <p:cNvGrpSpPr/>
          <p:nvPr/>
        </p:nvGrpSpPr>
        <p:grpSpPr>
          <a:xfrm>
            <a:off x="15763958" y="-781916"/>
            <a:ext cx="1683983" cy="2405689"/>
            <a:chOff x="0" y="0"/>
            <a:chExt cx="4445000" cy="63500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5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" name="Group 18"/>
          <p:cNvGrpSpPr/>
          <p:nvPr/>
        </p:nvGrpSpPr>
        <p:grpSpPr>
          <a:xfrm rot="-10800000">
            <a:off x="796106" y="7929818"/>
            <a:ext cx="1683983" cy="2405689"/>
            <a:chOff x="0" y="0"/>
            <a:chExt cx="4445000" cy="63500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5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0" name="Group 20"/>
          <p:cNvGrpSpPr/>
          <p:nvPr/>
        </p:nvGrpSpPr>
        <p:grpSpPr>
          <a:xfrm rot="5400000">
            <a:off x="14472073" y="781782"/>
            <a:ext cx="841991" cy="841991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5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2" name="Group 22"/>
          <p:cNvGrpSpPr/>
          <p:nvPr/>
        </p:nvGrpSpPr>
        <p:grpSpPr>
          <a:xfrm rot="-5400000">
            <a:off x="2929983" y="7929818"/>
            <a:ext cx="841991" cy="841991"/>
            <a:chOff x="0" y="0"/>
            <a:chExt cx="812800" cy="8128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5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17259300" y="2066886"/>
            <a:ext cx="5754080" cy="8220114"/>
            <a:chOff x="0" y="0"/>
            <a:chExt cx="4445000" cy="63500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5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-5173055" y="-2043171"/>
            <a:ext cx="5754080" cy="8220114"/>
            <a:chOff x="0" y="0"/>
            <a:chExt cx="4445000" cy="6350000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5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691296" y="5143500"/>
            <a:ext cx="114084" cy="4572000"/>
            <a:chOff x="0" y="0"/>
            <a:chExt cx="24893" cy="561223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24893" cy="561223"/>
            </a:xfrm>
            <a:custGeom>
              <a:avLst/>
              <a:gdLst/>
              <a:ahLst/>
              <a:cxnLst/>
              <a:rect l="l" t="t" r="r" b="b"/>
              <a:pathLst>
                <a:path w="24893" h="561223">
                  <a:moveTo>
                    <a:pt x="0" y="0"/>
                  </a:moveTo>
                  <a:lnTo>
                    <a:pt x="24893" y="0"/>
                  </a:lnTo>
                  <a:lnTo>
                    <a:pt x="24893" y="561223"/>
                  </a:lnTo>
                  <a:lnTo>
                    <a:pt x="0" y="561223"/>
                  </a:lnTo>
                  <a:close/>
                </a:path>
              </a:pathLst>
            </a:custGeom>
            <a:solidFill>
              <a:srgbClr val="145DA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0" y="-47625"/>
              <a:ext cx="24893" cy="60884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8985082" y="5111496"/>
            <a:ext cx="99462" cy="4604004"/>
            <a:chOff x="0" y="0"/>
            <a:chExt cx="24893" cy="561223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24893" cy="561223"/>
            </a:xfrm>
            <a:custGeom>
              <a:avLst/>
              <a:gdLst/>
              <a:ahLst/>
              <a:cxnLst/>
              <a:rect l="l" t="t" r="r" b="b"/>
              <a:pathLst>
                <a:path w="24893" h="561223">
                  <a:moveTo>
                    <a:pt x="0" y="0"/>
                  </a:moveTo>
                  <a:lnTo>
                    <a:pt x="24893" y="0"/>
                  </a:lnTo>
                  <a:lnTo>
                    <a:pt x="24893" y="561223"/>
                  </a:lnTo>
                  <a:lnTo>
                    <a:pt x="0" y="561223"/>
                  </a:lnTo>
                  <a:close/>
                </a:path>
              </a:pathLst>
            </a:custGeom>
            <a:solidFill>
              <a:srgbClr val="145DA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TextBox 33"/>
            <p:cNvSpPr txBox="1"/>
            <p:nvPr/>
          </p:nvSpPr>
          <p:spPr>
            <a:xfrm>
              <a:off x="0" y="-47625"/>
              <a:ext cx="24893" cy="60884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id="34" name="TextBox 34"/>
          <p:cNvSpPr txBox="1"/>
          <p:nvPr/>
        </p:nvSpPr>
        <p:spPr>
          <a:xfrm>
            <a:off x="9286499" y="5448458"/>
            <a:ext cx="9001501" cy="43088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орієнтуватися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етапах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лапароскопічних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гістероскопічних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операцій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інтерпретувати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ендоскопічні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зображення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патологіях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вибирати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оптимальний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малоінвазивний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метод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конкретної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розпізнавати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ранні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ознаки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ускладнень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пропонувати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шляхи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усунення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аргументовано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застосовувати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клінічному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мисленні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діагностичних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рішеннях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Box 35"/>
          <p:cNvSpPr txBox="1"/>
          <p:nvPr/>
        </p:nvSpPr>
        <p:spPr>
          <a:xfrm>
            <a:off x="2287079" y="540538"/>
            <a:ext cx="10215477" cy="10515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8210"/>
              </a:lnSpc>
              <a:spcBef>
                <a:spcPct val="0"/>
              </a:spcBef>
            </a:pPr>
            <a:r>
              <a:rPr lang="uk-UA" sz="6840" b="1" dirty="0">
                <a:solidFill>
                  <a:srgbClr val="FFFFFF"/>
                </a:solidFill>
                <a:latin typeface="Almarai Bold"/>
                <a:ea typeface="Almarai Bold"/>
                <a:cs typeface="Almarai Bold"/>
                <a:sym typeface="Almarai Bold"/>
              </a:rPr>
              <a:t>Для чого вам цей курс?</a:t>
            </a:r>
            <a:endParaRPr lang="en-US" sz="6840" b="1" dirty="0">
              <a:solidFill>
                <a:srgbClr val="FFFFFF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36" name="TextBox 36"/>
          <p:cNvSpPr txBox="1"/>
          <p:nvPr/>
        </p:nvSpPr>
        <p:spPr>
          <a:xfrm>
            <a:off x="943529" y="5621721"/>
            <a:ext cx="7292127" cy="43088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лапароскопічних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гістероскопічних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втручань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операцій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матці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придатках і при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ендометріозі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роботизованої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онкогінекології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причини,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діагностику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корекцію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ускладнень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операцій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роль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малоінвазивних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технологій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лікуванні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жіночого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непліддя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1069273" y="4983334"/>
            <a:ext cx="4563412" cy="4744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745"/>
              </a:lnSpc>
              <a:spcBef>
                <a:spcPct val="0"/>
              </a:spcBef>
            </a:pPr>
            <a:r>
              <a:rPr lang="uk-UA" sz="4000" b="1" dirty="0">
                <a:solidFill>
                  <a:srgbClr val="FFFFFF"/>
                </a:solidFill>
                <a:latin typeface="Times New Roman" panose="02020603050405020304" pitchFamily="18" charset="0"/>
                <a:ea typeface="Almarai Bold"/>
                <a:cs typeface="Times New Roman" panose="02020603050405020304" pitchFamily="18" charset="0"/>
                <a:sym typeface="Almarai Bold"/>
              </a:rPr>
              <a:t>Ви будете знати:</a:t>
            </a:r>
            <a:endParaRPr lang="en-US" sz="4000" b="1" dirty="0">
              <a:solidFill>
                <a:srgbClr val="FFFFFF"/>
              </a:solidFill>
              <a:latin typeface="Times New Roman" panose="02020603050405020304" pitchFamily="18" charset="0"/>
              <a:ea typeface="Almarai Bold"/>
              <a:cs typeface="Times New Roman" panose="02020603050405020304" pitchFamily="18" charset="0"/>
              <a:sym typeface="Almarai Bold"/>
            </a:endParaRPr>
          </a:p>
        </p:txBody>
      </p:sp>
      <p:sp>
        <p:nvSpPr>
          <p:cNvPr id="38" name="TextBox 38"/>
          <p:cNvSpPr txBox="1"/>
          <p:nvPr/>
        </p:nvSpPr>
        <p:spPr>
          <a:xfrm>
            <a:off x="9448800" y="4962674"/>
            <a:ext cx="4026849" cy="4760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745"/>
              </a:lnSpc>
              <a:spcBef>
                <a:spcPct val="0"/>
              </a:spcBef>
            </a:pPr>
            <a:r>
              <a:rPr lang="uk-UA" sz="4000" b="1" dirty="0">
                <a:solidFill>
                  <a:srgbClr val="FFFFFF"/>
                </a:solidFill>
                <a:latin typeface="Times New Roman" panose="02020603050405020304" pitchFamily="18" charset="0"/>
                <a:ea typeface="Almarai Bold"/>
                <a:cs typeface="Times New Roman" panose="02020603050405020304" pitchFamily="18" charset="0"/>
                <a:sym typeface="Almarai Bold"/>
              </a:rPr>
              <a:t>Ви будете вміти:</a:t>
            </a:r>
            <a:endParaRPr lang="en-US" sz="4000" b="1" dirty="0">
              <a:solidFill>
                <a:srgbClr val="FFFFFF"/>
              </a:solidFill>
              <a:latin typeface="Times New Roman" panose="02020603050405020304" pitchFamily="18" charset="0"/>
              <a:ea typeface="Almarai Bold"/>
              <a:cs typeface="Times New Roman" panose="02020603050405020304" pitchFamily="18" charset="0"/>
              <a:sym typeface="Almarai Bold"/>
            </a:endParaRPr>
          </a:p>
        </p:txBody>
      </p:sp>
      <p:grpSp>
        <p:nvGrpSpPr>
          <p:cNvPr id="39" name="Group 39"/>
          <p:cNvGrpSpPr/>
          <p:nvPr/>
        </p:nvGrpSpPr>
        <p:grpSpPr>
          <a:xfrm rot="5400000">
            <a:off x="1990772" y="557198"/>
            <a:ext cx="1224824" cy="1224824"/>
            <a:chOff x="0" y="0"/>
            <a:chExt cx="812800" cy="812800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5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43" name="Рисунок 42" descr="Мозг в голове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315644" y="3106567"/>
            <a:ext cx="1215814" cy="1215814"/>
          </a:xfrm>
          <a:prstGeom prst="rect">
            <a:avLst/>
          </a:prstGeom>
        </p:spPr>
      </p:pic>
      <p:pic>
        <p:nvPicPr>
          <p:cNvPr id="45" name="Рисунок 44" descr="Доктор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1510214" y="3179142"/>
            <a:ext cx="1215814" cy="121581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005391" y="-56898"/>
            <a:ext cx="12010783" cy="10400796"/>
            <a:chOff x="0" y="0"/>
            <a:chExt cx="4282440" cy="37084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282440" cy="3708400"/>
            </a:xfrm>
            <a:custGeom>
              <a:avLst/>
              <a:gdLst/>
              <a:ahLst/>
              <a:cxnLst/>
              <a:rect l="l" t="t" r="r" b="b"/>
              <a:pathLst>
                <a:path w="4282440" h="370840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1"/>
              <a:stretch>
                <a:fillRect l="-102591" r="-10259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-4976691" y="-56898"/>
            <a:ext cx="12010783" cy="10400796"/>
            <a:chOff x="0" y="0"/>
            <a:chExt cx="4282440" cy="37084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282440" cy="3708400"/>
            </a:xfrm>
            <a:custGeom>
              <a:avLst/>
              <a:gdLst/>
              <a:ahLst/>
              <a:cxnLst/>
              <a:rect l="l" t="t" r="r" b="b"/>
              <a:pathLst>
                <a:path w="4282440" h="370840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1"/>
              <a:stretch>
                <a:fillRect l="-102591" r="-10259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6"/>
          <p:cNvGrpSpPr/>
          <p:nvPr/>
        </p:nvGrpSpPr>
        <p:grpSpPr>
          <a:xfrm rot="5400000">
            <a:off x="7661175" y="700491"/>
            <a:ext cx="518653" cy="403322"/>
            <a:chOff x="0" y="0"/>
            <a:chExt cx="812800" cy="63206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632061"/>
            </a:xfrm>
            <a:custGeom>
              <a:avLst/>
              <a:gdLst/>
              <a:ahLst/>
              <a:cxnLst/>
              <a:rect l="l" t="t" r="r" b="b"/>
              <a:pathLst>
                <a:path w="812800" h="632061">
                  <a:moveTo>
                    <a:pt x="406400" y="0"/>
                  </a:moveTo>
                  <a:lnTo>
                    <a:pt x="812800" y="632061"/>
                  </a:lnTo>
                  <a:lnTo>
                    <a:pt x="0" y="632061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127000" y="245832"/>
              <a:ext cx="558800" cy="34108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9" name="Group 9"/>
          <p:cNvGrpSpPr/>
          <p:nvPr/>
        </p:nvGrpSpPr>
        <p:grpSpPr>
          <a:xfrm rot="5400000">
            <a:off x="7661407" y="2453217"/>
            <a:ext cx="518653" cy="403322"/>
            <a:chOff x="0" y="0"/>
            <a:chExt cx="812800" cy="632061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632061"/>
            </a:xfrm>
            <a:custGeom>
              <a:avLst/>
              <a:gdLst/>
              <a:ahLst/>
              <a:cxnLst/>
              <a:rect l="l" t="t" r="r" b="b"/>
              <a:pathLst>
                <a:path w="812800" h="632061">
                  <a:moveTo>
                    <a:pt x="406400" y="0"/>
                  </a:moveTo>
                  <a:lnTo>
                    <a:pt x="812800" y="632061"/>
                  </a:lnTo>
                  <a:lnTo>
                    <a:pt x="0" y="632061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127000" y="245832"/>
              <a:ext cx="558800" cy="34108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12" name="Group 12"/>
          <p:cNvGrpSpPr/>
          <p:nvPr/>
        </p:nvGrpSpPr>
        <p:grpSpPr>
          <a:xfrm rot="5400000">
            <a:off x="7686008" y="3866268"/>
            <a:ext cx="518653" cy="403322"/>
            <a:chOff x="0" y="0"/>
            <a:chExt cx="812800" cy="632061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632061"/>
            </a:xfrm>
            <a:custGeom>
              <a:avLst/>
              <a:gdLst/>
              <a:ahLst/>
              <a:cxnLst/>
              <a:rect l="l" t="t" r="r" b="b"/>
              <a:pathLst>
                <a:path w="812800" h="632061">
                  <a:moveTo>
                    <a:pt x="406400" y="0"/>
                  </a:moveTo>
                  <a:lnTo>
                    <a:pt x="812800" y="632061"/>
                  </a:lnTo>
                  <a:lnTo>
                    <a:pt x="0" y="632061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127000" y="245832"/>
              <a:ext cx="558800" cy="34108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8763000" y="2395855"/>
            <a:ext cx="7763510" cy="107061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marL="0" lvl="0" indent="0" algn="l">
              <a:lnSpc>
                <a:spcPts val="4375"/>
              </a:lnSpc>
              <a:spcBef>
                <a:spcPct val="0"/>
              </a:spcBef>
            </a:pPr>
            <a:r>
              <a:rPr lang="uk-UA" sz="7200" dirty="0">
                <a:solidFill>
                  <a:srgbClr val="17E3B2"/>
                </a:solidFill>
                <a:latin typeface="Times New Roman" panose="02020603050405020304" pitchFamily="18" charset="0"/>
                <a:ea typeface="Almarai Bold"/>
                <a:cs typeface="Times New Roman" panose="02020603050405020304" pitchFamily="18" charset="0"/>
                <a:sym typeface="Almarai Bold"/>
              </a:rPr>
              <a:t>Практичні заняття</a:t>
            </a:r>
            <a:endParaRPr lang="en-US" sz="7200" dirty="0">
              <a:solidFill>
                <a:srgbClr val="17E3B2"/>
              </a:solidFill>
              <a:latin typeface="Times New Roman" panose="02020603050405020304" pitchFamily="18" charset="0"/>
              <a:ea typeface="Almarai Bold"/>
              <a:cs typeface="Times New Roman" panose="02020603050405020304" pitchFamily="18" charset="0"/>
              <a:sym typeface="Almarai Bold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8807243" y="800265"/>
            <a:ext cx="2492805" cy="5607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375"/>
              </a:lnSpc>
              <a:spcBef>
                <a:spcPct val="0"/>
              </a:spcBef>
            </a:pPr>
            <a:r>
              <a:rPr lang="uk-UA" sz="7200" dirty="0">
                <a:solidFill>
                  <a:srgbClr val="17E3B2"/>
                </a:solidFill>
                <a:latin typeface="Times New Roman" panose="02020603050405020304" pitchFamily="18" charset="0"/>
                <a:ea typeface="Almarai Bold"/>
                <a:cs typeface="Times New Roman" panose="02020603050405020304" pitchFamily="18" charset="0"/>
                <a:sym typeface="Almarai Bold"/>
              </a:rPr>
              <a:t>Лекції</a:t>
            </a:r>
            <a:endParaRPr lang="en-US" sz="7200" dirty="0">
              <a:solidFill>
                <a:srgbClr val="17E3B2"/>
              </a:solidFill>
              <a:latin typeface="Times New Roman" panose="02020603050405020304" pitchFamily="18" charset="0"/>
              <a:ea typeface="Almarai Bold"/>
              <a:cs typeface="Times New Roman" panose="02020603050405020304" pitchFamily="18" charset="0"/>
              <a:sym typeface="Almarai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8686800" y="3466465"/>
            <a:ext cx="8032115" cy="143383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marL="0" lvl="0" indent="0" algn="l">
              <a:lnSpc>
                <a:spcPct val="100000"/>
              </a:lnSpc>
              <a:spcBef>
                <a:spcPct val="0"/>
              </a:spcBef>
            </a:pPr>
            <a:r>
              <a:rPr lang="uk-UA" altLang="en-US" sz="7200" dirty="0">
                <a:solidFill>
                  <a:srgbClr val="17E3B2"/>
                </a:solidFill>
                <a:latin typeface="Times New Roman" panose="02020603050405020304" pitchFamily="18" charset="0"/>
                <a:ea typeface="Almarai Bold"/>
                <a:cs typeface="Times New Roman" panose="02020603050405020304" pitchFamily="18" charset="0"/>
                <a:sym typeface="Almarai Bold"/>
              </a:rPr>
              <a:t>Самостійна робота студента</a:t>
            </a:r>
            <a:endParaRPr lang="uk-UA" altLang="en-US" sz="7200" dirty="0">
              <a:solidFill>
                <a:srgbClr val="17E3B2"/>
              </a:solidFill>
              <a:latin typeface="Times New Roman" panose="02020603050405020304" pitchFamily="18" charset="0"/>
              <a:ea typeface="Almarai Bold"/>
              <a:cs typeface="Times New Roman" panose="02020603050405020304" pitchFamily="18" charset="0"/>
              <a:sym typeface="Almarai Bold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6477000" y="6134100"/>
            <a:ext cx="12173585" cy="4201160"/>
          </a:xfrm>
          <a:prstGeom prst="rect">
            <a:avLst/>
          </a:prstGeom>
        </p:spPr>
        <p:txBody>
          <a:bodyPr vert="horz" wrap="square" lIns="0" tIns="0" rIns="0" bIns="0" rtlCol="0" anchor="t">
            <a:noAutofit/>
          </a:bodyPr>
          <a:lstStyle/>
          <a:p>
            <a:pPr marL="0" lvl="0" indent="0" algn="l">
              <a:lnSpc>
                <a:spcPct val="100000"/>
              </a:lnSpc>
            </a:pPr>
            <a:r>
              <a:rPr lang="uk-UA" sz="4400" u="none" strike="noStrike" dirty="0">
                <a:solidFill>
                  <a:schemeClr val="bg1"/>
                </a:solidFill>
                <a:latin typeface="Times New Roman" panose="02020603050405020304" pitchFamily="18" charset="0"/>
                <a:ea typeface="Almarai"/>
                <a:cs typeface="Times New Roman" panose="02020603050405020304" pitchFamily="18" charset="0"/>
                <a:sym typeface="Almarai"/>
              </a:rPr>
              <a:t>Форма підсумкового контролю - </a:t>
            </a:r>
            <a:r>
              <a:rPr lang="uk-UA" sz="4400" dirty="0">
                <a:solidFill>
                  <a:schemeClr val="bg1"/>
                </a:solidFill>
                <a:latin typeface="Times New Roman" panose="02020603050405020304" pitchFamily="18" charset="0"/>
                <a:ea typeface="Almarai"/>
                <a:cs typeface="Times New Roman" panose="02020603050405020304" pitchFamily="18" charset="0"/>
                <a:sym typeface="Almarai"/>
              </a:rPr>
              <a:t>залік (</a:t>
            </a:r>
            <a:r>
              <a:rPr lang="uk-UA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на останньому практичному занятті за умов успішного проходження курсу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(</a:t>
            </a:r>
            <a:r>
              <a:rPr lang="ru-RU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сума </a:t>
            </a:r>
            <a:r>
              <a:rPr lang="ru-RU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балів</a:t>
            </a:r>
            <a:r>
              <a:rPr lang="ru-RU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за </a:t>
            </a:r>
            <a:r>
              <a:rPr lang="ru-RU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всі</a:t>
            </a:r>
            <a:r>
              <a:rPr lang="ru-RU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види</a:t>
            </a:r>
            <a:r>
              <a:rPr lang="ru-RU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навчальної</a:t>
            </a:r>
            <a:r>
              <a:rPr lang="ru-RU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діяльності</a:t>
            </a:r>
            <a:r>
              <a:rPr lang="ru-RU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- 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122-200 </a:t>
            </a:r>
            <a:r>
              <a:rPr lang="uk-UA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балів) і відсутності академічної заборгованості.</a:t>
            </a:r>
            <a:r>
              <a:rPr lang="uk-UA" sz="4400" dirty="0">
                <a:solidFill>
                  <a:schemeClr val="bg1"/>
                </a:solidFill>
                <a:latin typeface="Times New Roman" panose="02020603050405020304" pitchFamily="18" charset="0"/>
                <a:ea typeface="Almarai"/>
                <a:cs typeface="Times New Roman" panose="02020603050405020304" pitchFamily="18" charset="0"/>
                <a:sym typeface="Almarai"/>
              </a:rPr>
              <a:t>)</a:t>
            </a:r>
            <a:endParaRPr lang="uk-UA" sz="4400" u="none" strike="noStrike" dirty="0">
              <a:solidFill>
                <a:schemeClr val="bg1"/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grpSp>
        <p:nvGrpSpPr>
          <p:cNvPr id="31" name="Group 31"/>
          <p:cNvGrpSpPr/>
          <p:nvPr/>
        </p:nvGrpSpPr>
        <p:grpSpPr>
          <a:xfrm>
            <a:off x="113485" y="2528113"/>
            <a:ext cx="6468625" cy="4651499"/>
            <a:chOff x="0" y="0"/>
            <a:chExt cx="812800" cy="812800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  <a:ln w="200025" cap="sq">
              <a:solidFill>
                <a:srgbClr val="051D40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TextBox 33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35" name="Group 35"/>
          <p:cNvGrpSpPr/>
          <p:nvPr/>
        </p:nvGrpSpPr>
        <p:grpSpPr>
          <a:xfrm>
            <a:off x="17259300" y="2066886"/>
            <a:ext cx="5754080" cy="8220114"/>
            <a:chOff x="0" y="0"/>
            <a:chExt cx="4445000" cy="6350000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7" name="Group 37"/>
          <p:cNvGrpSpPr/>
          <p:nvPr/>
        </p:nvGrpSpPr>
        <p:grpSpPr>
          <a:xfrm rot="-10800000">
            <a:off x="-4533696" y="169116"/>
            <a:ext cx="5754080" cy="8220114"/>
            <a:chOff x="0" y="0"/>
            <a:chExt cx="4445000" cy="6350000"/>
          </a:xfrm>
        </p:grpSpPr>
        <p:sp>
          <p:nvSpPr>
            <p:cNvPr id="38" name="Freeform 38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9" name="TextBox 39"/>
          <p:cNvSpPr txBox="1"/>
          <p:nvPr/>
        </p:nvSpPr>
        <p:spPr>
          <a:xfrm>
            <a:off x="452627" y="3228671"/>
            <a:ext cx="5815123" cy="29775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7885"/>
              </a:lnSpc>
              <a:spcBef>
                <a:spcPct val="0"/>
              </a:spcBef>
            </a:pPr>
            <a:r>
              <a:rPr lang="uk-UA" sz="6570" b="1" dirty="0">
                <a:solidFill>
                  <a:srgbClr val="FFFFFF"/>
                </a:solidFill>
                <a:latin typeface="Almarai Bold"/>
                <a:ea typeface="Almarai Bold"/>
                <a:cs typeface="Almarai Bold"/>
                <a:sym typeface="Almarai Bold"/>
              </a:rPr>
              <a:t>З чого складається цей курс?</a:t>
            </a:r>
            <a:r>
              <a:rPr lang="en-US" sz="6570" b="1" dirty="0">
                <a:solidFill>
                  <a:srgbClr val="FFFFFF"/>
                </a:solidFill>
                <a:latin typeface="Almarai Bold"/>
                <a:ea typeface="Almarai Bold"/>
                <a:cs typeface="Almarai Bold"/>
                <a:sym typeface="Almarai Bold"/>
              </a:rPr>
              <a:t> </a:t>
            </a:r>
            <a:endParaRPr lang="en-US" sz="6570" b="1" dirty="0">
              <a:solidFill>
                <a:srgbClr val="FFFFFF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6"/>
          <p:cNvGrpSpPr/>
          <p:nvPr/>
        </p:nvGrpSpPr>
        <p:grpSpPr>
          <a:xfrm rot="-10800000">
            <a:off x="-4848235" y="277449"/>
            <a:ext cx="5754080" cy="8220114"/>
            <a:chOff x="0" y="0"/>
            <a:chExt cx="4445000" cy="6350000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17259300" y="2066886"/>
            <a:ext cx="5754080" cy="8220114"/>
            <a:chOff x="0" y="0"/>
            <a:chExt cx="4445000" cy="63500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5555981" y="-2047678"/>
            <a:ext cx="7200900" cy="10287000"/>
            <a:chOff x="0" y="0"/>
            <a:chExt cx="4445000" cy="63500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>
                <a:alphaModFix amt="18999"/>
              </a:blip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-5409452" y="-724059"/>
            <a:ext cx="7200900" cy="10287000"/>
            <a:chOff x="0" y="0"/>
            <a:chExt cx="4445000" cy="63500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>
                <a:alphaModFix amt="18999"/>
              </a:blip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8" name="TextBox 28"/>
          <p:cNvSpPr txBox="1"/>
          <p:nvPr/>
        </p:nvSpPr>
        <p:spPr>
          <a:xfrm>
            <a:off x="410510" y="6210406"/>
            <a:ext cx="3123845" cy="15773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20"/>
              </a:lnSpc>
            </a:pPr>
            <a:r>
              <a:rPr lang="uk-UA" sz="3430" b="1" spc="171" dirty="0" err="1">
                <a:latin typeface="Almarai Bold"/>
                <a:ea typeface="Almarai Bold"/>
                <a:cs typeface="Almarai Bold"/>
                <a:sym typeface="Almarai Bold"/>
              </a:rPr>
              <a:t>Булавенко</a:t>
            </a:r>
            <a:r>
              <a:rPr lang="uk-UA" sz="3430" b="1" spc="171" dirty="0">
                <a:latin typeface="Almarai Bold"/>
                <a:ea typeface="Almarai Bold"/>
                <a:cs typeface="Almarai Bold"/>
                <a:sym typeface="Almarai Bold"/>
              </a:rPr>
              <a:t> Ольга Василівна</a:t>
            </a:r>
            <a:endParaRPr lang="en-US" sz="3430" b="1" spc="171" dirty="0"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489863" y="8034034"/>
            <a:ext cx="2633068" cy="10772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20"/>
              </a:lnSpc>
            </a:pP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Завідувач кафедри, професор, </a:t>
            </a:r>
            <a:r>
              <a:rPr lang="uk-UA" sz="2350" b="1" spc="117" dirty="0" err="1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д.м.н</a:t>
            </a: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.</a:t>
            </a:r>
            <a:endParaRPr lang="en-US" sz="2350" b="1" spc="117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30" name="TextBox 30"/>
          <p:cNvSpPr txBox="1"/>
          <p:nvPr/>
        </p:nvSpPr>
        <p:spPr>
          <a:xfrm>
            <a:off x="3876336" y="6227724"/>
            <a:ext cx="3211146" cy="15773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20"/>
              </a:lnSpc>
            </a:pPr>
            <a:r>
              <a:rPr lang="uk-UA" sz="3430" b="1" spc="171" dirty="0" err="1">
                <a:latin typeface="Almarai Bold"/>
                <a:ea typeface="Almarai Bold"/>
                <a:cs typeface="Almarai Bold"/>
                <a:sym typeface="Almarai Bold"/>
              </a:rPr>
              <a:t>Пролигіна</a:t>
            </a:r>
            <a:r>
              <a:rPr lang="uk-UA" sz="3430" b="1" spc="171" dirty="0">
                <a:latin typeface="Almarai Bold"/>
                <a:ea typeface="Almarai Bold"/>
                <a:cs typeface="Almarai Bold"/>
                <a:sym typeface="Almarai Bold"/>
              </a:rPr>
              <a:t> Інна </a:t>
            </a:r>
            <a:r>
              <a:rPr lang="uk-UA" sz="3430" b="1" spc="171" dirty="0" err="1">
                <a:latin typeface="Almarai Bold"/>
                <a:ea typeface="Almarai Bold"/>
                <a:cs typeface="Almarai Bold"/>
                <a:sym typeface="Almarai Bold"/>
              </a:rPr>
              <a:t>Валерівна</a:t>
            </a:r>
            <a:endParaRPr lang="en-US" sz="3430" b="1" spc="171" dirty="0"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31" name="TextBox 31"/>
          <p:cNvSpPr txBox="1"/>
          <p:nvPr/>
        </p:nvSpPr>
        <p:spPr>
          <a:xfrm>
            <a:off x="4165375" y="7918549"/>
            <a:ext cx="2633068" cy="1436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20"/>
              </a:lnSpc>
            </a:pP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Завідувач учбовою частиною, доцент, </a:t>
            </a:r>
            <a:r>
              <a:rPr lang="uk-UA" sz="2350" b="1" spc="117" dirty="0" err="1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к.м.н</a:t>
            </a: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.</a:t>
            </a:r>
            <a:endParaRPr lang="en-US" sz="2350" b="1" spc="117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5939552" y="1470769"/>
            <a:ext cx="6854345" cy="7818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450"/>
              </a:lnSpc>
              <a:spcBef>
                <a:spcPct val="0"/>
              </a:spcBef>
            </a:pPr>
            <a:r>
              <a:rPr lang="uk-UA" sz="5375" b="1" dirty="0">
                <a:solidFill>
                  <a:srgbClr val="051D40"/>
                </a:solidFill>
                <a:latin typeface="Almarai Bold"/>
                <a:ea typeface="Almarai Bold"/>
                <a:cs typeface="Almarai Bold"/>
                <a:sym typeface="Almarai Bold"/>
              </a:rPr>
              <a:t>Розробники курсу</a:t>
            </a:r>
            <a:endParaRPr lang="en-US" sz="5375" b="1" dirty="0">
              <a:solidFill>
                <a:srgbClr val="051D40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grpSp>
        <p:nvGrpSpPr>
          <p:cNvPr id="35" name="Group 35"/>
          <p:cNvGrpSpPr/>
          <p:nvPr/>
        </p:nvGrpSpPr>
        <p:grpSpPr>
          <a:xfrm rot="5400000">
            <a:off x="5747062" y="1279135"/>
            <a:ext cx="1224824" cy="1224824"/>
            <a:chOff x="0" y="0"/>
            <a:chExt cx="812800" cy="812800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43" name="Рисунок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956" y="2660081"/>
            <a:ext cx="2574955" cy="3337495"/>
          </a:xfrm>
          <a:prstGeom prst="ellipse">
            <a:avLst/>
          </a:prstGeom>
          <a:ln w="38100">
            <a:solidFill>
              <a:srgbClr val="00B050"/>
            </a:solidFill>
          </a:ln>
        </p:spPr>
      </p:pic>
      <p:sp>
        <p:nvSpPr>
          <p:cNvPr id="17" name="TextBox 30"/>
          <p:cNvSpPr txBox="1"/>
          <p:nvPr/>
        </p:nvSpPr>
        <p:spPr>
          <a:xfrm>
            <a:off x="7429463" y="6176943"/>
            <a:ext cx="3211146" cy="15773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20"/>
              </a:lnSpc>
            </a:pPr>
            <a:r>
              <a:rPr lang="uk-UA" sz="3430" b="1" spc="171" dirty="0">
                <a:latin typeface="Almarai Bold"/>
                <a:ea typeface="Almarai Bold"/>
                <a:cs typeface="Almarai Bold"/>
                <a:sym typeface="Almarai Bold"/>
              </a:rPr>
              <a:t>Вознюк Андрій Вікторович</a:t>
            </a:r>
            <a:endParaRPr lang="en-US" sz="3430" b="1" spc="171" dirty="0"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18" name="TextBox 30"/>
          <p:cNvSpPr txBox="1"/>
          <p:nvPr/>
        </p:nvSpPr>
        <p:spPr>
          <a:xfrm>
            <a:off x="10646732" y="6176943"/>
            <a:ext cx="3211146" cy="15773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20"/>
              </a:lnSpc>
            </a:pPr>
            <a:r>
              <a:rPr lang="uk-UA" sz="3430" b="1" spc="171" dirty="0">
                <a:latin typeface="Almarai Bold"/>
                <a:ea typeface="Almarai Bold"/>
                <a:cs typeface="Almarai Bold"/>
                <a:sym typeface="Almarai Bold"/>
              </a:rPr>
              <a:t>Сливка </a:t>
            </a:r>
            <a:endParaRPr lang="uk-UA" sz="3430" b="1" spc="171" dirty="0">
              <a:latin typeface="Almarai Bold"/>
              <a:ea typeface="Almarai Bold"/>
              <a:cs typeface="Almarai Bold"/>
              <a:sym typeface="Almarai Bold"/>
            </a:endParaRPr>
          </a:p>
          <a:p>
            <a:pPr algn="ctr">
              <a:lnSpc>
                <a:spcPts val="4120"/>
              </a:lnSpc>
            </a:pPr>
            <a:r>
              <a:rPr lang="uk-UA" sz="3430" b="1" spc="171" dirty="0">
                <a:latin typeface="Almarai Bold"/>
                <a:ea typeface="Almarai Bold"/>
                <a:cs typeface="Almarai Bold"/>
                <a:sym typeface="Almarai Bold"/>
              </a:rPr>
              <a:t>Еліна </a:t>
            </a:r>
            <a:r>
              <a:rPr lang="uk-UA" sz="3430" b="1" spc="171" dirty="0" err="1">
                <a:latin typeface="Almarai Bold"/>
                <a:ea typeface="Almarai Bold"/>
                <a:cs typeface="Almarai Bold"/>
                <a:sym typeface="Almarai Bold"/>
              </a:rPr>
              <a:t>Валерівна</a:t>
            </a:r>
            <a:endParaRPr lang="en-US" sz="3430" b="1" spc="171" dirty="0"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19" name="TextBox 30"/>
          <p:cNvSpPr txBox="1"/>
          <p:nvPr/>
        </p:nvSpPr>
        <p:spPr>
          <a:xfrm>
            <a:off x="13950408" y="6226193"/>
            <a:ext cx="3211146" cy="15773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20"/>
              </a:lnSpc>
            </a:pPr>
            <a:r>
              <a:rPr lang="uk-UA" sz="3430" b="1" spc="171" dirty="0" err="1">
                <a:latin typeface="Almarai Bold"/>
                <a:ea typeface="Almarai Bold"/>
                <a:cs typeface="Almarai Bold"/>
                <a:sym typeface="Almarai Bold"/>
              </a:rPr>
              <a:t>Дубас</a:t>
            </a:r>
            <a:r>
              <a:rPr lang="uk-UA" sz="3430" b="1" spc="171" dirty="0">
                <a:latin typeface="Almarai Bold"/>
                <a:ea typeface="Almarai Bold"/>
                <a:cs typeface="Almarai Bold"/>
                <a:sym typeface="Almarai Bold"/>
              </a:rPr>
              <a:t> Людмила Григорівна</a:t>
            </a:r>
            <a:endParaRPr lang="en-US" sz="3430" b="1" spc="171" dirty="0"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666764" y="8055492"/>
            <a:ext cx="2633068" cy="3590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20"/>
              </a:lnSpc>
            </a:pP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Доцент, </a:t>
            </a:r>
            <a:r>
              <a:rPr lang="uk-UA" sz="2350" b="1" spc="117" dirty="0" err="1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к.м.н</a:t>
            </a: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.</a:t>
            </a:r>
            <a:endParaRPr lang="en-US" sz="2350" b="1" spc="117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33" name="TextBox 31"/>
          <p:cNvSpPr txBox="1"/>
          <p:nvPr/>
        </p:nvSpPr>
        <p:spPr>
          <a:xfrm>
            <a:off x="11068186" y="8034034"/>
            <a:ext cx="2633068" cy="3590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20"/>
              </a:lnSpc>
            </a:pP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Асистент, </a:t>
            </a:r>
            <a:r>
              <a:rPr lang="uk-UA" sz="2350" b="1" spc="117" dirty="0" err="1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к.м.н</a:t>
            </a: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.</a:t>
            </a:r>
            <a:endParaRPr lang="en-US" sz="2350" b="1" spc="117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37" name="TextBox 31"/>
          <p:cNvSpPr txBox="1"/>
          <p:nvPr/>
        </p:nvSpPr>
        <p:spPr>
          <a:xfrm>
            <a:off x="14285455" y="8049395"/>
            <a:ext cx="2633068" cy="3590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20"/>
              </a:lnSpc>
            </a:pP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Асистент</a:t>
            </a:r>
            <a:endParaRPr lang="en-US" sz="2350" b="1" spc="117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pic>
        <p:nvPicPr>
          <p:cNvPr id="40" name="Рисунок 39" descr="Изображение выглядит как одежда, человек, плечо, Человеческое лицо&#10;&#10;Автоматически созданное описание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688" y="2719373"/>
            <a:ext cx="2595221" cy="3491033"/>
          </a:xfrm>
          <a:prstGeom prst="ellipse">
            <a:avLst/>
          </a:prstGeom>
          <a:ln w="38100">
            <a:solidFill>
              <a:srgbClr val="00B050"/>
            </a:solidFill>
          </a:ln>
        </p:spPr>
      </p:pic>
      <p:pic>
        <p:nvPicPr>
          <p:cNvPr id="42" name="Рисунок 41" descr="Изображение выглядит как текст, Человеческое лицо, одежда, человек&#10;&#10;Автоматически созданное описание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64" t="69" r="27236" b="-69"/>
          <a:stretch>
            <a:fillRect/>
          </a:stretch>
        </p:blipFill>
        <p:spPr>
          <a:xfrm>
            <a:off x="7673162" y="2704756"/>
            <a:ext cx="2308299" cy="3462449"/>
          </a:xfrm>
          <a:prstGeom prst="ellipse">
            <a:avLst/>
          </a:prstGeom>
          <a:ln w="38100">
            <a:solidFill>
              <a:srgbClr val="00B050"/>
            </a:solidFill>
          </a:ln>
        </p:spPr>
      </p:pic>
      <p:pic>
        <p:nvPicPr>
          <p:cNvPr id="45" name="Рисунок 44" descr="Изображение выглядит как Человеческое лицо, одежда, текст, улыбка&#10;&#10;Автоматически созданное описание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7" r="27867"/>
          <a:stretch>
            <a:fillRect/>
          </a:stretch>
        </p:blipFill>
        <p:spPr>
          <a:xfrm>
            <a:off x="4239052" y="2593396"/>
            <a:ext cx="2392146" cy="3588219"/>
          </a:xfrm>
          <a:prstGeom prst="ellipse">
            <a:avLst/>
          </a:prstGeom>
          <a:ln w="38100">
            <a:solidFill>
              <a:srgbClr val="00B050"/>
            </a:solidFill>
          </a:ln>
        </p:spPr>
      </p:pic>
      <p:pic>
        <p:nvPicPr>
          <p:cNvPr id="47" name="Рисунок 46" descr="Изображение выглядит как Человеческое лицо, человек, одежда, улыбка&#10;&#10;Автоматически созданное описание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51" r="15751"/>
          <a:stretch>
            <a:fillRect/>
          </a:stretch>
        </p:blipFill>
        <p:spPr>
          <a:xfrm>
            <a:off x="14285455" y="2704756"/>
            <a:ext cx="2392146" cy="3588219"/>
          </a:xfrm>
          <a:prstGeom prst="ellipse">
            <a:avLst/>
          </a:prstGeom>
          <a:ln w="38100">
            <a:solidFill>
              <a:srgbClr val="00B050"/>
            </a:solidFill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690195" y="3049848"/>
            <a:ext cx="7569105" cy="7868257"/>
            <a:chOff x="0" y="0"/>
            <a:chExt cx="6108573" cy="6350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108573" cy="6350000"/>
            </a:xfrm>
            <a:custGeom>
              <a:avLst/>
              <a:gdLst/>
              <a:ahLst/>
              <a:cxnLst/>
              <a:rect l="l" t="t" r="r" b="b"/>
              <a:pathLst>
                <a:path w="6108573" h="6350000">
                  <a:moveTo>
                    <a:pt x="6108573" y="0"/>
                  </a:moveTo>
                  <a:lnTo>
                    <a:pt x="6108573" y="3295396"/>
                  </a:lnTo>
                  <a:cubicBezTo>
                    <a:pt x="6108573" y="4982464"/>
                    <a:pt x="4741164" y="6350000"/>
                    <a:pt x="3054350" y="6350000"/>
                  </a:cubicBezTo>
                  <a:cubicBezTo>
                    <a:pt x="1367536" y="6350000"/>
                    <a:pt x="0" y="4982464"/>
                    <a:pt x="0" y="3295523"/>
                  </a:cubicBezTo>
                  <a:lnTo>
                    <a:pt x="0" y="0"/>
                  </a:lnTo>
                  <a:lnTo>
                    <a:pt x="6108573" y="0"/>
                  </a:lnTo>
                  <a:close/>
                </a:path>
              </a:pathLst>
            </a:custGeom>
            <a:blipFill>
              <a:blip r:embed="rId1"/>
              <a:stretch>
                <a:fillRect l="-133175" r="-133175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9690195" y="736179"/>
            <a:ext cx="7569105" cy="7868257"/>
            <a:chOff x="0" y="0"/>
            <a:chExt cx="6108573" cy="6350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108573" cy="6350000"/>
            </a:xfrm>
            <a:custGeom>
              <a:avLst/>
              <a:gdLst/>
              <a:ahLst/>
              <a:cxnLst/>
              <a:rect l="l" t="t" r="r" b="b"/>
              <a:pathLst>
                <a:path w="6108573" h="6350000">
                  <a:moveTo>
                    <a:pt x="6108573" y="0"/>
                  </a:moveTo>
                  <a:lnTo>
                    <a:pt x="6108573" y="3295396"/>
                  </a:lnTo>
                  <a:cubicBezTo>
                    <a:pt x="6108573" y="4982464"/>
                    <a:pt x="4741164" y="6350000"/>
                    <a:pt x="3054350" y="6350000"/>
                  </a:cubicBezTo>
                  <a:cubicBezTo>
                    <a:pt x="1367536" y="6350000"/>
                    <a:pt x="0" y="4982464"/>
                    <a:pt x="0" y="3295523"/>
                  </a:cubicBezTo>
                  <a:lnTo>
                    <a:pt x="0" y="0"/>
                  </a:lnTo>
                  <a:lnTo>
                    <a:pt x="6108573" y="0"/>
                  </a:lnTo>
                  <a:close/>
                </a:path>
              </a:pathLst>
            </a:custGeom>
            <a:blipFill>
              <a:blip r:embed="rId1"/>
              <a:stretch>
                <a:fillRect l="-133175" r="-133175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457200" y="1562100"/>
            <a:ext cx="9156700" cy="145542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marL="0" lvl="0" indent="0" algn="l">
              <a:lnSpc>
                <a:spcPts val="9625"/>
              </a:lnSpc>
            </a:pPr>
            <a:r>
              <a:rPr lang="uk-UA" sz="5400" b="1" spc="419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Контактна інформація</a:t>
            </a:r>
            <a:endParaRPr lang="en-US" sz="5400" b="1" spc="419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grpSp>
        <p:nvGrpSpPr>
          <p:cNvPr id="12" name="Group 12"/>
          <p:cNvGrpSpPr/>
          <p:nvPr/>
        </p:nvGrpSpPr>
        <p:grpSpPr>
          <a:xfrm>
            <a:off x="10286725" y="2156189"/>
            <a:ext cx="7569105" cy="7868257"/>
            <a:chOff x="0" y="0"/>
            <a:chExt cx="6108573" cy="63500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108573" cy="6350000"/>
            </a:xfrm>
            <a:custGeom>
              <a:avLst/>
              <a:gdLst/>
              <a:ahLst/>
              <a:cxnLst/>
              <a:rect l="l" t="t" r="r" b="b"/>
              <a:pathLst>
                <a:path w="6108573" h="6350000">
                  <a:moveTo>
                    <a:pt x="6108573" y="0"/>
                  </a:moveTo>
                  <a:lnTo>
                    <a:pt x="6108573" y="3295396"/>
                  </a:lnTo>
                  <a:cubicBezTo>
                    <a:pt x="6108573" y="4982464"/>
                    <a:pt x="4741164" y="6350000"/>
                    <a:pt x="3054350" y="6350000"/>
                  </a:cubicBezTo>
                  <a:cubicBezTo>
                    <a:pt x="1367536" y="6350000"/>
                    <a:pt x="0" y="4982464"/>
                    <a:pt x="0" y="3295523"/>
                  </a:cubicBezTo>
                  <a:lnTo>
                    <a:pt x="0" y="0"/>
                  </a:lnTo>
                  <a:lnTo>
                    <a:pt x="6108573" y="0"/>
                  </a:lnTo>
                  <a:close/>
                </a:path>
              </a:pathLst>
            </a:custGeom>
            <a:blipFill>
              <a:blip r:embed="rId1"/>
              <a:stretch>
                <a:fillRect l="-133175" r="-133175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1" t="-1" r="2410" b="3285"/>
          <a:stretch>
            <a:fillRect/>
          </a:stretch>
        </p:blipFill>
        <p:spPr>
          <a:xfrm>
            <a:off x="10439400" y="-266609"/>
            <a:ext cx="6896100" cy="7074924"/>
          </a:xfrm>
          <a:prstGeom prst="ellipse">
            <a:avLst/>
          </a:prstGeom>
        </p:spPr>
      </p:pic>
      <p:sp>
        <p:nvSpPr>
          <p:cNvPr id="6" name="Text Box 5"/>
          <p:cNvSpPr txBox="1"/>
          <p:nvPr/>
        </p:nvSpPr>
        <p:spPr>
          <a:xfrm>
            <a:off x="457200" y="4000500"/>
            <a:ext cx="8848725" cy="260540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uk-UA" altLang="en-US" sz="4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м. Вінниця, вул. Пирогова 56</a:t>
            </a:r>
            <a:endParaRPr lang="uk-UA" altLang="en-US" sz="40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en-US" sz="4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Кафедра акушерства та гінекології №2</a:t>
            </a:r>
            <a:endParaRPr lang="uk-UA" altLang="en-US" sz="40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4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gynecology2@vnmu.edu.ua</a:t>
            </a:r>
            <a:endParaRPr lang="en-US" altLang="en-US" sz="40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3730</Words>
  <Application>WPS Presentation</Application>
  <PresentationFormat>Произвольный</PresentationFormat>
  <Paragraphs>117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22" baseType="lpstr">
      <vt:lpstr>Arial</vt:lpstr>
      <vt:lpstr>SimSun</vt:lpstr>
      <vt:lpstr>Wingdings</vt:lpstr>
      <vt:lpstr>Times New Roman</vt:lpstr>
      <vt:lpstr>Calibri</vt:lpstr>
      <vt:lpstr>Almarai Bold</vt:lpstr>
      <vt:lpstr>Thonburi</vt:lpstr>
      <vt:lpstr>方正仿宋_GBK</vt:lpstr>
      <vt:lpstr>仿宋-简</vt:lpstr>
      <vt:lpstr>Almarai</vt:lpstr>
      <vt:lpstr>Microsoft YaHei</vt:lpstr>
      <vt:lpstr>汉仪旗黑</vt:lpstr>
      <vt:lpstr>Arial Unicode MS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>Інна Гайченя</cp:lastModifiedBy>
  <cp:revision>11</cp:revision>
  <dcterms:created xsi:type="dcterms:W3CDTF">2026-06-29T06:51:40Z</dcterms:created>
  <dcterms:modified xsi:type="dcterms:W3CDTF">2026-06-29T06:51:40Z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65C9AE3D68AC57A44C1EFE68C4F6B4F1_42</vt:lpwstr>
  </property>
  <property fmtid="{D5CDD505-2E9C-101B-9397-08002B2CF9AE}" pid="3" name="KSOProductBuildVer">
    <vt:lpwstr>1033-12.1.26015.26015</vt:lpwstr>
  </property>
</Properties>
</file>