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60" r:id="rId4"/>
    <p:sldId id="263" r:id="rId5"/>
    <p:sldId id="262" r:id="rId6"/>
    <p:sldId id="264" r:id="rId7"/>
    <p:sldId id="265" r:id="rId8"/>
    <p:sldId id="266" r:id="rId9"/>
    <p:sldId id="268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059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39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26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834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763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02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3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12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578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567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748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5286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644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8424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735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767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504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92B4B-EF50-4A63-A9C5-959F79F63CEF}" type="datetimeFigureOut">
              <a:rPr lang="ru-RU" smtClean="0"/>
              <a:t>23.10.2025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64B52F-C9C7-4743-AC73-9B8F8AC370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980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333829" y="319315"/>
            <a:ext cx="10304120" cy="680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Вінницький національний медичний університет</a:t>
            </a:r>
            <a:endParaRPr lang="ru-RU" altLang="ru-RU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імені</a:t>
            </a:r>
            <a:r>
              <a:rPr lang="ru-RU" altLang="ru-RU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М.І.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Пирогова</a:t>
            </a:r>
            <a:endParaRPr lang="uk-UA" altLang="ru-RU" sz="24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endParaRPr lang="uk-UA" altLang="ru-RU" sz="28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r>
              <a:rPr lang="uk-UA" alt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Кафедра </a:t>
            </a:r>
            <a:r>
              <a:rPr lang="uk-UA" altLang="ru-RU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медичної біології</a:t>
            </a:r>
            <a:endParaRPr lang="ru-RU" altLang="ru-RU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ru-RU" sz="32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ГЕНЕТИЧНА </a:t>
            </a:r>
            <a:endParaRPr lang="uk-UA" altLang="ru-RU" sz="32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	</a:t>
            </a: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	   </a:t>
            </a: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ПСИХОЛОГІЯ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ru-RU" sz="4000" b="1" i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sz="32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Вибірковий курс</a:t>
            </a:r>
            <a:endParaRPr lang="uk-UA" altLang="ru-RU" sz="3200" b="1" i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endParaRPr lang="uk-UA" altLang="ru-RU" sz="3200" b="1" i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СПЕЦІАЛЬНІСТЬ </a:t>
            </a:r>
            <a:r>
              <a:rPr lang="uk-UA" altLang="ru-RU" sz="2400" b="1" i="1" dirty="0">
                <a:solidFill>
                  <a:schemeClr val="tx1"/>
                </a:solidFill>
                <a:latin typeface="Times New Roman" panose="02020603050405020304" pitchFamily="18" charset="0"/>
              </a:rPr>
              <a:t>С4 «ПСИХОЛОГІЯ</a:t>
            </a:r>
            <a:r>
              <a:rPr lang="uk-UA" alt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»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ОСВІТНЬО-ПРОФЕСІЙНА ПРОГРАМА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uk-UA" altLang="ru-RU" sz="2400" b="1" i="1" dirty="0">
                <a:solidFill>
                  <a:schemeClr val="tx1"/>
                </a:solidFill>
                <a:latin typeface="Times New Roman" panose="02020603050405020304" pitchFamily="18" charset="0"/>
              </a:rPr>
              <a:t>«КЛІНІЧНА ПСИХОЛОГІЯ»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uk-UA" altLang="ru-RU" sz="24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3200" b="1" dirty="0" smtClean="0">
              <a:solidFill>
                <a:srgbClr val="8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26" name="Picture 2" descr="Генетична психолог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799" y="2391200"/>
            <a:ext cx="3849755" cy="335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975" y="342007"/>
            <a:ext cx="1140777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just">
              <a:spcAft>
                <a:spcPts val="0"/>
              </a:spcAft>
            </a:pP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Генетична психологія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(від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грецьк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genius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походження, становлення) – галузь психології, яка вивчає закони розвитку поведінки тварин та психіки людини. Вона простежує зміни різних психічних процесів при розвиткові виду в процесі його біологічної еволюції (у філогенезі), при становленні людини в процесі історичного розвитку людства (в антропогенезі) та при віковому, індивідуальному розвиткові організмів (у онтогенезі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  <a:p>
            <a:pPr marL="635" indent="-1905" algn="just">
              <a:spcAft>
                <a:spcPts val="0"/>
              </a:spcAft>
            </a:pPr>
            <a:endParaRPr lang="ru-RU" sz="2400" b="1" i="1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r>
              <a:rPr lang="ru-RU" sz="2400" b="1" i="1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Генетична</a:t>
            </a:r>
            <a:r>
              <a:rPr lang="ru-RU" sz="2400" b="1" i="1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психологія</a:t>
            </a:r>
            <a:r>
              <a:rPr lang="ru-RU" sz="2400" b="1" i="1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включає</a:t>
            </a:r>
            <a:r>
              <a:rPr lang="ru-RU" sz="2400" b="1" i="1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в себе </a:t>
            </a:r>
            <a:r>
              <a:rPr lang="ru-RU" sz="2400" b="1" i="1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розділи</a:t>
            </a:r>
            <a:r>
              <a:rPr lang="ru-RU" sz="2400" b="1" i="1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: </a:t>
            </a:r>
            <a:endParaRPr lang="ru-RU" sz="2400" b="1" i="1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455930" indent="-457200" algn="just">
              <a:spcAft>
                <a:spcPts val="0"/>
              </a:spcAft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Період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немовляти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455930" indent="-457200" algn="just">
              <a:spcAft>
                <a:spcPts val="0"/>
              </a:spcAft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Дитинство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научіння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здібності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особистість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взаємини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дітьми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і батьками). </a:t>
            </a:r>
            <a:endParaRPr lang="ru-RU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455930" indent="-457200" algn="just">
              <a:spcAft>
                <a:spcPts val="0"/>
              </a:spcAft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Підлітковий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вік</a:t>
            </a:r>
            <a:r>
              <a:rPr lang="ru-RU" sz="24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455930" indent="-457200" algn="just">
              <a:spcAft>
                <a:spcPts val="0"/>
              </a:spcAft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Вік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змужніння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</a:t>
            </a:r>
          </a:p>
          <a:p>
            <a:pPr marL="455930" indent="-457200" algn="just">
              <a:spcAft>
                <a:spcPts val="0"/>
              </a:spcAft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Геронтологію</a:t>
            </a:r>
            <a:r>
              <a:rPr lang="ru-RU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.</a:t>
            </a:r>
          </a:p>
          <a:p>
            <a:pPr marL="635" indent="-1905" algn="just">
              <a:spcAft>
                <a:spcPts val="0"/>
              </a:spcAft>
            </a:pPr>
            <a:endParaRPr lang="ru-RU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" name="AutoShape 8" descr="Індивідуальний розвиток людини. Ріст і розвиток живих організмів  (профільний рівень) | Тест з біології – «На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Ріст та розвиток люди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1" y="4321761"/>
            <a:ext cx="6877050" cy="2059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24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0375" y="856357"/>
            <a:ext cx="85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just">
              <a:spcAft>
                <a:spcPts val="0"/>
              </a:spcAft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На даному курсі ви ознайомитесь :</a:t>
            </a:r>
          </a:p>
          <a:p>
            <a:pPr marL="341630" indent="-342900" algn="just">
              <a:spcAft>
                <a:spcPts val="0"/>
              </a:spcAft>
              <a:buFontTx/>
              <a:buChar char="-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З предметом та завданнями генетичної психології</a:t>
            </a:r>
          </a:p>
          <a:p>
            <a:pPr marL="341630" indent="-342900" algn="just">
              <a:spcAft>
                <a:spcPts val="0"/>
              </a:spcAft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Методологією та методами генетичної психології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-   Закономірностями та періодами психічного розвитку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-   Розвитком здібностей</a:t>
            </a:r>
            <a:endParaRPr lang="ru-RU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-   Розвитком особистості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-   Розвиваючим навчанням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- Психологічною діагностикою та компенсацією затримки психічного розвитку.</a:t>
            </a:r>
            <a:endParaRPr lang="uk-UA" sz="2400" dirty="0" smtClean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" name="AutoShape 8" descr="Індивідуальний розвиток людини. Ріст і розвиток живих організмів  (профільний рівень) | Тест з біології – «На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088" y="3889419"/>
            <a:ext cx="4353059" cy="248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1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78873" y="160338"/>
            <a:ext cx="663095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А також опанувавши даний вибірковий курс ви будете:</a:t>
            </a:r>
          </a:p>
          <a:p>
            <a:pPr lvl="0" algn="just" fontAlgn="base"/>
            <a:r>
              <a:rPr lang="uk-UA" sz="2400" dirty="0" smtClean="0"/>
              <a:t>-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 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сутність основних проблем генетичної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психології;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Розуміти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різницю зростання та розвитку;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Ознайомитись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досвідом застосування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біогенетичного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закону у психології та його критикою;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Дізнаєтесь сутність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 проблем генетичної психології: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детермінант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загального психічного розвитку людини, співвідношення біологічного та соціального, задатків та здібностей,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визрівання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середовища, навчання та розвитку.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uk-UA" sz="2400" dirty="0" smtClean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 smtClean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" name="AutoShape 8" descr="Індивідуальний розвиток людини. Ріст і розвиток живих організмів  (профільний рівень) | Тест з біології – «На Урок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821095"/>
            <a:ext cx="4259089" cy="462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8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34531" y="470912"/>
            <a:ext cx="689513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just">
              <a:spcAft>
                <a:spcPts val="0"/>
              </a:spcAft>
            </a:pPr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процесі вивчення </a:t>
            </a:r>
            <a:r>
              <a:rPr lang="uk-UA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курсу ви також: </a:t>
            </a:r>
            <a:endParaRPr lang="ru-RU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Дізнаєтесь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ознаки психічного розвитку, на відміну від простого кількісного зростання;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Будете знати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біологічні фактори психічного розвитку;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Зрозумієте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роль середовища у психічному розвитку;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Будете розуміти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роль активної діяльності у психічному розвиткові, зокрема значення гри;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Дізнаєтесь про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роль спілкування із дорослими для психічного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розвитку дитини;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Зрозумієте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відмінність теорії безперервного розвитку від теорії дискретного розвитку;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</p:txBody>
      </p:sp>
      <p:sp>
        <p:nvSpPr>
          <p:cNvPr id="4" name="AutoShape 2" descr="Розвиток вміння малювати"/>
          <p:cNvSpPr>
            <a:spLocks noChangeAspect="1" noChangeArrowheads="1"/>
          </p:cNvSpPr>
          <p:nvPr/>
        </p:nvSpPr>
        <p:spPr bwMode="auto">
          <a:xfrm>
            <a:off x="1341478" y="2430104"/>
            <a:ext cx="112542" cy="2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Розвиток вміння малюва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661" y="1380931"/>
            <a:ext cx="4174659" cy="43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21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968" y="101600"/>
            <a:ext cx="1137693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" indent="-1905" algn="just">
              <a:spcAft>
                <a:spcPts val="0"/>
              </a:spcAft>
            </a:pP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вибіркового курсу ви: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Зрозумієте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сутність проблеми вкладу середовища і спадковості у розвиток здібностей;</a:t>
            </a:r>
            <a:endParaRPr lang="ru-RU" sz="2400" dirty="0"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 Ознайомитесь з поняттями,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які характеризують здібності (придатність до певної діяльності, успіх в діяльності, можливості компенсації, швидкість та легкість оволодіння певною діяльністю, навчання їй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Noto Sans Symbols"/>
                <a:cs typeface="Times New Roman" panose="02020603050405020304" pitchFamily="18" charset="0"/>
              </a:rPr>
              <a:t>);</a:t>
            </a: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 про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характеристику різних рівнів здібностей (обдарованість,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талант);</a:t>
            </a: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Ознайомитесь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діагностики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здібностей та факторами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здібностей;</a:t>
            </a: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Сформуєте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 про особливості розвитку таких складових особистості, як емоції та вищі почуття, мотивація, вольова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сфера.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Будете знати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фактори, що впливають на соціалізацію: вплив дорослих на засвоєння правил поведінки, вплив батьків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зразків та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вчителів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сфері людських взаємин, вплив дитячого товариства, вплив соціального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інтелекту.</a:t>
            </a:r>
            <a:endParaRPr lang="uk-UA" sz="2400" dirty="0" smtClean="0">
              <a:solidFill>
                <a:srgbClr val="000000"/>
              </a:solidFill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Arial" panose="020B0604020202020204" pitchFamily="34" charset="0"/>
              <a:buChar char="●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 про особливості тренінгу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способу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здібностей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uk-UA" sz="1600" dirty="0">
              <a:solidFill>
                <a:srgbClr val="000000"/>
              </a:solidFill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uk-UA" sz="1600" dirty="0" smtClean="0">
              <a:solidFill>
                <a:srgbClr val="000000"/>
              </a:solidFill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uk-UA" sz="1600" dirty="0">
              <a:solidFill>
                <a:srgbClr val="000000"/>
              </a:solidFill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uk-UA" sz="1600" dirty="0" smtClean="0">
              <a:solidFill>
                <a:srgbClr val="000000"/>
              </a:solidFill>
              <a:latin typeface="Times New Roman" panose="02020603050405020304" pitchFamily="18" charset="0"/>
              <a:ea typeface="Noto Sans Symbols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Arial" panose="020B0604020202020204" pitchFamily="34" charset="0"/>
              <a:buChar char="●"/>
            </a:pPr>
            <a:endParaRPr lang="ru-RU" sz="1600" dirty="0">
              <a:effectLst/>
              <a:latin typeface="Noto Sans Symbols"/>
              <a:ea typeface="Noto Sans Symbols"/>
              <a:cs typeface="Noto Sans Symbols"/>
            </a:endParaRPr>
          </a:p>
        </p:txBody>
      </p:sp>
      <p:pic>
        <p:nvPicPr>
          <p:cNvPr id="1026" name="Picture 2" descr="http://dnz60.edu.vn.ua/wp-content/uploads/2020/01/do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84" y="5098597"/>
            <a:ext cx="3672114" cy="175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692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650" y="285750"/>
            <a:ext cx="8458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вибіркового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психологічну діагностику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затримка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психічного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(ЗПР), а саме: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розумієте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неоднозначність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недорозвинення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затримки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темпу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дефекту;</a:t>
            </a:r>
          </a:p>
          <a:p>
            <a:pPr marL="342900" indent="-342900" algn="just">
              <a:buFontTx/>
              <a:buChar char="-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ЗПР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уповільнення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темпів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виражається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запасу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незрілості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ігрових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пересичуваності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знайомитись з  типами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 психічного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недорозвинення, затриманий розвиток, пошкоджений розвиток,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дефіцитарний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розвиток, спотворений розвиток,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дисгармонійний; </a:t>
            </a:r>
          </a:p>
          <a:p>
            <a:pPr marL="342900" indent="-342900" algn="just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поведінковим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віковим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нормам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ЗПР психогенної природи (внаслідок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середовищного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фактору, сімейно-побутової чи педагогічної запущеності, соціально-культурної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депривації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Дитячий логопед у Києві – Корекція мовлення та розвиток | &quot;Педіатр і 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2368370"/>
            <a:ext cx="3295650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626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793" y="0"/>
            <a:ext cx="696595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прояви ЗПР,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 відповідними причинами: при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церебрально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-органічному інфантилізмі (внаслідок мінімальних органічних ушкоджень або функціональної недостатності ЦНС); при ЗПР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соматогенної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природи (при безпосередньому впливі на ЦНС або опосередкований особливостями хвороби); при психічному інфантилізмі (невідповідність поведінки віковим нормам);  при ЗПР психогенної природи (внаслідок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середовищного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фактору, сімейно-побутової чи педагогічної запущеності, соціально-культурної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депривації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betshy.com/wp-content/uploads/2023/12/b00f7c2a-f785-40ff-884f-bb5ef004b9f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429" y="246743"/>
            <a:ext cx="4901745" cy="571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753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0" y="386098"/>
            <a:ext cx="11132457" cy="643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Будем раді вас бачити на вибірковому курсі</a:t>
            </a:r>
            <a:endParaRPr lang="ru-RU" altLang="ru-RU" sz="36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2800" b="1" i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800" b="1" i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	                  ГЕНЕТИЧНА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	</a:t>
            </a: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	                       ПСИХОЛОГІЯ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3200" b="1" dirty="0">
              <a:solidFill>
                <a:srgbClr val="993300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3200" b="1" dirty="0" smtClean="0">
              <a:solidFill>
                <a:srgbClr val="9933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endParaRPr lang="uk-UA" altLang="ru-RU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endParaRPr lang="uk-UA" altLang="ru-RU" sz="32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endParaRPr lang="uk-UA" altLang="ru-RU" sz="3200" b="1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None/>
            </a:pP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                                     Кафедра </a:t>
            </a:r>
            <a:r>
              <a:rPr lang="uk-UA" altLang="ru-RU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медичної </a:t>
            </a:r>
            <a:r>
              <a:rPr lang="uk-UA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біології</a:t>
            </a:r>
          </a:p>
          <a:p>
            <a:pPr algn="ctr">
              <a:spcBef>
                <a:spcPct val="0"/>
              </a:spcBef>
              <a:buClrTx/>
              <a:buNone/>
            </a:pPr>
            <a:endParaRPr lang="ru-RU" altLang="ru-RU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3200" b="1" dirty="0" smtClean="0">
              <a:solidFill>
                <a:srgbClr val="8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Picture 2" descr="http://oncoportal.net/uploaded_files/images/big_4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58" y="1293329"/>
            <a:ext cx="1959427" cy="186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s://ehokor.com.ua/wp-content/uploads/2023/05/family_doct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43" y="3539549"/>
            <a:ext cx="3352800" cy="26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faial.h83.xyz/hospodar/images/4aad1c6a19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28" y="1905144"/>
            <a:ext cx="3048000" cy="2953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88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177</TotalTime>
  <Words>603</Words>
  <Application>Microsoft Office PowerPoint</Application>
  <PresentationFormat>Широкоэкранный</PresentationFormat>
  <Paragraphs>76</Paragraphs>
  <Slides>9</Slides>
  <Notes>0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 Unicode MS</vt:lpstr>
      <vt:lpstr>Arial</vt:lpstr>
      <vt:lpstr>Noto Sans Symbols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33</cp:revision>
  <dcterms:created xsi:type="dcterms:W3CDTF">2025-10-20T05:52:54Z</dcterms:created>
  <dcterms:modified xsi:type="dcterms:W3CDTF">2025-10-23T10:00:02Z</dcterms:modified>
</cp:coreProperties>
</file>