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92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612E3-E63E-4C18-9D2B-CD9A99DA995C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CE483-0191-4AAC-9BBB-729A9F4CBA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25890-E4A0-433E-A543-50A3C29500A1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D795F-F6B4-439B-B322-ACE3C7A36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1FDDE-8E8D-4627-8BA1-EAB5D2E59D74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9A6E5-1E99-470F-A244-E2498E4EBB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16011-6CC5-4570-A85C-45EC82C0A018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9D454-0564-4C29-92A9-0E1C18EE6D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9957E-030B-4EE9-AFE2-A17E2E8D967E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28E3E-311F-4C56-B249-6377B20C9A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D3F08-826B-4328-A998-C576C1B3D5B8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CE9AB-07DF-47EF-BB55-D538567B35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654AE-B115-4540-B84A-A14AFC2CB6E2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1A8CB-B423-4845-A508-844D0A7486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ED3D6-E0D2-4726-A03F-9841DEA47635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C0E2C-2D7E-44DD-89C8-C2F54988D8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EAAB9-9F5D-4EB8-BBE5-4190D921BB7A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14B39-B6FC-452D-BA3D-35424C7994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F78C9-7253-441C-8DC6-422628CDD53B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88153-D09C-4B88-8796-7E76B0D25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54E14-0E15-4F3C-BC22-E3F50EEF1E23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551E5-E3BF-4623-B83B-11D925EDFC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052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205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07CD62-1AF3-41D7-A7E1-AE8B9B9E85AD}" type="datetimeFigureOut">
              <a:rPr lang="ru-RU"/>
              <a:pPr>
                <a:defRPr/>
              </a:pPr>
              <a:t>28.01.2026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D614B0-53E7-4139-BCCD-93822E4505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057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795" r:id="rId2"/>
    <p:sldLayoutId id="2147483804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5" r:id="rId9"/>
    <p:sldLayoutId id="2147483801" r:id="rId10"/>
    <p:sldLayoutId id="214748380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0"/>
            <a:ext cx="7851648" cy="1828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>
                <a:solidFill>
                  <a:srgbClr val="FFFF00"/>
                </a:solidFill>
              </a:rPr>
              <a:t>В</a:t>
            </a:r>
            <a:r>
              <a:rPr lang="uk-UA" sz="2800" dirty="0" err="1">
                <a:solidFill>
                  <a:srgbClr val="FFFF00"/>
                </a:solidFill>
              </a:rPr>
              <a:t>інницький</a:t>
            </a:r>
            <a:r>
              <a:rPr lang="uk-UA" sz="2800" dirty="0">
                <a:solidFill>
                  <a:srgbClr val="FFFF00"/>
                </a:solidFill>
              </a:rPr>
              <a:t> національний медичний університет імені М.І. Пирогова</a:t>
            </a:r>
            <a:br>
              <a:rPr lang="uk-UA" sz="2800" dirty="0">
                <a:solidFill>
                  <a:srgbClr val="FFFF00"/>
                </a:solidFill>
              </a:rPr>
            </a:br>
            <a:r>
              <a:rPr lang="uk-UA" sz="2800" dirty="0" smtClean="0">
                <a:solidFill>
                  <a:srgbClr val="FFFF00"/>
                </a:solidFill>
              </a:rPr>
              <a:t>Кафедра спортивної медицини, </a:t>
            </a:r>
            <a:r>
              <a:rPr lang="uk-UA" sz="2800" dirty="0">
                <a:solidFill>
                  <a:srgbClr val="FFFF00"/>
                </a:solidFill>
              </a:rPr>
              <a:t>фізичного виховання та </a:t>
            </a:r>
            <a:r>
              <a:rPr lang="uk-UA" sz="2800" dirty="0" smtClean="0">
                <a:solidFill>
                  <a:srgbClr val="FFFF00"/>
                </a:solidFill>
              </a:rPr>
              <a:t>реабілітації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614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8204" y="1340768"/>
            <a:ext cx="7854950" cy="4572000"/>
          </a:xfrm>
        </p:spPr>
        <p:txBody>
          <a:bodyPr/>
          <a:lstStyle/>
          <a:p>
            <a:pPr marR="0" algn="ctr" eaLnBrk="1" hangingPunct="1"/>
            <a:endParaRPr lang="uk-UA" altLang="ru-RU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 sz="3200" b="1" dirty="0">
                <a:solidFill>
                  <a:srgbClr val="FF0000"/>
                </a:solidFill>
                <a:latin typeface="Bahnschrift Light" pitchFamily="34" charset="0"/>
              </a:rPr>
              <a:t>Курс за вибором: </a:t>
            </a:r>
            <a:r>
              <a:rPr lang="uk-UA" altLang="ru-RU" sz="3200" b="1" dirty="0" smtClean="0">
                <a:solidFill>
                  <a:srgbClr val="FF0000"/>
                </a:solidFill>
                <a:latin typeface="Bahnschrift Light" pitchFamily="34" charset="0"/>
              </a:rPr>
              <a:t>“</a:t>
            </a:r>
            <a:r>
              <a:rPr lang="uk-UA" sz="3200" b="1" dirty="0">
                <a:solidFill>
                  <a:srgbClr val="FF0000"/>
                </a:solidFill>
              </a:rPr>
              <a:t>Технології фізичної реабілітації та фізіотерапії у громадському </a:t>
            </a:r>
            <a:r>
              <a:rPr lang="uk-UA" sz="3200" b="1" dirty="0" smtClean="0">
                <a:solidFill>
                  <a:srgbClr val="FF0000"/>
                </a:solidFill>
              </a:rPr>
              <a:t>здоров’ї</a:t>
            </a:r>
            <a:r>
              <a:rPr lang="uk-UA" altLang="ru-RU" sz="3200" b="1" dirty="0" smtClean="0">
                <a:solidFill>
                  <a:srgbClr val="FF0000"/>
                </a:solidFill>
                <a:latin typeface="Bahnschrift Light" pitchFamily="34" charset="0"/>
              </a:rPr>
              <a:t>”</a:t>
            </a:r>
          </a:p>
          <a:p>
            <a:pPr algn="ctr"/>
            <a:endParaRPr lang="uk-UA" sz="1800" b="1" dirty="0" smtClean="0"/>
          </a:p>
          <a:p>
            <a:pPr algn="ctr"/>
            <a:r>
              <a:rPr lang="uk-UA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ОСВІТНЬО </a:t>
            </a:r>
            <a:r>
              <a:rPr lang="uk-UA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– ПРОФЕСІЙНА ПРОГРАМА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uk-UA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«</a:t>
            </a:r>
            <a:r>
              <a:rPr lang="uk-UA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ГРОМАДСЬКЕ ЗДОРОВ’Я»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R="0" algn="ctr" eaLnBrk="1" hangingPunct="1"/>
            <a:endParaRPr lang="uk-UA" altLang="ru-RU" sz="3200" b="1" dirty="0">
              <a:solidFill>
                <a:schemeClr val="accent6">
                  <a:lumMod val="60000"/>
                  <a:lumOff val="40000"/>
                </a:schemeClr>
              </a:solidFill>
              <a:latin typeface="Bahnschrift Light" pitchFamily="34" charset="0"/>
            </a:endParaRPr>
          </a:p>
          <a:p>
            <a:pPr marR="0" algn="ctr" eaLnBrk="1" hangingPunct="1"/>
            <a:r>
              <a:rPr lang="uk-UA" altLang="ru-RU" dirty="0" smtClean="0">
                <a:solidFill>
                  <a:srgbClr val="FFFF00"/>
                </a:solidFill>
              </a:rPr>
              <a:t>Відповідальні </a:t>
            </a:r>
            <a:r>
              <a:rPr lang="uk-UA" altLang="ru-RU" dirty="0">
                <a:solidFill>
                  <a:srgbClr val="FFFF00"/>
                </a:solidFill>
              </a:rPr>
              <a:t>за впровадження:</a:t>
            </a:r>
          </a:p>
          <a:p>
            <a:pPr marR="0" algn="ctr" eaLnBrk="1" hangingPunct="1"/>
            <a:r>
              <a:rPr lang="uk-UA" altLang="ru-RU" dirty="0" err="1">
                <a:solidFill>
                  <a:srgbClr val="FFFF00"/>
                </a:solidFill>
              </a:rPr>
              <a:t>д.б.н</a:t>
            </a:r>
            <a:r>
              <a:rPr lang="uk-UA" altLang="ru-RU" dirty="0">
                <a:solidFill>
                  <a:srgbClr val="FFFF00"/>
                </a:solidFill>
              </a:rPr>
              <a:t>., проф. </a:t>
            </a:r>
            <a:r>
              <a:rPr lang="uk-UA" altLang="ru-RU" dirty="0" err="1">
                <a:solidFill>
                  <a:srgbClr val="FFFF00"/>
                </a:solidFill>
              </a:rPr>
              <a:t>Сарафинюк</a:t>
            </a:r>
            <a:r>
              <a:rPr lang="uk-UA" altLang="ru-RU" dirty="0">
                <a:solidFill>
                  <a:srgbClr val="FFFF00"/>
                </a:solidFill>
              </a:rPr>
              <a:t> Л.А.</a:t>
            </a:r>
          </a:p>
          <a:p>
            <a:pPr marR="0" algn="ctr" eaLnBrk="1" hangingPunct="1"/>
            <a:r>
              <a:rPr lang="uk-UA" altLang="ru-RU" dirty="0" err="1">
                <a:solidFill>
                  <a:srgbClr val="FFFF00"/>
                </a:solidFill>
              </a:rPr>
              <a:t>к.мед.н</a:t>
            </a:r>
            <a:r>
              <a:rPr lang="uk-UA" altLang="ru-RU" dirty="0">
                <a:solidFill>
                  <a:srgbClr val="FFFF00"/>
                </a:solidFill>
              </a:rPr>
              <a:t>., доц. Кириченко Ю.В.</a:t>
            </a:r>
            <a:endParaRPr lang="ru-RU" alt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14290"/>
            <a:ext cx="7851648" cy="82869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dirty="0">
                <a:solidFill>
                  <a:srgbClr val="FFFF00"/>
                </a:solidFill>
              </a:rPr>
              <a:t>Актуальність:</a:t>
            </a:r>
            <a:endParaRPr lang="ru-RU" sz="6600" dirty="0">
              <a:solidFill>
                <a:srgbClr val="FFFF00"/>
              </a:solidFill>
            </a:endParaRPr>
          </a:p>
        </p:txBody>
      </p:sp>
      <p:sp>
        <p:nvSpPr>
          <p:cNvPr id="717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214438"/>
            <a:ext cx="7854950" cy="6000750"/>
          </a:xfrm>
        </p:spPr>
        <p:txBody>
          <a:bodyPr/>
          <a:lstStyle/>
          <a:p>
            <a:pPr marR="0" algn="l" eaLnBrk="1" hangingPunct="1">
              <a:lnSpc>
                <a:spcPct val="80000"/>
              </a:lnSpc>
            </a:pPr>
            <a:r>
              <a:rPr lang="ru-RU" altLang="ru-RU" sz="2400" dirty="0" err="1">
                <a:solidFill>
                  <a:srgbClr val="FFFF00"/>
                </a:solidFill>
              </a:rPr>
              <a:t>Значне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збільшення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кількості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хворих</a:t>
            </a:r>
            <a:r>
              <a:rPr lang="ru-RU" altLang="ru-RU" sz="2400" dirty="0">
                <a:solidFill>
                  <a:srgbClr val="FFFF00"/>
                </a:solidFill>
              </a:rPr>
              <a:t>, </a:t>
            </a:r>
            <a:r>
              <a:rPr lang="ru-RU" altLang="ru-RU" sz="2400" dirty="0" err="1">
                <a:solidFill>
                  <a:srgbClr val="FFFF00"/>
                </a:solidFill>
              </a:rPr>
              <a:t>які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страждають</a:t>
            </a:r>
            <a:r>
              <a:rPr lang="ru-RU" altLang="ru-RU" sz="2400" dirty="0">
                <a:solidFill>
                  <a:srgbClr val="FFFF00"/>
                </a:solidFill>
              </a:rPr>
              <a:t> на </a:t>
            </a:r>
            <a:r>
              <a:rPr lang="ru-RU" altLang="ru-RU" sz="2400" dirty="0" err="1">
                <a:solidFill>
                  <a:srgbClr val="FFFF00"/>
                </a:solidFill>
              </a:rPr>
              <a:t>різні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захворювання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</a:t>
            </a:r>
            <a:r>
              <a:rPr lang="ru-RU" altLang="ru-RU" sz="2400" dirty="0">
                <a:solidFill>
                  <a:srgbClr val="FFFF00"/>
                </a:solidFill>
              </a:rPr>
              <a:t> великою </a:t>
            </a:r>
            <a:r>
              <a:rPr lang="ru-RU" altLang="ru-RU" sz="2400" dirty="0" err="1">
                <a:solidFill>
                  <a:srgbClr val="FFFF00"/>
                </a:solidFill>
              </a:rPr>
              <a:t>кількістю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супутньої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патології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призводить</a:t>
            </a:r>
            <a:r>
              <a:rPr lang="ru-RU" altLang="ru-RU" sz="2400" dirty="0">
                <a:solidFill>
                  <a:srgbClr val="FFFF00"/>
                </a:solidFill>
              </a:rPr>
              <a:t> до </a:t>
            </a:r>
            <a:r>
              <a:rPr lang="ru-RU" altLang="ru-RU" sz="2400" dirty="0" err="1">
                <a:solidFill>
                  <a:srgbClr val="FFFF00"/>
                </a:solidFill>
              </a:rPr>
              <a:t>необхідності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пошуку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нових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ефективних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методів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лікування</a:t>
            </a:r>
            <a:r>
              <a:rPr lang="ru-RU" altLang="ru-RU" sz="2400" dirty="0">
                <a:solidFill>
                  <a:srgbClr val="FFFF00"/>
                </a:solidFill>
              </a:rPr>
              <a:t>.</a:t>
            </a:r>
          </a:p>
          <a:p>
            <a:pPr marR="0" algn="l" eaLnBrk="1" hangingPunct="1">
              <a:lnSpc>
                <a:spcPct val="80000"/>
              </a:lnSpc>
            </a:pPr>
            <a:r>
              <a:rPr lang="ru-RU" altLang="ru-RU" sz="2400" dirty="0" err="1">
                <a:solidFill>
                  <a:srgbClr val="FFFF00"/>
                </a:solidFill>
              </a:rPr>
              <a:t>Дані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літератури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численні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клінічні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приклади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говорять</a:t>
            </a:r>
            <a:r>
              <a:rPr lang="ru-RU" altLang="ru-RU" sz="2400" dirty="0">
                <a:solidFill>
                  <a:srgbClr val="FFFF00"/>
                </a:solidFill>
              </a:rPr>
              <a:t> про те, </a:t>
            </a:r>
            <a:r>
              <a:rPr lang="ru-RU" altLang="ru-RU" sz="2400" dirty="0" err="1">
                <a:solidFill>
                  <a:srgbClr val="FFFF00"/>
                </a:solidFill>
              </a:rPr>
              <a:t>що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включення</a:t>
            </a:r>
            <a:r>
              <a:rPr lang="ru-RU" altLang="ru-RU" sz="2400" dirty="0">
                <a:solidFill>
                  <a:srgbClr val="FFFF00"/>
                </a:solidFill>
              </a:rPr>
              <a:t> процедур </a:t>
            </a:r>
            <a:r>
              <a:rPr lang="ru-RU" altLang="ru-RU" sz="2400" dirty="0" err="1">
                <a:solidFill>
                  <a:srgbClr val="FFFF00"/>
                </a:solidFill>
              </a:rPr>
              <a:t>електролікування</a:t>
            </a:r>
            <a:r>
              <a:rPr lang="ru-RU" altLang="ru-RU" sz="2400" dirty="0">
                <a:solidFill>
                  <a:srgbClr val="FFFF00"/>
                </a:solidFill>
              </a:rPr>
              <a:t> в </a:t>
            </a:r>
            <a:r>
              <a:rPr lang="ru-RU" altLang="ru-RU" sz="2400" dirty="0" err="1">
                <a:solidFill>
                  <a:srgbClr val="FFFF00"/>
                </a:solidFill>
              </a:rPr>
              <a:t>комплексну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терапію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хворих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різною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патологією</a:t>
            </a:r>
            <a:r>
              <a:rPr lang="ru-RU" altLang="ru-RU" sz="2400" dirty="0">
                <a:solidFill>
                  <a:srgbClr val="FFFF00"/>
                </a:solidFill>
              </a:rPr>
              <a:t> позитивно </a:t>
            </a:r>
            <a:r>
              <a:rPr lang="ru-RU" altLang="ru-RU" sz="2400" dirty="0" err="1">
                <a:solidFill>
                  <a:srgbClr val="FFFF00"/>
                </a:solidFill>
              </a:rPr>
              <a:t>відбивається</a:t>
            </a:r>
            <a:r>
              <a:rPr lang="ru-RU" altLang="ru-RU" sz="2400" dirty="0">
                <a:solidFill>
                  <a:srgbClr val="FFFF00"/>
                </a:solidFill>
              </a:rPr>
              <a:t> на </a:t>
            </a:r>
            <a:r>
              <a:rPr lang="ru-RU" altLang="ru-RU" sz="2400" dirty="0" err="1">
                <a:solidFill>
                  <a:srgbClr val="FFFF00"/>
                </a:solidFill>
              </a:rPr>
              <a:t>перебігу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хвороби</a:t>
            </a:r>
            <a:r>
              <a:rPr lang="ru-RU" altLang="ru-RU" sz="2400" dirty="0">
                <a:solidFill>
                  <a:srgbClr val="FFFF00"/>
                </a:solidFill>
              </a:rPr>
              <a:t>, </a:t>
            </a:r>
            <a:r>
              <a:rPr lang="ru-RU" altLang="ru-RU" sz="2400" dirty="0" err="1">
                <a:solidFill>
                  <a:srgbClr val="FFFF00"/>
                </a:solidFill>
              </a:rPr>
              <a:t>сприяє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скороченню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термінів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лікування</a:t>
            </a:r>
            <a:r>
              <a:rPr lang="ru-RU" altLang="ru-RU" sz="2400" dirty="0">
                <a:solidFill>
                  <a:srgbClr val="FFFF00"/>
                </a:solidFill>
              </a:rPr>
              <a:t>. Так, </a:t>
            </a:r>
            <a:r>
              <a:rPr lang="ru-RU" altLang="ru-RU" sz="2400" dirty="0" err="1">
                <a:solidFill>
                  <a:srgbClr val="FFFF00"/>
                </a:solidFill>
              </a:rPr>
              <a:t>поліпшення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загального</a:t>
            </a:r>
            <a:r>
              <a:rPr lang="ru-RU" altLang="ru-RU" sz="2400" dirty="0">
                <a:solidFill>
                  <a:srgbClr val="FFFF00"/>
                </a:solidFill>
              </a:rPr>
              <a:t> стану, </a:t>
            </a:r>
            <a:r>
              <a:rPr lang="ru-RU" altLang="ru-RU" sz="2400" dirty="0" err="1">
                <a:solidFill>
                  <a:srgbClr val="FFFF00"/>
                </a:solidFill>
              </a:rPr>
              <a:t>гіпотензивна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дія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спостерігається</a:t>
            </a:r>
            <a:r>
              <a:rPr lang="ru-RU" altLang="ru-RU" sz="2400" dirty="0">
                <a:solidFill>
                  <a:srgbClr val="FFFF00"/>
                </a:solidFill>
              </a:rPr>
              <a:t> у </a:t>
            </a:r>
            <a:r>
              <a:rPr lang="ru-RU" altLang="ru-RU" sz="2400" dirty="0" err="1">
                <a:solidFill>
                  <a:srgbClr val="FFFF00"/>
                </a:solidFill>
              </a:rPr>
              <a:t>хворих</a:t>
            </a:r>
            <a:r>
              <a:rPr lang="ru-RU" altLang="ru-RU" sz="2400" dirty="0">
                <a:solidFill>
                  <a:srgbClr val="FFFF00"/>
                </a:solidFill>
              </a:rPr>
              <a:t> на </a:t>
            </a:r>
            <a:r>
              <a:rPr lang="ru-RU" altLang="ru-RU" sz="2400" dirty="0" err="1">
                <a:solidFill>
                  <a:srgbClr val="FFFF00"/>
                </a:solidFill>
              </a:rPr>
              <a:t>гіпертонічну</a:t>
            </a:r>
            <a:r>
              <a:rPr lang="ru-RU" altLang="ru-RU" sz="2400" dirty="0">
                <a:solidFill>
                  <a:srgbClr val="FFFF00"/>
                </a:solidFill>
              </a:rPr>
              <a:t> хворобу </a:t>
            </a:r>
            <a:r>
              <a:rPr lang="ru-RU" altLang="ru-RU" sz="2400" dirty="0" err="1">
                <a:solidFill>
                  <a:srgbClr val="FFFF00"/>
                </a:solidFill>
              </a:rPr>
              <a:t>під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дією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електрофорезу</a:t>
            </a:r>
            <a:r>
              <a:rPr lang="ru-RU" altLang="ru-RU" sz="2400" dirty="0">
                <a:solidFill>
                  <a:srgbClr val="FFFF00"/>
                </a:solidFill>
              </a:rPr>
              <a:t> сульфатом </a:t>
            </a:r>
            <a:r>
              <a:rPr lang="ru-RU" altLang="ru-RU" sz="2400" dirty="0" err="1">
                <a:solidFill>
                  <a:srgbClr val="FFFF00"/>
                </a:solidFill>
              </a:rPr>
              <a:t>магнію</a:t>
            </a:r>
            <a:r>
              <a:rPr lang="ru-RU" altLang="ru-RU" sz="2400" dirty="0">
                <a:solidFill>
                  <a:srgbClr val="FFFF00"/>
                </a:solidFill>
              </a:rPr>
              <a:t> на </a:t>
            </a:r>
            <a:r>
              <a:rPr lang="ru-RU" altLang="ru-RU" sz="2400" dirty="0" err="1">
                <a:solidFill>
                  <a:srgbClr val="FFFF00"/>
                </a:solidFill>
              </a:rPr>
              <a:t>комірцеву</a:t>
            </a:r>
            <a:r>
              <a:rPr lang="ru-RU" altLang="ru-RU" sz="2400" dirty="0">
                <a:solidFill>
                  <a:srgbClr val="FFFF00"/>
                </a:solidFill>
              </a:rPr>
              <a:t> зону, </a:t>
            </a:r>
            <a:r>
              <a:rPr lang="ru-RU" altLang="ru-RU" sz="2400" dirty="0" err="1">
                <a:solidFill>
                  <a:srgbClr val="FFFF00"/>
                </a:solidFill>
              </a:rPr>
              <a:t>виражена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седативна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дія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відзначається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під</a:t>
            </a:r>
            <a:r>
              <a:rPr lang="ru-RU" altLang="ru-RU" sz="2400" dirty="0">
                <a:solidFill>
                  <a:srgbClr val="FFFF00"/>
                </a:solidFill>
              </a:rPr>
              <a:t> час </a:t>
            </a:r>
            <a:r>
              <a:rPr lang="ru-RU" altLang="ru-RU" sz="2400" dirty="0" err="1">
                <a:solidFill>
                  <a:srgbClr val="FFFF00"/>
                </a:solidFill>
              </a:rPr>
              <a:t>проведення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гальванізації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комірцевої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зони</a:t>
            </a:r>
            <a:r>
              <a:rPr lang="ru-RU" altLang="ru-RU" sz="2400" dirty="0">
                <a:solidFill>
                  <a:srgbClr val="FFFF00"/>
                </a:solidFill>
              </a:rPr>
              <a:t> по Щербаку у </a:t>
            </a:r>
            <a:r>
              <a:rPr lang="ru-RU" altLang="ru-RU" sz="2400" dirty="0" err="1">
                <a:solidFill>
                  <a:srgbClr val="FFFF00"/>
                </a:solidFill>
              </a:rPr>
              <a:t>пацієнтів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астеноневротичний</a:t>
            </a:r>
            <a:r>
              <a:rPr lang="ru-RU" altLang="ru-RU" sz="2400" dirty="0">
                <a:solidFill>
                  <a:srgbClr val="FFFF00"/>
                </a:solidFill>
              </a:rPr>
              <a:t> синдромом</a:t>
            </a:r>
            <a:r>
              <a:rPr lang="ru-RU" altLang="ru-RU" sz="2400" b="1" dirty="0">
                <a:solidFill>
                  <a:srgbClr val="FFFF00"/>
                </a:solidFill>
              </a:rPr>
              <a:t>.</a:t>
            </a:r>
            <a:r>
              <a:rPr lang="ru-RU" altLang="ru-RU" sz="2400" dirty="0">
                <a:solidFill>
                  <a:srgbClr val="FFFF00"/>
                </a:solidFill>
              </a:rPr>
              <a:t> І </a:t>
            </a:r>
            <a:r>
              <a:rPr lang="ru-RU" altLang="ru-RU" sz="2400" dirty="0" err="1">
                <a:solidFill>
                  <a:srgbClr val="FFFF00"/>
                </a:solidFill>
              </a:rPr>
              <a:t>це</a:t>
            </a:r>
            <a:r>
              <a:rPr lang="ru-RU" altLang="ru-RU" sz="2400" dirty="0">
                <a:solidFill>
                  <a:srgbClr val="FFFF00"/>
                </a:solidFill>
              </a:rPr>
              <a:t> не </a:t>
            </a:r>
            <a:r>
              <a:rPr lang="ru-RU" altLang="ru-RU" sz="2400" dirty="0" err="1">
                <a:solidFill>
                  <a:srgbClr val="FFFF00"/>
                </a:solidFill>
              </a:rPr>
              <a:t>єдині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приклади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доведеної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ефективності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немедикаментозної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терапії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різних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захворювань</a:t>
            </a:r>
            <a:r>
              <a:rPr lang="ru-RU" altLang="ru-RU" sz="2400" dirty="0">
                <a:solidFill>
                  <a:srgbClr val="FFFF00"/>
                </a:solidFill>
              </a:rPr>
              <a:t>.</a:t>
            </a:r>
          </a:p>
          <a:p>
            <a:pPr marR="0" algn="l" eaLnBrk="1" hangingPunct="1">
              <a:lnSpc>
                <a:spcPct val="80000"/>
              </a:lnSpc>
            </a:pPr>
            <a:endParaRPr lang="uk-UA" altLang="ru-RU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-428652"/>
            <a:ext cx="7851648" cy="1828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dirty="0">
                <a:solidFill>
                  <a:srgbClr val="FFFF00"/>
                </a:solidFill>
              </a:rPr>
              <a:t>Мета курсу</a:t>
            </a:r>
            <a:endParaRPr lang="ru-RU" sz="6600" dirty="0">
              <a:solidFill>
                <a:srgbClr val="FFFF00"/>
              </a:solidFill>
            </a:endParaRPr>
          </a:p>
        </p:txBody>
      </p:sp>
      <p:sp>
        <p:nvSpPr>
          <p:cNvPr id="819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6357938"/>
          </a:xfrm>
        </p:spPr>
        <p:txBody>
          <a:bodyPr/>
          <a:lstStyle/>
          <a:p>
            <a:pPr marR="0" algn="ctr" eaLnBrk="1" hangingPunct="1"/>
            <a:r>
              <a:rPr lang="uk-UA" altLang="ru-RU" sz="2800" dirty="0">
                <a:solidFill>
                  <a:srgbClr val="FFFF00"/>
                </a:solidFill>
              </a:rPr>
              <a:t>послідовне формування клінічного мислення, підготовка майбутніх фахівців до високопродуктивної праці, виховання у студентів потреби в систематичному удосконаленні знань та клінічного мислення, а також отримання умінь і навичок для застосування різноманітних </a:t>
            </a:r>
            <a:r>
              <a:rPr lang="uk-UA" altLang="ru-RU" sz="2800" dirty="0">
                <a:solidFill>
                  <a:srgbClr val="FFFF00"/>
                </a:solidFill>
              </a:rPr>
              <a:t>технологій фізичної реабілітації та фізіотерапії у громадському </a:t>
            </a:r>
            <a:r>
              <a:rPr lang="uk-UA" altLang="ru-RU" sz="2800" dirty="0" smtClean="0">
                <a:solidFill>
                  <a:srgbClr val="FFFF00"/>
                </a:solidFill>
              </a:rPr>
              <a:t>здоров’ї.</a:t>
            </a:r>
            <a:endParaRPr lang="uk-UA" altLang="ru-RU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-428652"/>
            <a:ext cx="7851648" cy="1828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dirty="0">
                <a:solidFill>
                  <a:srgbClr val="FFFF00"/>
                </a:solidFill>
              </a:rPr>
              <a:t>Завдання курсу</a:t>
            </a:r>
            <a:endParaRPr lang="ru-RU" sz="6600" dirty="0">
              <a:solidFill>
                <a:srgbClr val="FFFF00"/>
              </a:solidFill>
            </a:endParaRPr>
          </a:p>
        </p:txBody>
      </p:sp>
      <p:sp>
        <p:nvSpPr>
          <p:cNvPr id="921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357313"/>
            <a:ext cx="7854950" cy="6000750"/>
          </a:xfrm>
        </p:spPr>
        <p:txBody>
          <a:bodyPr/>
          <a:lstStyle/>
          <a:p>
            <a:pPr marR="0" algn="l" eaLnBrk="1" hangingPunct="1">
              <a:buFont typeface="Arial" charset="0"/>
              <a:buChar char="•"/>
            </a:pPr>
            <a:r>
              <a:rPr lang="ru-RU" altLang="ru-RU">
                <a:solidFill>
                  <a:srgbClr val="FFFF00"/>
                </a:solidFill>
              </a:rPr>
              <a:t>Інтерпретувати фізіологічні зміни в організмі під дією різних фізичних факторів (електричного струму, магнітного поля, гідротерапії, баротерапії, лазеротерапії та ін.)</a:t>
            </a:r>
          </a:p>
          <a:p>
            <a:pPr marR="0" algn="l" eaLnBrk="1" hangingPunct="1">
              <a:buFont typeface="Arial" charset="0"/>
              <a:buChar char="•"/>
            </a:pPr>
            <a:r>
              <a:rPr lang="ru-RU" altLang="ru-RU">
                <a:solidFill>
                  <a:srgbClr val="FFFF00"/>
                </a:solidFill>
              </a:rPr>
              <a:t>Вибрати основну мету призначення фізичних факторів</a:t>
            </a:r>
          </a:p>
          <a:p>
            <a:pPr marR="0" algn="l" eaLnBrk="1" hangingPunct="1">
              <a:buFont typeface="Arial" charset="0"/>
              <a:buChar char="•"/>
            </a:pPr>
            <a:r>
              <a:rPr lang="ru-RU" altLang="ru-RU">
                <a:solidFill>
                  <a:srgbClr val="FFFF00"/>
                </a:solidFill>
              </a:rPr>
              <a:t>Обгрунтувати вибір методик при призначенні різних апаратних методів лікування та реабілітації</a:t>
            </a:r>
          </a:p>
          <a:p>
            <a:pPr marR="0" algn="l" eaLnBrk="1" hangingPunct="1">
              <a:buFont typeface="Arial" charset="0"/>
              <a:buChar char="•"/>
            </a:pPr>
            <a:r>
              <a:rPr lang="ru-RU" altLang="ru-RU">
                <a:solidFill>
                  <a:srgbClr val="FFFF00"/>
                </a:solidFill>
              </a:rPr>
              <a:t>Обгрунтувати показання і протипоказання до призначення апаратних методів лікування та реабілітації.</a:t>
            </a:r>
          </a:p>
          <a:p>
            <a:pPr marR="0" algn="l" eaLnBrk="1" hangingPunct="1"/>
            <a:endParaRPr lang="uk-UA" altLang="ru-RU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0"/>
            <a:ext cx="7851648" cy="135729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dirty="0" smtClean="0">
                <a:solidFill>
                  <a:srgbClr val="FFFF00"/>
                </a:solidFill>
              </a:rPr>
              <a:t>Здобувач </a:t>
            </a:r>
            <a:r>
              <a:rPr lang="uk-UA" sz="4800" dirty="0">
                <a:solidFill>
                  <a:srgbClr val="FFFF00"/>
                </a:solidFill>
              </a:rPr>
              <a:t>оволодіє практичними навичками:</a:t>
            </a:r>
            <a:endParaRPr lang="ru-RU" sz="4800" dirty="0">
              <a:solidFill>
                <a:srgbClr val="FFFF00"/>
              </a:solidFill>
            </a:endParaRPr>
          </a:p>
        </p:txBody>
      </p:sp>
      <p:sp>
        <p:nvSpPr>
          <p:cNvPr id="1024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214438"/>
            <a:ext cx="7854950" cy="5500687"/>
          </a:xfrm>
        </p:spPr>
        <p:txBody>
          <a:bodyPr/>
          <a:lstStyle/>
          <a:p>
            <a:pPr marR="0" algn="l" eaLnBrk="1" hangingPunct="1">
              <a:buFont typeface="Arial" charset="0"/>
              <a:buChar char="•"/>
            </a:pPr>
            <a:r>
              <a:rPr lang="uk-UA" altLang="ru-RU" sz="2400">
                <a:solidFill>
                  <a:srgbClr val="FFFF00"/>
                </a:solidFill>
              </a:rPr>
              <a:t>виділяти конкретний фізичний фактор та метод його використання серед багатого арсеналу фізіотерапевтичних методів та визначати притаманні йому лікувальні ефекти; </a:t>
            </a:r>
            <a:endParaRPr lang="ru-RU" altLang="ru-RU" sz="2400">
              <a:solidFill>
                <a:srgbClr val="FFFF00"/>
              </a:solidFill>
            </a:endParaRPr>
          </a:p>
          <a:p>
            <a:pPr marR="0" algn="l" eaLnBrk="1" hangingPunct="1">
              <a:buFont typeface="Arial" charset="0"/>
              <a:buChar char="•"/>
            </a:pPr>
            <a:r>
              <a:rPr lang="uk-UA" altLang="ru-RU" sz="2400">
                <a:solidFill>
                  <a:srgbClr val="FFFF00"/>
                </a:solidFill>
              </a:rPr>
              <a:t>цілеспрямовано обирати фактор та метод його застосування, що складає сутність патогенетичної дії лікувальних фізичних факторів, при ураженнях різних органів та систем; </a:t>
            </a:r>
            <a:endParaRPr lang="ru-RU" altLang="ru-RU" sz="2400">
              <a:solidFill>
                <a:srgbClr val="FFFF00"/>
              </a:solidFill>
            </a:endParaRPr>
          </a:p>
          <a:p>
            <a:pPr marR="0" algn="l" eaLnBrk="1" hangingPunct="1">
              <a:buFont typeface="Arial" charset="0"/>
              <a:buChar char="•"/>
            </a:pPr>
            <a:r>
              <a:rPr lang="uk-UA" altLang="ru-RU" sz="2400">
                <a:solidFill>
                  <a:srgbClr val="FFFF00"/>
                </a:solidFill>
              </a:rPr>
              <a:t>застосовувати синдромно-патогенетичний вибір лікувальних фізичних факторів;</a:t>
            </a:r>
            <a:endParaRPr lang="ru-RU" altLang="ru-RU" sz="2400">
              <a:solidFill>
                <a:srgbClr val="FFFF00"/>
              </a:solidFill>
            </a:endParaRPr>
          </a:p>
          <a:p>
            <a:pPr marR="0" algn="l" eaLnBrk="1" hangingPunct="1">
              <a:buFont typeface="Arial" charset="0"/>
              <a:buChar char="•"/>
            </a:pPr>
            <a:r>
              <a:rPr lang="uk-UA" altLang="ru-RU" sz="2400">
                <a:solidFill>
                  <a:srgbClr val="FFFF00"/>
                </a:solidFill>
              </a:rPr>
              <a:t>самостійно проводити немедикаментозні процедури, використовуючи різні методи впливу фізичних чинників на організм людини з метою лікувальних, реабілітаційних та профілактичних впливів.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5500688"/>
          </a:xfrm>
        </p:spPr>
        <p:txBody>
          <a:bodyPr/>
          <a:lstStyle/>
          <a:p>
            <a:pPr marR="0" algn="ctr" eaLnBrk="1" hangingPunct="1"/>
            <a:r>
              <a:rPr lang="uk-UA" altLang="ru-RU" sz="3200" dirty="0">
                <a:solidFill>
                  <a:srgbClr val="FFFF00"/>
                </a:solidFill>
              </a:rPr>
              <a:t>Заняття будуть проводитись на базі фізіотерапевтичного відділення клініки санаторного лікування ВМКЦ ЦР. Сучасне обладнання, а також наявність відповідних клінічних випадків дозволить студентам різносторонньо вивчити вплив і застосування </a:t>
            </a:r>
            <a:r>
              <a:rPr lang="uk-UA" altLang="ru-RU" sz="3200" dirty="0" smtClean="0">
                <a:solidFill>
                  <a:srgbClr val="FFFF00"/>
                </a:solidFill>
              </a:rPr>
              <a:t>фізичної </a:t>
            </a:r>
            <a:r>
              <a:rPr lang="uk-UA" altLang="ru-RU" sz="3200" dirty="0">
                <a:solidFill>
                  <a:srgbClr val="FFFF00"/>
                </a:solidFill>
              </a:rPr>
              <a:t>реабілітації та фізіотерапії у громадському здоров’ї.</a:t>
            </a:r>
            <a:endParaRPr lang="uk-UA" altLang="ru-RU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850" y="115888"/>
            <a:ext cx="8569325" cy="6626225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eaLnBrk="1" hangingPunct="1"/>
            <a:r>
              <a:rPr lang="uk-UA" altLang="ru-RU" sz="3200" dirty="0">
                <a:solidFill>
                  <a:srgbClr val="FFFF00"/>
                </a:solidFill>
              </a:rPr>
              <a:t>1.Оксигенобаротерапія</a:t>
            </a:r>
          </a:p>
          <a:p>
            <a:pPr marR="0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l" eaLnBrk="1" hangingPunct="1"/>
            <a:r>
              <a:rPr lang="uk-UA" altLang="ru-RU" sz="3000" dirty="0">
                <a:solidFill>
                  <a:srgbClr val="FFFF00"/>
                </a:solidFill>
              </a:rPr>
              <a:t>2.Підводне скелетне</a:t>
            </a:r>
          </a:p>
          <a:p>
            <a:pPr marR="0" algn="l" eaLnBrk="1" hangingPunct="1"/>
            <a:r>
              <a:rPr lang="uk-UA" altLang="ru-RU" sz="3000" dirty="0" err="1">
                <a:solidFill>
                  <a:srgbClr val="FFFF00"/>
                </a:solidFill>
              </a:rPr>
              <a:t>витяжіння</a:t>
            </a:r>
            <a:endParaRPr lang="uk-UA" altLang="ru-RU" sz="3000" dirty="0">
              <a:solidFill>
                <a:srgbClr val="FFFF00"/>
              </a:solidFill>
            </a:endParaRPr>
          </a:p>
        </p:txBody>
      </p:sp>
      <p:pic>
        <p:nvPicPr>
          <p:cNvPr id="12292" name="Picture 2" descr="C:\Users\its\Downloads\image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33375"/>
            <a:ext cx="3816350" cy="277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3" descr="C:\Users\its\Downloads\image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284538"/>
            <a:ext cx="4464050" cy="29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l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l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 sz="1600" dirty="0">
                <a:solidFill>
                  <a:srgbClr val="FFFF00"/>
                </a:solidFill>
              </a:rPr>
              <a:t>ПРИЛАД </a:t>
            </a:r>
            <a:r>
              <a:rPr lang="en-US" altLang="ru-RU" sz="1600" dirty="0">
                <a:solidFill>
                  <a:srgbClr val="FFFF00"/>
                </a:solidFill>
              </a:rPr>
              <a:t>“</a:t>
            </a:r>
            <a:r>
              <a:rPr lang="uk-UA" altLang="ru-RU" sz="1600" dirty="0">
                <a:solidFill>
                  <a:srgbClr val="FFFF00"/>
                </a:solidFill>
              </a:rPr>
              <a:t>АЛІМП-1</a:t>
            </a:r>
            <a:r>
              <a:rPr lang="en-US" altLang="ru-RU" sz="1600" dirty="0">
                <a:solidFill>
                  <a:srgbClr val="FFFF00"/>
                </a:solidFill>
              </a:rPr>
              <a:t>”</a:t>
            </a:r>
            <a:r>
              <a:rPr lang="uk-UA" altLang="ru-RU" sz="1600" dirty="0">
                <a:solidFill>
                  <a:srgbClr val="FFFF00"/>
                </a:solidFill>
              </a:rPr>
              <a:t> ДЛЯ ПРОВЕДЕННЯ МАГНІТОТЕРАПІЇ</a:t>
            </a:r>
          </a:p>
          <a:p>
            <a:pPr marR="0" algn="l" eaLnBrk="1" hangingPunct="1"/>
            <a:r>
              <a:rPr lang="uk-UA" sz="1600" b="1" dirty="0">
                <a:solidFill>
                  <a:srgbClr val="FFFF00"/>
                </a:solidFill>
              </a:rPr>
              <a:t>Показання: </a:t>
            </a:r>
            <a:r>
              <a:rPr lang="uk-UA" sz="1600" dirty="0">
                <a:solidFill>
                  <a:srgbClr val="FFFF00"/>
                </a:solidFill>
              </a:rPr>
              <a:t>захворювання,  що  супроводжуються  порушенням  </a:t>
            </a:r>
            <a:r>
              <a:rPr lang="uk-UA" sz="1600" dirty="0" err="1">
                <a:solidFill>
                  <a:srgbClr val="FFFF00"/>
                </a:solidFill>
              </a:rPr>
              <a:t>мікроциркуляторних</a:t>
            </a:r>
            <a:r>
              <a:rPr lang="uk-UA" sz="1600" dirty="0">
                <a:solidFill>
                  <a:srgbClr val="FFFF00"/>
                </a:solidFill>
              </a:rPr>
              <a:t> процесів (кардіологія,  артрологія,  стоматологія,  судинна  патологія); запальні захворювання   в   гострій   фазі;   хронічні   захворювання  внутрішніх органів; захворювання   та    порушення  периферичної  нервової   системи;  гіпертонічна    хвороба І-ІІ ст.; захворювання периферичних судин кінцівок.                                                                                                                  </a:t>
            </a:r>
            <a:r>
              <a:rPr lang="uk-UA" sz="1600" b="1" dirty="0">
                <a:solidFill>
                  <a:srgbClr val="FFFF00"/>
                </a:solidFill>
              </a:rPr>
              <a:t>Протипоказання:</a:t>
            </a:r>
            <a:r>
              <a:rPr lang="uk-UA" sz="1600" dirty="0">
                <a:solidFill>
                  <a:srgbClr val="FFFF00"/>
                </a:solidFill>
              </a:rPr>
              <a:t> Індивідуальна підвищена чутливість до фактора, гостре порушення мозкового </a:t>
            </a:r>
            <a:r>
              <a:rPr lang="uk-UA" sz="1600" dirty="0" err="1">
                <a:solidFill>
                  <a:srgbClr val="FFFF00"/>
                </a:solidFill>
              </a:rPr>
              <a:t>кровопостачанняч</a:t>
            </a:r>
            <a:r>
              <a:rPr lang="uk-UA" sz="1600" dirty="0">
                <a:solidFill>
                  <a:srgbClr val="FFFF00"/>
                </a:solidFill>
              </a:rPr>
              <a:t>, різко виражена </a:t>
            </a:r>
            <a:r>
              <a:rPr lang="uk-UA" sz="1600" dirty="0" err="1">
                <a:solidFill>
                  <a:srgbClr val="FFFF00"/>
                </a:solidFill>
              </a:rPr>
              <a:t>гіпотензія</a:t>
            </a:r>
            <a:r>
              <a:rPr lang="uk-UA" sz="1600" dirty="0">
                <a:solidFill>
                  <a:srgbClr val="FFFF00"/>
                </a:solidFill>
              </a:rPr>
              <a:t>, наявність імплантованих кардіостимуляторів.</a:t>
            </a:r>
            <a:endParaRPr lang="uk-UA" altLang="ru-RU" sz="1600" dirty="0">
              <a:solidFill>
                <a:srgbClr val="FFFF00"/>
              </a:solidFill>
            </a:endParaRPr>
          </a:p>
        </p:txBody>
      </p:sp>
      <p:pic>
        <p:nvPicPr>
          <p:cNvPr id="25602" name="Picture 2" descr="C:\Users\kyryc\Desktop\Для презентації на сайт кафедри вибіркова дисципліна\1 Алім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0"/>
            <a:ext cx="6426201" cy="363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l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 sz="1600" dirty="0">
                <a:solidFill>
                  <a:srgbClr val="FFFF00"/>
                </a:solidFill>
              </a:rPr>
              <a:t>ПРИЛАД </a:t>
            </a:r>
            <a:r>
              <a:rPr lang="en-US" altLang="ru-RU" sz="1600" dirty="0">
                <a:solidFill>
                  <a:srgbClr val="FFFF00"/>
                </a:solidFill>
              </a:rPr>
              <a:t>“</a:t>
            </a:r>
            <a:r>
              <a:rPr lang="uk-UA" altLang="ru-RU" sz="1600" dirty="0">
                <a:solidFill>
                  <a:srgbClr val="FFFF00"/>
                </a:solidFill>
              </a:rPr>
              <a:t>КОРОНА – С</a:t>
            </a:r>
            <a:r>
              <a:rPr lang="en-US" altLang="ru-RU" sz="1600" dirty="0">
                <a:solidFill>
                  <a:srgbClr val="FFFF00"/>
                </a:solidFill>
              </a:rPr>
              <a:t>”</a:t>
            </a:r>
            <a:r>
              <a:rPr lang="uk-UA" altLang="ru-RU" sz="1600" dirty="0">
                <a:solidFill>
                  <a:srgbClr val="FFFF00"/>
                </a:solidFill>
              </a:rPr>
              <a:t> ДЛЯ ПРОВЕДЕННЯ ДАРСОНВАЛІЗАЦІЇ</a:t>
            </a:r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Показання:</a:t>
            </a:r>
            <a:r>
              <a:rPr lang="uk-UA" sz="1600" dirty="0">
                <a:solidFill>
                  <a:srgbClr val="FFFF00"/>
                </a:solidFill>
              </a:rPr>
              <a:t> неврози, захворювання периферичних нервів з больовим синдромом і порушенням чутливості шкіри (невралгії, неврити, </a:t>
            </a:r>
            <a:r>
              <a:rPr lang="uk-UA" sz="1600" dirty="0" err="1">
                <a:solidFill>
                  <a:srgbClr val="FFFF00"/>
                </a:solidFill>
              </a:rPr>
              <a:t>парастезії</a:t>
            </a:r>
            <a:r>
              <a:rPr lang="uk-UA" sz="1600" dirty="0">
                <a:solidFill>
                  <a:srgbClr val="FFFF00"/>
                </a:solidFill>
              </a:rPr>
              <a:t>, </a:t>
            </a:r>
            <a:r>
              <a:rPr lang="uk-UA" sz="1600" dirty="0" err="1">
                <a:solidFill>
                  <a:srgbClr val="FFFF00"/>
                </a:solidFill>
              </a:rPr>
              <a:t>гіпостезії</a:t>
            </a:r>
            <a:r>
              <a:rPr lang="uk-UA" sz="1600" dirty="0">
                <a:solidFill>
                  <a:srgbClr val="FFFF00"/>
                </a:solidFill>
              </a:rPr>
              <a:t>), неврит слухового нерва, вегето-судинні дистонії, хронічні запалення придатків носа, вазомоторний риніт, хронічні запалення жіночих статевих органів, нічне нетримання сечі, </a:t>
            </a:r>
            <a:r>
              <a:rPr lang="uk-UA" sz="1600" dirty="0" err="1">
                <a:solidFill>
                  <a:srgbClr val="FFFF00"/>
                </a:solidFill>
              </a:rPr>
              <a:t>варикозно</a:t>
            </a:r>
            <a:r>
              <a:rPr lang="uk-UA" sz="1600" dirty="0">
                <a:solidFill>
                  <a:srgbClr val="FFFF00"/>
                </a:solidFill>
              </a:rPr>
              <a:t> розширені судини нижніх кінцівок, геморой, відмороження, довго </a:t>
            </a:r>
            <a:r>
              <a:rPr lang="uk-UA" sz="1600" dirty="0" err="1">
                <a:solidFill>
                  <a:srgbClr val="FFFF00"/>
                </a:solidFill>
              </a:rPr>
              <a:t>незаживаючі</a:t>
            </a:r>
            <a:r>
              <a:rPr lang="uk-UA" sz="1600" dirty="0">
                <a:solidFill>
                  <a:srgbClr val="FFFF00"/>
                </a:solidFill>
              </a:rPr>
              <a:t> рани, виразки, свербіння шкіри, пародонтоз, облисіння.</a:t>
            </a:r>
            <a:endParaRPr lang="ru-RU" sz="1600" dirty="0">
              <a:solidFill>
                <a:srgbClr val="FFFF00"/>
              </a:solidFill>
            </a:endParaRPr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Протипоказання:</a:t>
            </a:r>
            <a:r>
              <a:rPr lang="uk-UA" sz="1600" dirty="0">
                <a:solidFill>
                  <a:srgbClr val="FFFF00"/>
                </a:solidFill>
              </a:rPr>
              <a:t>  новоутворення, активний туберкульоз легенів, крововилив або кровотеча, після застосування місцевої рентгенотерапії (протягом 2-х тижнів), </a:t>
            </a:r>
            <a:r>
              <a:rPr lang="uk-UA" sz="1600" dirty="0" err="1">
                <a:solidFill>
                  <a:srgbClr val="FFFF00"/>
                </a:solidFill>
              </a:rPr>
              <a:t>тромбооблітеруючі</a:t>
            </a:r>
            <a:r>
              <a:rPr lang="uk-UA" sz="1600" dirty="0">
                <a:solidFill>
                  <a:srgbClr val="FFFF00"/>
                </a:solidFill>
              </a:rPr>
              <a:t> процеси, </a:t>
            </a:r>
            <a:r>
              <a:rPr lang="uk-UA" sz="1600" dirty="0" err="1">
                <a:solidFill>
                  <a:srgbClr val="FFFF00"/>
                </a:solidFill>
              </a:rPr>
              <a:t>декомпенсовані</a:t>
            </a:r>
            <a:r>
              <a:rPr lang="uk-UA" sz="1600" dirty="0">
                <a:solidFill>
                  <a:srgbClr val="FFFF00"/>
                </a:solidFill>
              </a:rPr>
              <a:t> захворювання системи кровообігу (стан після інфаркту міокарда на протязі 6 місяців), непереносимість струму.</a:t>
            </a:r>
            <a:endParaRPr lang="uk-UA" altLang="ru-RU" sz="1600" dirty="0">
              <a:solidFill>
                <a:srgbClr val="FFFF00"/>
              </a:solidFill>
            </a:endParaRPr>
          </a:p>
        </p:txBody>
      </p:sp>
      <p:pic>
        <p:nvPicPr>
          <p:cNvPr id="26626" name="Picture 2" descr="C:\Users\kyryc\Desktop\Для презентації на сайт кафедри вибіркова дисципліна\Корона - С для дарсонвалізації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0"/>
            <a:ext cx="6115050" cy="3568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l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 sz="1600" dirty="0">
                <a:solidFill>
                  <a:srgbClr val="FFFF00"/>
                </a:solidFill>
              </a:rPr>
              <a:t>ПРИЛАД </a:t>
            </a:r>
            <a:r>
              <a:rPr lang="de-DE" altLang="ru-RU" sz="1600" dirty="0">
                <a:solidFill>
                  <a:srgbClr val="FFFF00"/>
                </a:solidFill>
              </a:rPr>
              <a:t>„</a:t>
            </a:r>
            <a:r>
              <a:rPr lang="uk-UA" altLang="ru-RU" sz="1600" dirty="0">
                <a:solidFill>
                  <a:srgbClr val="FFFF00"/>
                </a:solidFill>
              </a:rPr>
              <a:t>ПОТОК І</a:t>
            </a:r>
            <a:r>
              <a:rPr lang="en-US" altLang="ru-RU" sz="1600" dirty="0">
                <a:solidFill>
                  <a:srgbClr val="FFFF00"/>
                </a:solidFill>
              </a:rPr>
              <a:t>”</a:t>
            </a:r>
            <a:r>
              <a:rPr lang="uk-UA" altLang="ru-RU" sz="1600" dirty="0">
                <a:solidFill>
                  <a:srgbClr val="FFFF00"/>
                </a:solidFill>
              </a:rPr>
              <a:t> ДЛЯ ПРОВЕДЕННЯ ПРОЦЕДУРИ ЕЛЕКТРОФОРЕЗУ</a:t>
            </a:r>
          </a:p>
          <a:p>
            <a:pPr algn="l"/>
            <a:endParaRPr lang="uk-UA" sz="1600" b="1" dirty="0"/>
          </a:p>
          <a:p>
            <a:pPr algn="l"/>
            <a:endParaRPr lang="uk-UA" sz="1600" b="1" dirty="0"/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Показання:</a:t>
            </a:r>
            <a:r>
              <a:rPr lang="uk-UA" sz="1600" dirty="0">
                <a:solidFill>
                  <a:srgbClr val="FFFF00"/>
                </a:solidFill>
              </a:rPr>
              <a:t> визначаються фармакологічною дією лікарської речовини з урахуванням показань для застосування постійного струму. </a:t>
            </a:r>
          </a:p>
          <a:p>
            <a:pPr algn="l"/>
            <a:endParaRPr lang="ru-RU" sz="1600" dirty="0">
              <a:solidFill>
                <a:srgbClr val="FFFF00"/>
              </a:solidFill>
            </a:endParaRPr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Протипоказання:</a:t>
            </a:r>
            <a:r>
              <a:rPr lang="uk-UA" sz="1600" dirty="0">
                <a:solidFill>
                  <a:srgbClr val="FFFF00"/>
                </a:solidFill>
              </a:rPr>
              <a:t> крім загальних протипоказань слід враховувати протипоказання для застосування лікарських речовин (непереносимість, алергічні реакції).</a:t>
            </a:r>
            <a:endParaRPr lang="uk-UA" altLang="ru-RU" sz="1600" dirty="0">
              <a:solidFill>
                <a:srgbClr val="FFFF00"/>
              </a:solidFill>
            </a:endParaRPr>
          </a:p>
        </p:txBody>
      </p:sp>
      <p:pic>
        <p:nvPicPr>
          <p:cNvPr id="27651" name="Picture 3" descr="C:\Users\kyryc\Desktop\Для презентації на сайт кафедри вибіркова дисципліна\Поток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42852"/>
            <a:ext cx="6140450" cy="353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571612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l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 sz="1600" dirty="0">
                <a:solidFill>
                  <a:srgbClr val="FFFF00"/>
                </a:solidFill>
              </a:rPr>
              <a:t>ПРИЛАД </a:t>
            </a:r>
            <a:r>
              <a:rPr lang="en-US" altLang="ru-RU" sz="1600" dirty="0">
                <a:solidFill>
                  <a:srgbClr val="FFFF00"/>
                </a:solidFill>
              </a:rPr>
              <a:t>“</a:t>
            </a:r>
            <a:r>
              <a:rPr lang="ru-RU" altLang="ru-RU" sz="1600" dirty="0">
                <a:solidFill>
                  <a:srgbClr val="FFFF00"/>
                </a:solidFill>
              </a:rPr>
              <a:t>МІОСТИМУЛ</a:t>
            </a:r>
            <a:r>
              <a:rPr lang="en-US" altLang="ru-RU" sz="1600" dirty="0">
                <a:solidFill>
                  <a:srgbClr val="FFFF00"/>
                </a:solidFill>
              </a:rPr>
              <a:t>”</a:t>
            </a:r>
            <a:r>
              <a:rPr lang="ru-RU" altLang="ru-RU" sz="1600" dirty="0">
                <a:solidFill>
                  <a:srgbClr val="FFFF00"/>
                </a:solidFill>
              </a:rPr>
              <a:t> ДЛЯ ПРОВЕДЕННЯ ЕЛЕКТРОСТИМУЛЯЦІЇ.</a:t>
            </a:r>
            <a:endParaRPr lang="uk-UA" altLang="ru-RU" sz="1600" dirty="0">
              <a:solidFill>
                <a:srgbClr val="FFFF00"/>
              </a:solidFill>
            </a:endParaRPr>
          </a:p>
          <a:p>
            <a:pPr algn="l"/>
            <a:endParaRPr lang="uk-UA" sz="1600" b="1" dirty="0"/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Показання:</a:t>
            </a:r>
            <a:r>
              <a:rPr lang="uk-UA" sz="1600" dirty="0">
                <a:solidFill>
                  <a:srgbClr val="FFFF00"/>
                </a:solidFill>
              </a:rPr>
              <a:t> мляві парези і паралічі м'язів обличчя, тулуба і кінцівок після травм і захворювань різної етіології; парези і паралічі м'язів гортані, тугість слуху, сексуальні неврози, атонія гладеньких м'язів внутрішніх органів, послаблення тонусу м'язів черевної порожнини і інші.</a:t>
            </a:r>
            <a:endParaRPr lang="ru-RU" sz="1600" dirty="0">
              <a:solidFill>
                <a:srgbClr val="FFFF00"/>
              </a:solidFill>
            </a:endParaRPr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Протипоказання:</a:t>
            </a:r>
            <a:r>
              <a:rPr lang="uk-UA" sz="1600" dirty="0">
                <a:solidFill>
                  <a:srgbClr val="FFFF00"/>
                </a:solidFill>
              </a:rPr>
              <a:t> гострі гнійні процеси органів черевної порожнини, спастичні стани гладеньких м'язів, </a:t>
            </a:r>
            <a:r>
              <a:rPr lang="uk-UA" sz="1600" dirty="0" err="1">
                <a:solidFill>
                  <a:srgbClr val="FFFF00"/>
                </a:solidFill>
              </a:rPr>
              <a:t>жовче-</a:t>
            </a:r>
            <a:r>
              <a:rPr lang="uk-UA" sz="1600" dirty="0">
                <a:solidFill>
                  <a:srgbClr val="FFFF00"/>
                </a:solidFill>
              </a:rPr>
              <a:t>,  нирковокам'яна хвороба, спастичні парези та паралічі, переломи кісток, вивихи, </a:t>
            </a:r>
            <a:r>
              <a:rPr lang="uk-UA" sz="1600" dirty="0" err="1">
                <a:solidFill>
                  <a:srgbClr val="FFFF00"/>
                </a:solidFill>
              </a:rPr>
              <a:t>незаживаючі</a:t>
            </a:r>
            <a:r>
              <a:rPr lang="uk-UA" sz="1600" dirty="0">
                <a:solidFill>
                  <a:srgbClr val="FFFF00"/>
                </a:solidFill>
              </a:rPr>
              <a:t> виразки кінцівок, тромбофлебіт, підвищена збудливість м'язів обличчя і поява вимушених рухів та корчів, крововилив або кровотеча.</a:t>
            </a:r>
            <a:endParaRPr lang="uk-UA" altLang="ru-RU" sz="1600" dirty="0">
              <a:solidFill>
                <a:srgbClr val="FFFF00"/>
              </a:solidFill>
            </a:endParaRPr>
          </a:p>
        </p:txBody>
      </p:sp>
      <p:pic>
        <p:nvPicPr>
          <p:cNvPr id="27650" name="Picture 2" descr="C:\Users\kyryc\Desktop\Для презентації на сайт кафедри вибіркова дисципліна\Поток 1 для електрофорезу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0"/>
            <a:ext cx="6438900" cy="3689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571612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ru-RU" altLang="ru-RU" sz="1600" dirty="0">
                <a:solidFill>
                  <a:srgbClr val="FFFF00"/>
                </a:solidFill>
              </a:rPr>
              <a:t>ПРИЛАД </a:t>
            </a:r>
            <a:r>
              <a:rPr lang="en-US" altLang="ru-RU" sz="1600" dirty="0">
                <a:solidFill>
                  <a:srgbClr val="FFFF00"/>
                </a:solidFill>
              </a:rPr>
              <a:t>“</a:t>
            </a:r>
            <a:r>
              <a:rPr lang="ru-RU" altLang="ru-RU" sz="1600" dirty="0">
                <a:solidFill>
                  <a:srgbClr val="FFFF00"/>
                </a:solidFill>
              </a:rPr>
              <a:t>РАДІУС - 1 ІНТЕР СМ</a:t>
            </a:r>
            <a:r>
              <a:rPr lang="en-US" altLang="ru-RU" sz="1600" dirty="0">
                <a:solidFill>
                  <a:srgbClr val="FFFF00"/>
                </a:solidFill>
              </a:rPr>
              <a:t>”</a:t>
            </a:r>
            <a:r>
              <a:rPr lang="ru-RU" altLang="ru-RU" sz="1600" dirty="0">
                <a:solidFill>
                  <a:srgbClr val="FFFF00"/>
                </a:solidFill>
              </a:rPr>
              <a:t> ДЛЯ</a:t>
            </a:r>
            <a:r>
              <a:rPr lang="en-US" altLang="ru-RU" sz="1600" dirty="0">
                <a:solidFill>
                  <a:srgbClr val="FFFF00"/>
                </a:solidFill>
              </a:rPr>
              <a:t> </a:t>
            </a:r>
            <a:r>
              <a:rPr lang="uk-UA" altLang="ru-RU" sz="1600" dirty="0">
                <a:solidFill>
                  <a:srgbClr val="FFFF00"/>
                </a:solidFill>
              </a:rPr>
              <a:t>ПРОВЕДЕННЯ</a:t>
            </a:r>
            <a:r>
              <a:rPr lang="ru-RU" altLang="ru-RU" sz="1600" dirty="0">
                <a:solidFill>
                  <a:srgbClr val="FFFF00"/>
                </a:solidFill>
              </a:rPr>
              <a:t> ДІАДИНАМОТЕРАПІЇ</a:t>
            </a:r>
            <a:endParaRPr lang="uk-UA" sz="1600" b="1" dirty="0"/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Показання:</a:t>
            </a:r>
            <a:r>
              <a:rPr lang="uk-UA" sz="1600" dirty="0">
                <a:solidFill>
                  <a:srgbClr val="FFFF00"/>
                </a:solidFill>
              </a:rPr>
              <a:t> захворювання периферичного відділу нервової системи, особливо з наявністю больового синдрому; захворювання і пошкодження опорно-рухового, пошкодження поперечносмугастих м'язів у вигляді атрофій, парезів і паралічів, викликаних захворюваннями нервової системи або самих м'язів; трофічні порушення, деякі захворювання серцево-судинної системи, захворювання шлунково-кишкового тракту, </a:t>
            </a:r>
            <a:r>
              <a:rPr lang="uk-UA" sz="1600" dirty="0" err="1">
                <a:solidFill>
                  <a:srgbClr val="FFFF00"/>
                </a:solidFill>
              </a:rPr>
              <a:t>адгезивні</a:t>
            </a:r>
            <a:r>
              <a:rPr lang="uk-UA" sz="1600" dirty="0">
                <a:solidFill>
                  <a:srgbClr val="FFFF00"/>
                </a:solidFill>
              </a:rPr>
              <a:t> і спастичні процеси різної локалізації; захворювання </a:t>
            </a:r>
            <a:r>
              <a:rPr lang="uk-UA" sz="1600" dirty="0" err="1">
                <a:solidFill>
                  <a:srgbClr val="FFFF00"/>
                </a:solidFill>
              </a:rPr>
              <a:t>ЛОР-органів</a:t>
            </a:r>
            <a:r>
              <a:rPr lang="uk-UA" sz="1600" dirty="0">
                <a:solidFill>
                  <a:srgbClr val="FFFF00"/>
                </a:solidFill>
              </a:rPr>
              <a:t> і інші.</a:t>
            </a:r>
            <a:endParaRPr lang="ru-RU" sz="1600" dirty="0">
              <a:solidFill>
                <a:srgbClr val="FFFF00"/>
              </a:solidFill>
            </a:endParaRPr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Протипоказання:</a:t>
            </a:r>
            <a:r>
              <a:rPr lang="uk-UA" sz="1600" dirty="0">
                <a:solidFill>
                  <a:srgbClr val="FFFF00"/>
                </a:solidFill>
              </a:rPr>
              <a:t> наявність або підозра на злоякісні новоутворення, схильність до кровотеч, значна декомпенсації серцевої діяльності, токсичні стани, індивідуальна непереносимість фармакологічних препаратів і електричного струму. Не потрібно розташовувати електроди в місцях, де є синці, тріщини, мацерація шкіри і різні висипання.</a:t>
            </a:r>
            <a:endParaRPr lang="uk-UA" altLang="ru-RU" sz="1600" dirty="0">
              <a:solidFill>
                <a:srgbClr val="FFFF00"/>
              </a:solidFill>
            </a:endParaRPr>
          </a:p>
        </p:txBody>
      </p:sp>
      <p:pic>
        <p:nvPicPr>
          <p:cNvPr id="28674" name="Picture 2" descr="C:\Users\kyryc\Desktop\Для презентації на сайт кафедри вибіркова дисципліна\Радіус - 1 Інтер СМ для діадинамотерапії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0"/>
            <a:ext cx="6419850" cy="3600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1524</TotalTime>
  <Words>830</Words>
  <Application>Microsoft Office PowerPoint</Application>
  <PresentationFormat>Экран (4:3)</PresentationFormat>
  <Paragraphs>76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Bahnschrift Light</vt:lpstr>
      <vt:lpstr>Calibri</vt:lpstr>
      <vt:lpstr>Constantia</vt:lpstr>
      <vt:lpstr>Wingdings 2</vt:lpstr>
      <vt:lpstr>Поток</vt:lpstr>
      <vt:lpstr>Вінницький національний медичний університет імені М.І. Пирогова Кафедра спортивної медицини, фізичного виховання та реабілітації</vt:lpstr>
      <vt:lpstr>Актуальність:</vt:lpstr>
      <vt:lpstr>Мета курсу</vt:lpstr>
      <vt:lpstr>Завдання курсу</vt:lpstr>
      <vt:lpstr>Здобувач оволодіє практичними навичками: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імені М.І. Пирогова Кафедра фізичного виховання та ЛФК</dc:title>
  <dc:creator>Юрій Кириченко</dc:creator>
  <cp:lastModifiedBy>админ</cp:lastModifiedBy>
  <cp:revision>69</cp:revision>
  <dcterms:created xsi:type="dcterms:W3CDTF">2020-12-15T20:10:49Z</dcterms:created>
  <dcterms:modified xsi:type="dcterms:W3CDTF">2026-01-28T11:09:43Z</dcterms:modified>
</cp:coreProperties>
</file>