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ort.stom@vnmu.edu.ua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www.vnmu.edu.u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42264" y="260350"/>
            <a:ext cx="710746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ім. М.І. Пирогова</a:t>
            </a:r>
          </a:p>
          <a:p>
            <a:pPr algn="ctr"/>
            <a:endParaRPr lang="uk-UA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165926" y="4276728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655752" y="2525669"/>
            <a:ext cx="8880495" cy="1470025"/>
          </a:xfrm>
        </p:spPr>
        <p:txBody>
          <a:bodyPr>
            <a:normAutofit/>
          </a:bodyPr>
          <a:lstStyle/>
          <a:p>
            <a:r>
              <a:rPr sz="3000" b="1">
                <a:solidFill>
                  <a:srgbClr val="C00000"/>
                </a:solidFill>
                <a:latin typeface="Calibri"/>
              </a:rPr>
              <a:t>ВК 4.9 Дентальна імплантологія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6898" y="260350"/>
            <a:ext cx="1760453" cy="241108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147" y="182931"/>
            <a:ext cx="9635706" cy="1390689"/>
          </a:xfrm>
        </p:spPr>
        <p:txBody>
          <a:bodyPr>
            <a:noAutofit/>
          </a:bodyPr>
          <a:lstStyle/>
          <a:p>
            <a:r>
              <a:rPr sz="3000" b="1">
                <a:solidFill>
                  <a:srgbClr val="002060"/>
                </a:solidFill>
                <a:latin typeface="Calibri"/>
              </a:rPr>
              <a:t>Паспорт ОСВІТНЬОГО Компонента
ВК 4.9 «Дентальна імплантологія»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930" y="1756552"/>
            <a:ext cx="10822139" cy="510144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sz="1800" b="1">
                <a:latin typeface="Calibri"/>
              </a:rPr>
              <a:t>Спеціальність: </a:t>
            </a:r>
            <a:r>
              <a:rPr sz="1800" b="0">
                <a:latin typeface="Calibri"/>
              </a:rPr>
              <a:t>221 Стоматологія</a:t>
            </a:r>
          </a:p>
          <a:p>
            <a:r>
              <a:rPr sz="1800" b="1">
                <a:latin typeface="Calibri"/>
              </a:rPr>
              <a:t>Курс: </a:t>
            </a:r>
            <a:r>
              <a:rPr sz="1800" b="0">
                <a:latin typeface="Calibri"/>
              </a:rPr>
              <a:t>ІV</a:t>
            </a:r>
          </a:p>
          <a:p>
            <a:r>
              <a:rPr sz="1800" b="1">
                <a:latin typeface="Calibri"/>
              </a:rPr>
              <a:t>Кредити: </a:t>
            </a:r>
            <a:r>
              <a:rPr sz="1800" b="0">
                <a:latin typeface="Calibri"/>
              </a:rPr>
              <a:t>3,0</a:t>
            </a:r>
          </a:p>
          <a:p>
            <a:r>
              <a:rPr sz="1800" b="1">
                <a:latin typeface="Calibri"/>
              </a:rPr>
              <a:t>Форма контролю: </a:t>
            </a:r>
            <a:r>
              <a:rPr sz="1800" b="0">
                <a:latin typeface="Calibri"/>
              </a:rPr>
              <a:t>залік</a:t>
            </a:r>
          </a:p>
          <a:p>
            <a:r>
              <a:rPr sz="1800" b="1">
                <a:latin typeface="Calibri"/>
              </a:rPr>
              <a:t>Мова: </a:t>
            </a:r>
            <a:r>
              <a:rPr sz="1800" b="0">
                <a:latin typeface="Calibri"/>
              </a:rPr>
              <a:t>українська, англійська</a:t>
            </a:r>
          </a:p>
          <a:p>
            <a:r>
              <a:rPr sz="1800" b="1">
                <a:latin typeface="Calibri"/>
              </a:rPr>
              <a:t>Пререквізити: </a:t>
            </a:r>
            <a:r>
              <a:rPr sz="1800" b="0">
                <a:latin typeface="Calibri"/>
              </a:rPr>
              <a:t>Анатомія людини: особливо топографічна анатомія щелепно-лицевої ділянки (судини, нерви, пазухи). Гістологія та ембріологія: знання структури кісткової тканини та процесів регенерації. Пропедевтика ортопедичної стоматології: розуміння біомеханіки жувального апарату. Ортопедична стоматологія: особливості клініко-лабораторних етапів виготовлення різноманітних конструкцій зубних протезів з опорою на імплантати. Хірургічна стоматологія: базові навички видалення зубів, асептики та антисептики. Радіологія: вміння «читати» панорамні знімки та КТ.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2228716"/>
            <a:ext cx="5355825" cy="41648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800" b="1">
                <a:solidFill>
                  <a:srgbClr val="002060"/>
                </a:solidFill>
                <a:latin typeface="Calibri"/>
              </a:rPr>
              <a:t>КЛЮЧОВА ПЕРЕВАГА:</a:t>
            </a:r>
          </a:p>
          <a:p>
            <a:r>
              <a:rPr sz="1800" b="0">
                <a:latin typeface="Calibri"/>
              </a:rPr>
              <a:t>Інтеграція діагностики, хірургічного й ортопедичного етапів та цифрового планування дентальної імплантації.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804672"/>
            <a:ext cx="5671617" cy="558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600" b="1">
                <a:latin typeface="Calibri"/>
              </a:rPr>
              <a:t>Формує - </a:t>
            </a:r>
            <a:r>
              <a:rPr sz="1600" b="0">
                <a:latin typeface="Calibri"/>
              </a:rPr>
              <a:t>комплексне розуміння імплантологічного лікування від діагностики до протезування.</a:t>
            </a:r>
            <a:endParaRPr lang="uk-UA" dirty="0"/>
          </a:p>
          <a:p>
            <a:r>
              <a:rPr sz="1600" b="1">
                <a:latin typeface="Calibri"/>
              </a:rPr>
              <a:t>Розвиває - </a:t>
            </a:r>
            <a:r>
              <a:rPr sz="1600" b="0">
                <a:latin typeface="Calibri"/>
              </a:rPr>
              <a:t>навички індивідуального вибору методу та конструкції ортопедичного лікування.</a:t>
            </a:r>
          </a:p>
          <a:p>
            <a:r>
              <a:rPr sz="1600" b="1">
                <a:latin typeface="Calibri"/>
              </a:rPr>
              <a:t>Допомагає - </a:t>
            </a:r>
            <a:r>
              <a:rPr sz="1600" b="0">
                <a:latin typeface="Calibri"/>
              </a:rPr>
              <a:t>планувати імплантацію з урахуванням анатомічних умов і потреб пацієнта.</a:t>
            </a:r>
          </a:p>
          <a:p>
            <a:r>
              <a:rPr sz="1600" b="1">
                <a:latin typeface="Calibri"/>
              </a:rPr>
              <a:t>Навчає - </a:t>
            </a:r>
            <a:r>
              <a:rPr sz="1600" b="0">
                <a:latin typeface="Calibri"/>
              </a:rPr>
              <a:t>оцінювати ефективність конструкцій та проводити професійну гігієну пацієнтів з імплантатами.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004D473-9318-4923-B36F-6D796AADB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61" y="804672"/>
            <a:ext cx="5274668" cy="1244008"/>
          </a:xfrm>
        </p:spPr>
        <p:txBody>
          <a:bodyPr>
            <a:norm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sz="3600" b="1">
                <a:solidFill>
                  <a:srgbClr val="002060"/>
                </a:solidFill>
                <a:latin typeface="Calibri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1" y="308345"/>
            <a:ext cx="6095999" cy="65921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800" b="0">
                <a:latin typeface="Calibri"/>
              </a:rPr>
              <a:t>Показання та протипоказання до дентальної імплантації</a:t>
            </a:r>
          </a:p>
          <a:p>
            <a:r>
              <a:rPr sz="1800" b="0">
                <a:latin typeface="Calibri"/>
              </a:rPr>
              <a:t>Хірургічний та ортопедичний етапи імплантологічного лікування</a:t>
            </a:r>
          </a:p>
          <a:p>
            <a:r>
              <a:rPr sz="1800" b="0">
                <a:latin typeface="Calibri"/>
              </a:rPr>
              <a:t>Підготовка порожнини рота до імплантації та протезування</a:t>
            </a:r>
          </a:p>
          <a:p>
            <a:r>
              <a:rPr sz="1800" b="0">
                <a:latin typeface="Calibri"/>
              </a:rPr>
              <a:t>Протетично орієнтоване планування</a:t>
            </a:r>
          </a:p>
          <a:p>
            <a:r>
              <a:rPr sz="1800" b="0">
                <a:latin typeface="Calibri"/>
              </a:rPr>
              <a:t>Кісткові аугментації та м'якотканинна пластика</a:t>
            </a:r>
          </a:p>
          <a:p>
            <a:r>
              <a:rPr sz="1800" b="0">
                <a:latin typeface="Calibri"/>
              </a:rPr>
              <a:t>Вибір і фіксація ортопедичних конструкцій з опорою на імплантати</a:t>
            </a:r>
          </a:p>
          <a:p>
            <a:r>
              <a:rPr sz="1800" b="0">
                <a:latin typeface="Calibri"/>
              </a:rPr>
              <a:t>Профілактика ускладнень та професійна гігієна пацієнтів з імплантатами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Що ви зможете
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6121" y="175049"/>
            <a:ext cx="5769935" cy="650790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sz="1800" b="1">
                <a:latin typeface="Calibri"/>
              </a:rPr>
              <a:t>Проводити — </a:t>
            </a:r>
            <a:r>
              <a:rPr sz="1800" b="0">
                <a:latin typeface="Calibri"/>
              </a:rPr>
              <a:t>обстеження пацієнтів та складати план необхідної підготовки до дентальної імплантації.</a:t>
            </a:r>
          </a:p>
          <a:p>
            <a:r>
              <a:rPr sz="1800" b="1">
                <a:latin typeface="Calibri"/>
              </a:rPr>
              <a:t>Вибирати — </a:t>
            </a:r>
            <a:r>
              <a:rPr sz="1800" b="0">
                <a:latin typeface="Calibri"/>
              </a:rPr>
              <a:t>конструкцію зубного протезу з опорою на імплантати.</a:t>
            </a:r>
          </a:p>
          <a:p>
            <a:r>
              <a:rPr sz="1800" b="1">
                <a:latin typeface="Calibri"/>
              </a:rPr>
              <a:t>Визначати — </a:t>
            </a:r>
            <a:r>
              <a:rPr sz="1800" b="0">
                <a:latin typeface="Calibri"/>
              </a:rPr>
              <a:t>покази до кісткових аугментацій та м'якотканинної пластики.</a:t>
            </a:r>
          </a:p>
          <a:p>
            <a:r>
              <a:rPr sz="1800" b="1">
                <a:latin typeface="Calibri"/>
              </a:rPr>
              <a:t>Здійснювати — </a:t>
            </a:r>
            <a:r>
              <a:rPr sz="1800" b="0">
                <a:latin typeface="Calibri"/>
              </a:rPr>
              <a:t>протетично орієнтоване планування та тимчасову і постійну фіксацію конструкцій.</a:t>
            </a:r>
          </a:p>
          <a:p>
            <a:r>
              <a:rPr sz="1800" b="1">
                <a:latin typeface="Calibri"/>
              </a:rPr>
              <a:t>Оцінювати — </a:t>
            </a:r>
            <a:r>
              <a:rPr sz="1800" b="0">
                <a:latin typeface="Calibri"/>
              </a:rPr>
              <a:t>клінічну ефективність ортопедичних конструкцій з опорою на дентальні імплантати.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000" b="0">
                <a:latin typeface="Calibri"/>
              </a:rPr>
              <a:t>Лекції</a:t>
            </a:r>
          </a:p>
          <a:p>
            <a:r>
              <a:rPr sz="2000" b="0">
                <a:latin typeface="Calibri"/>
              </a:rPr>
              <a:t>Практичні</a:t>
            </a:r>
          </a:p>
          <a:p>
            <a:r>
              <a:rPr sz="2000" b="0">
                <a:latin typeface="Calibri"/>
              </a:rPr>
              <a:t>Самостійна робота</a:t>
            </a:r>
          </a:p>
          <a:p>
            <a:r>
              <a:rPr sz="2000" b="0">
                <a:latin typeface="Calibri"/>
              </a:rPr>
              <a:t>Індивідуальна 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800" b="0">
                <a:latin typeface="Calibri"/>
              </a:rPr>
              <a:t>Залік: 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Місце для вмісту 9">
            <a:extLst>
              <a:ext uri="{FF2B5EF4-FFF2-40B4-BE49-F238E27FC236}">
                <a16:creationId xmlns:a16="http://schemas.microsoft.com/office/drawing/2014/main" id="{A536AF4D-4247-42C1-A6FD-B0D02D0F11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306" t="8921"/>
          <a:stretch/>
        </p:blipFill>
        <p:spPr>
          <a:xfrm>
            <a:off x="974325" y="1586005"/>
            <a:ext cx="1181646" cy="1547849"/>
          </a:xfr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sz="3200" b="1">
                <a:solidFill>
                  <a:srgbClr val="002060"/>
                </a:solidFill>
                <a:latin typeface="Calibri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74325" y="3248872"/>
            <a:ext cx="2501121" cy="720331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uk-UA" sz="1200" cap="none" spc="0" dirty="0">
                <a:solidFill>
                  <a:srgbClr val="000000"/>
                </a:solidFill>
                <a:latin typeface="Gill Sans MT"/>
                <a:ea typeface="+mn-ea"/>
                <a:cs typeface="+mn-cs"/>
              </a:rPr>
              <a:t>Лектор та укладач </a:t>
            </a:r>
            <a:r>
              <a:rPr lang="uk-UA" sz="1200" cap="none" spc="0" dirty="0" err="1">
                <a:solidFill>
                  <a:srgbClr val="000000"/>
                </a:solidFill>
                <a:latin typeface="Gill Sans MT"/>
                <a:ea typeface="+mn-ea"/>
                <a:cs typeface="+mn-cs"/>
              </a:rPr>
              <a:t>силабусу</a:t>
            </a:r>
            <a:r>
              <a:rPr lang="uk-UA" sz="1200" cap="none" spc="0" dirty="0">
                <a:solidFill>
                  <a:srgbClr val="000000"/>
                </a:solidFill>
                <a:latin typeface="Gill Sans MT"/>
                <a:ea typeface="+mn-ea"/>
                <a:cs typeface="+mn-cs"/>
              </a:rPr>
              <a:t>:</a:t>
            </a:r>
          </a:p>
          <a:p>
            <a:pPr algn="l"/>
            <a:r>
              <a:rPr lang="uk-UA" sz="105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Андрій ЮР, </a:t>
            </a:r>
            <a:r>
              <a:rPr lang="uk-UA" sz="105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асистент ЗВО </a:t>
            </a:r>
            <a:endParaRPr lang="uk-UA" sz="1050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43165" y="2408390"/>
            <a:ext cx="50653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dirty="0">
                <a:solidFill>
                  <a:srgbClr val="000000"/>
                </a:solidFill>
                <a:latin typeface="Calibri"/>
              </a:rPr>
              <a:t>Контактна інформація: </a:t>
            </a:r>
            <a:r>
              <a:rPr lang="uk-UA" sz="1800" b="0" dirty="0">
                <a:solidFill>
                  <a:srgbClr val="000000"/>
                </a:solidFill>
                <a:latin typeface="Calibri"/>
              </a:rPr>
              <a:t>Вінниця,
вул. Героїв поліції, 34 (вхід з території університету).
Кафедра ортопедичної стоматології</a:t>
            </a:r>
            <a:r>
              <a:rPr sz="1800" b="0" dirty="0">
                <a:solidFill>
                  <a:srgbClr val="000000"/>
                </a:solidFill>
                <a:latin typeface="Calibri"/>
              </a:rPr>
              <a:t>
</a:t>
            </a:r>
            <a:r>
              <a:rPr sz="1800" b="0" dirty="0">
                <a:solidFill>
                  <a:srgbClr val="000000"/>
                </a:solidFill>
                <a:latin typeface="Calibri"/>
                <a:hlinkClick r:id="rId3"/>
              </a:rPr>
              <a:t>ort.stom@vnmu.edu.ua</a:t>
            </a:r>
            <a:endParaRPr lang="uk-UA" sz="1800" b="0" dirty="0">
              <a:solidFill>
                <a:srgbClr val="000000"/>
              </a:solidFill>
              <a:latin typeface="Calibri"/>
            </a:endParaRPr>
          </a:p>
          <a:p>
            <a:endParaRPr lang="uk-UA" dirty="0">
              <a:solidFill>
                <a:srgbClr val="000000"/>
              </a:solidFill>
              <a:latin typeface="Calibri"/>
            </a:endParaRPr>
          </a:p>
          <a:p>
            <a:r>
              <a:rPr lang="ru-RU" dirty="0"/>
              <a:t>Сайт: </a:t>
            </a:r>
            <a:r>
              <a:rPr lang="ru-RU" dirty="0">
                <a:hlinkClick r:id="rId4"/>
              </a:rPr>
              <a:t>www.vnmu.edu.ua</a:t>
            </a:r>
            <a:r>
              <a:rPr lang="ru-RU" dirty="0"/>
              <a:t> </a:t>
            </a:r>
          </a:p>
          <a:p>
            <a:endParaRPr sz="1800" b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407</TotalTime>
  <Words>425</Words>
  <Application>Microsoft Office PowerPoint</Application>
  <PresentationFormat>Широкий екран</PresentationFormat>
  <Paragraphs>51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4.9 Дентальна імплантологія</vt:lpstr>
      <vt:lpstr>Паспорт ОСВІТНЬОГО Компонента
ВК 4.9 «Дентальна імплантологія»</vt:lpstr>
      <vt:lpstr>ЧОМУ ВАРТО ОБРАТИ цей курс</vt:lpstr>
      <vt:lpstr>Що ви будете вивчати</vt:lpstr>
      <vt:lpstr>Що ви зможете
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</cp:revision>
  <dcterms:created xsi:type="dcterms:W3CDTF">2026-04-08T10:22:59Z</dcterms:created>
  <dcterms:modified xsi:type="dcterms:W3CDTF">2026-09-14T13:25:45Z</dcterms:modified>
</cp:coreProperties>
</file>