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00FF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smAppRevision xmlns="smNativeData" xmlns:pr="smNativeData" xmlns:p15="http://schemas.microsoft.com/office/powerpoint/2012/main" xmlns:p14="http://schemas.microsoft.com/office/powerpoint/2010/main" xmlns:mc="http://schemas.openxmlformats.org/markup-compatibility/2006" dt="1776879283" val="1068" revOS="4"/>
      <pr:smFileRevision xmlns="smNativeData" xmlns:pr="smNativeData" xmlns:p15="http://schemas.microsoft.com/office/powerpoint/2012/main" xmlns:p14="http://schemas.microsoft.com/office/powerpoint/2010/main" xmlns:mc="http://schemas.openxmlformats.org/markup-compatibility/2006" dt="1776879283" val="101"/>
      <pr:guideOptions xmlns="smNativeData" xmlns:pr="smNativeData" xmlns:p15="http://schemas.microsoft.com/office/powerpoint/2012/main" xmlns:p14="http://schemas.microsoft.com/office/powerpoint/2010/main" xmlns:mc="http://schemas.openxmlformats.org/markup-compatibility/2006" dt="1776879283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" d="100"/>
        <a:sy n="13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1376" y="217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BAAAMYaAABsOgAAZyIAABAAAAAmAAAACAAAAAGg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A9D48-06D2-8F6B-9C62-F03ED32C6AA5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AF956-18D2-8F0F-9C62-EE5AB72C6ABB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ADC78-36D2-8F2A-9C62-C07F922C6A95}" type="datetime1">
              <a:t>27.05.2026</a:t>
            </a:fld>
            <a:endParaRPr/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ADCD9-97D2-8F2A-9C62-617F922C6A34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BAAAMYaAABsOgAAjyIAABAAAAAmAAAACAAAAAGg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AB22F-61D2-8F44-9C62-9711FC2C6AC2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AD727-69D2-8F21-9C62-9F74992C6ACA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I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A9820-6ED2-8F6E-9C62-983BD62C6ACD}" type="datetime1">
              <a:t>27.05.2026</a:t>
            </a:fld>
            <a:endParaRPr/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I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AFE64-2AD2-8F08-9C62-DC5DB02C6A89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DsOAAACJAAAkBIAABAAAAAmAAAACAAAAIGg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5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sOAABCQQAAkBIAABAAAAAmAAAACAAAAIGg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5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AAA86-C8D2-8F5C-9C62-3E09E42C6A6B}" type="datetime1">
              <a:t>27.05.2026</a:t>
            </a:fld>
            <a:endParaRPr/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A8D9E-D0D2-8F7B-9C62-262EC32C6A73}" type="slidenum">
              <a:t>‹№›</a:t>
            </a:fld>
            <a:endParaRPr/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AC68F-C1D2-8F30-9C62-3765882C6A62}" type="datetime1">
              <a:t>27.05.2026</a:t>
            </a:fld>
            <a:endParaRPr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AF0FB-B5D2-8F06-9C62-4353BE2C6A16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A9179-37D2-8F67-9C62-C132DF2C6A94}" type="datetime1">
              <a:t>27.05.2026</a:t>
            </a:fld>
            <a:endParaRPr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AA6EC-A2D2-8F50-9C62-5405E82C6A01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Ld4FgA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Ld4FgB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AGg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HNwTG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CkAAPMEAAAQRwAAPSUAABAAAAAmAAAACAAAAAGg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AE1A3-EDD2-8F17-9C62-1B42AF2C6A4E}" type="datetime1">
              <a:t>27.05.2026</a:t>
            </a:fld>
            <a:endParaRPr/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E6b2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AF461-2FD2-8F02-9C62-D957BA2C6A8C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AGg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C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B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DAA005-4BD2-8F56-9C62-BD03EE2C6AE8}" type="datetime1">
              <a:t>27.05.2026</a:t>
            </a:fld>
            <a:endParaRPr/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A8CE1-AFD2-8F7A-9C62-592FC22C6A0C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HRUaX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ADCC7-89D2-8F2A-9C62-7F7F922C6A2A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A8835-7BD2-8F7E-9C62-8D2BC62C6AD8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AMA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MQFAADbMwAAbCQAABAAAAAmAAAACAAAAAMA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AC8EA-A4D2-8F3E-9C62-526B862C6A07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AD730-7ED2-8F21-9C62-8874992C6ADD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v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D8v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L+P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DAD9CE-80D2-8F2F-9C62-767A972C6A23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L+P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L+v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9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DA9017-59D2-8F66-9C62-AF33DE2C6AFA}" type="slidenum">
              <a:t>‹№›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9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emergency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7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swbpaRMAAAAlAAAAEQ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D++/n+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GEEAACBAQAAcQ8AAAoM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711835" y="244475"/>
            <a:ext cx="1798320" cy="17125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Прямоугольник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uxIAAIEBAAB0PgAAbw0AABAgAAAmAAAACAAAAP//////////"/>
              </a:ext>
            </a:extLst>
          </p:cNvSpPr>
          <p:nvPr/>
        </p:nvSpPr>
        <p:spPr>
          <a:xfrm>
            <a:off x="3044825" y="244475"/>
            <a:ext cx="710755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1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ywwAANUaAAAlPQAAhSUAAAAgAAAmAAAACAAAAP//////////"/>
              </a:ext>
            </a:extLst>
          </p:cNvSpPr>
          <p:nvPr/>
        </p:nvSpPr>
        <p:spPr>
          <a:xfrm>
            <a:off x="2079625" y="4361815"/>
            <a:ext cx="7860030" cy="17373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</a:t>
            </a:r>
            <a:r>
              <a:rPr lang="en-us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r>
              <a:rPr lang="en-us" b="1" cap="none"/>
              <a:t>I </a:t>
            </a:r>
            <a:r>
              <a:rPr lang="en-us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2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«Медицина»</a:t>
            </a:r>
            <a:endParaRPr lang="uk-ua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                     ГАЛУЗЬ ЗНАНЬ: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І Охорона здоров’я та соціальне забезпечення</a:t>
            </a:r>
            <a:endParaRPr lang="uk-ua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«Медицина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  <a:endParaRPr lang="uk-ua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Заголовок 10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DA4AAPMOAADcPQAA/hcAABAAAAAmAAAACAAAAAEgAAAAAAAA"/>
              </a:ext>
            </a:extLst>
          </p:cNvSpPr>
          <p:nvPr>
            <p:ph type="ctrTitle"/>
          </p:nvPr>
        </p:nvSpPr>
        <p:spPr>
          <a:xfrm>
            <a:off x="2283460" y="2430145"/>
            <a:ext cx="7772400" cy="1470025"/>
          </a:xfrm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3420" cap="all"/>
            </a:pPr>
            <a:r>
              <a:rPr lang="ru-ru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5.10. ДОПОМОГА ТРАВМОВАНИМ НА ДОГОСПІТАЛЬНОМУ ЕТАПІ</a:t>
            </a:r>
            <a:endParaRPr lang="uk-ua" b="1" cap="all">
              <a:solidFill>
                <a:srgbClr val="C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BAkAAKEAAABLRAAA/gsAABAAAAAmAAAACAAAAAEgAAAAAAAA"/>
              </a:ext>
            </a:extLst>
          </p:cNvSpPr>
          <p:nvPr>
            <p:ph type="title"/>
          </p:nvPr>
        </p:nvSpPr>
        <p:spPr>
          <a:xfrm>
            <a:off x="1465580" y="102235"/>
            <a:ext cx="9636125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  <a:br/>
            <a:br/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5.10 «ДОПОМОГА ТРАВМОВАНИМ НА ДОГОСПІТАЛЬНОМУ ЕТАПІ» 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OgEAAP4LAAAASwAAoCoAABAAAAAmAAAACAAAAAEgAAAAAAAA"/>
              </a:ext>
            </a:extLst>
          </p:cNvSpPr>
          <p:nvPr>
            <p:ph type="body" idx="1"/>
          </p:nvPr>
        </p:nvSpPr>
        <p:spPr>
          <a:xfrm>
            <a:off x="199390" y="1949450"/>
            <a:ext cx="11992610" cy="497967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  </a:t>
            </a:r>
            <a:r>
              <a:rPr lang="uk-ua" sz="2800" u="sng" cap="none" dirty="0"/>
              <a:t>I </a:t>
            </a:r>
            <a:r>
              <a:rPr lang="en-us" sz="2800" u="sng" cap="none" dirty="0"/>
              <a:t>2</a:t>
            </a:r>
            <a:r>
              <a:rPr lang="uk-ua" sz="2800" u="sng" cap="none" dirty="0"/>
              <a:t> Медицина</a:t>
            </a:r>
            <a:endParaRPr lang="uk-ua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5-й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2,0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Форма</a:t>
            </a:r>
            <a:r>
              <a:rPr lang="en-us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контролю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залік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українська, англійська</a:t>
            </a:r>
          </a:p>
          <a:p>
            <a:pPr algn="just">
              <a:defRPr lang="en-us"/>
            </a:pPr>
            <a:r>
              <a:rPr lang="uk-ua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</a:t>
            </a:r>
            <a:r>
              <a:rPr lang="uk-ua" cap="none" dirty="0">
                <a:solidFill>
                  <a:srgbClr val="EE0000"/>
                </a:solidFill>
                <a:latin typeface="Times New Roman" pitchFamily="1" charset="-52"/>
                <a:ea typeface="Gill Sans MT" pitchFamily="2" charset="0"/>
                <a:cs typeface="Gill Sans MT" pitchFamily="2" charset="0"/>
              </a:rPr>
              <a:t> </a:t>
            </a:r>
            <a:r>
              <a:rPr lang="uk-ua" sz="2400" cap="none" dirty="0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Базові знання з</a:t>
            </a:r>
            <a:r>
              <a:rPr lang="uk-ua" sz="2400" b="1" cap="none" dirty="0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 </a:t>
            </a:r>
            <a:r>
              <a:rPr lang="uk-ua" sz="2400" cap="none" dirty="0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безпеки життєдіяльності, основ біоетики та </a:t>
            </a:r>
            <a:r>
              <a:rPr lang="uk-ua" sz="2400" cap="none" dirty="0" err="1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біобезпеки</a:t>
            </a:r>
            <a:r>
              <a:rPr lang="uk-ua" sz="2400" cap="none" dirty="0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, фармакології, медицини надзвичайних ситуацій, цивільного захисту, пропедевтики внутрішньої медицини, </a:t>
            </a:r>
            <a:r>
              <a:rPr lang="uk-ua" sz="2400" cap="none" dirty="0" err="1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симуляційної</a:t>
            </a:r>
            <a:r>
              <a:rPr lang="uk-ua" sz="2400" cap="none" dirty="0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медицини, загальної хірургії, хірургії, екстреної та невідкладної медичної допомоги, травматології і ортопедії.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AEg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MwQAAE4QAAAlJQAAhRoAABAAAAAmAAAACAAAAAGgAAAAAAAA"/>
              </a:ext>
            </a:extLst>
          </p:cNvSpPr>
          <p:nvPr>
            <p:ph type="body" idx="1"/>
          </p:nvPr>
        </p:nvSpPr>
        <p:spPr>
          <a:xfrm>
            <a:off x="682625" y="2650490"/>
            <a:ext cx="5355590" cy="166052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>
              <a:lnSpc>
                <a:spcPct val="90000"/>
              </a:lnSpc>
              <a:buNone/>
              <a:defRPr lang="en-us"/>
            </a:pPr>
            <a:r>
              <a:rPr lang="ru-ru" sz="2400" b="1" cap="none" dirty="0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КЛЮЧОВА ПЕРЕВАГА:</a:t>
            </a:r>
          </a:p>
          <a:p>
            <a:pPr marL="0" indent="0" algn="just">
              <a:lnSpc>
                <a:spcPct val="90000"/>
              </a:lnSpc>
              <a:buNone/>
              <a:defRPr lang="en-us"/>
            </a:pPr>
            <a:r>
              <a:rPr lang="ru-ru" sz="24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володіння</a:t>
            </a:r>
            <a:r>
              <a:rPr lang="ru-ru" sz="24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r>
              <a:rPr lang="ru-ru" sz="24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доказовими</a:t>
            </a:r>
            <a:r>
              <a:rPr lang="ru-ru" sz="24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алгоритмами </a:t>
            </a:r>
            <a:r>
              <a:rPr lang="ru-ru" sz="24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порятунку</a:t>
            </a:r>
            <a:r>
              <a:rPr lang="ru-ru" sz="24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➔ </a:t>
            </a:r>
            <a:r>
              <a:rPr lang="ru-ru" sz="24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збереження</a:t>
            </a:r>
            <a:r>
              <a:rPr lang="ru-ru" sz="24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r>
              <a:rPr lang="ru-ru" sz="24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життя</a:t>
            </a:r>
            <a:r>
              <a:rPr lang="ru-ru" sz="24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r>
              <a:rPr lang="ru-ru" sz="24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постраждалих</a:t>
            </a:r>
            <a:r>
              <a:rPr lang="ru-ru" sz="24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у </a:t>
            </a:r>
            <a:r>
              <a:rPr lang="ru-ru" sz="24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критичні</a:t>
            </a:r>
            <a:r>
              <a:rPr lang="ru-ru" sz="24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r>
              <a:rPr lang="ru-ru" sz="24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хвилини</a:t>
            </a:r>
            <a:endParaRPr lang="uk-ua" sz="24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7ScAAKUEAADgSAAAaCgAABAAAAAmAAAACAAAAAEgAAAAAAAA"/>
              </a:ext>
            </a:extLst>
          </p:cNvSpPr>
          <p:nvPr>
            <p:ph type="body" idx="2"/>
          </p:nvPr>
        </p:nvSpPr>
        <p:spPr>
          <a:xfrm>
            <a:off x="6490335" y="755015"/>
            <a:ext cx="5356225" cy="581342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формує навички швидкої оцінки стану та первинного сортування травмованих</a:t>
            </a: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навчає діючим міжнародним протоколам (MARCH, TCCC, BLS)</a:t>
            </a: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відпрацьовує техніки контролю масивних кровотеч та прохідності дихальних шляхів</a:t>
            </a: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готує до злагодженої роботи та прийняття рішень в екстремальних умовах</a:t>
            </a: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AEg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YycAAOYAAAAoSgAAmCkAABAAAAAmAAAACAAAAAGgAAAAAAAA"/>
              </a:ext>
            </a:extLst>
          </p:cNvSpPr>
          <p:nvPr>
            <p:ph type="body" idx="1"/>
          </p:nvPr>
        </p:nvSpPr>
        <p:spPr>
          <a:xfrm>
            <a:off x="6402705" y="146050"/>
            <a:ext cx="5652135" cy="661543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Механізм та  механіку травми та алгоритми розширеного огляду на догоспітальному етапі</a:t>
            </a:r>
          </a:p>
          <a:p>
            <a:pPr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апаратне та хірургічне забезпечення дихальних шляхів (</a:t>
            </a:r>
            <a:r>
              <a:rPr lang="en-us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LMA,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інтубація, конікотомія)</a:t>
            </a:r>
          </a:p>
          <a:p>
            <a:pPr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протоколи лікування шоку, контролю кровотеч та судинного доступу (в/в, в/к)</a:t>
            </a:r>
          </a:p>
          <a:p>
            <a:pPr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екстрену допомогу при травмах грудної клітки (голкова декомпресія, оклюзійні пов'язки)</a:t>
            </a:r>
          </a:p>
          <a:p>
            <a:pPr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інструментальну іммобілізацію (вакуумні шини, щити, </a:t>
            </a:r>
            <a:r>
              <a:rPr lang="en-us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KED)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та безпечну екстракцію з авто</a:t>
            </a:r>
          </a:p>
          <a:p>
            <a:pPr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медичне сортування (тріаж) при масових надзвичайних ситуаціях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rwQAAGgKAAC1IgAAVhwAABAAAAAmAAAACAAAAAEg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7iUAAJ8AAACfSgAAYykAABAAAAAmAAAACAAAAAGgAAAAAAAA"/>
              </a:ext>
            </a:extLst>
          </p:cNvSpPr>
          <p:nvPr>
            <p:ph type="body" idx="1"/>
          </p:nvPr>
        </p:nvSpPr>
        <p:spPr>
          <a:xfrm>
            <a:off x="6165850" y="100965"/>
            <a:ext cx="5964555" cy="66268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defRPr lang="en-us"/>
            </a:pP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проводити швидкий травмоогляд, оцінювати  пошкодження в залежності від механізму та механіки травми, здійснювати медичне сортування (тріаж);</a:t>
            </a:r>
          </a:p>
          <a:p>
            <a:pPr algn="just">
              <a:defRPr lang="en-us"/>
            </a:pP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забезпечувати прохідність дихальних шляхів інвазивними та неінвазивними методами (інтубація, </a:t>
            </a:r>
            <a:r>
              <a:rPr lang="en-us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LMA, </a:t>
            </a: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конікотомія);</a:t>
            </a:r>
          </a:p>
          <a:p>
            <a:pPr algn="just">
              <a:defRPr lang="en-us"/>
            </a:pP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ліквідовувати життєво небезпечні стани (напружений пневмоторакс, масивні кровотечі, травматичний шок);</a:t>
            </a:r>
          </a:p>
          <a:p>
            <a:pPr algn="just">
              <a:defRPr lang="en-us"/>
            </a:pP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виконувати надійну апаратну іммобілізацію хребта, таза і кінцівок та безпечну екстракцію з автомобіля;</a:t>
            </a:r>
          </a:p>
          <a:p>
            <a:pPr algn="just">
              <a:defRPr lang="en-us"/>
            </a:pP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застосовувати інструментальні методи доступу (катетеризація вен, внутрішньокістковий доступ) для медикаментозної терапії;</a:t>
            </a:r>
          </a:p>
          <a:p>
            <a:pPr algn="just">
              <a:defRPr lang="en-us"/>
            </a:pP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рятувати життя пацієнтів із тяжкою політравмою, приймаючи клінічно обґрунтовані рішення в умовах екстремального стресу.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4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4AQAABsNAACAIgAArx4AABAAAAAmAAAACAAAAAGg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kAACUMAACLSAAARB8AABAg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</a:p>
        </p:txBody>
      </p:sp>
      <p:sp>
        <p:nvSpPr>
          <p:cNvPr id="5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7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GQMAAL4aAABVJAAA9ScAABAAAAAmAAAACAAAAAGgAAAAAAAA"/>
              </a:ext>
            </a:extLst>
          </p:cNvSpPr>
          <p:nvPr>
            <p:ph type="body" idx="1"/>
          </p:nvPr>
        </p:nvSpPr>
        <p:spPr>
          <a:xfrm>
            <a:off x="503555" y="4347210"/>
            <a:ext cx="5402580" cy="214820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 Гуменюк Наталія Іванівна</a:t>
            </a:r>
          </a:p>
          <a:p>
            <a:pPr>
              <a:defRPr lang="en-us"/>
            </a:pP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 Ангельська Вікторія Юріївна</a:t>
            </a:r>
          </a:p>
        </p:txBody>
      </p:sp>
      <p:sp>
        <p:nvSpPr>
          <p:cNvPr id="4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/gUAAAcCAACYIQAADQkAABAAAAAmAAAACAAAAP//////////"/>
              </a:ext>
            </a:extLst>
          </p:cNvSpPr>
          <p:nvPr/>
        </p:nvSpPr>
        <p:spPr>
          <a:xfrm>
            <a:off x="974090" y="329565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7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</a:p>
        </p:txBody>
      </p:sp>
      <p:sp>
        <p:nvSpPr>
          <p:cNvPr id="5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6OPOA8zMzADAwP8Af39/AAAAAAAAAAAAAAAAAAAAAAAAAAAAIQAAABgAAAAUAAAA/gUAANwLAADnIAAAdBYAABAAAAAmAAAACAAAAP//////////"/>
              </a:ext>
            </a:extLst>
          </p:cNvSpPr>
          <p:nvPr/>
        </p:nvSpPr>
        <p:spPr>
          <a:xfrm>
            <a:off x="974090" y="1927860"/>
            <a:ext cx="4374515" cy="172212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7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6" name="Прямоугольник 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swbpaR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Cc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sAANEOAAD+RgAABB0AABAgAAAmAAAACAAAAP//////////"/>
              </a:ext>
            </a:extLst>
          </p:cNvSpPr>
          <p:nvPr/>
        </p:nvSpPr>
        <p:spPr>
          <a:xfrm>
            <a:off x="7035165" y="2408555"/>
            <a:ext cx="4505325" cy="2308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вул.Пирогова,56</a:t>
            </a: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медицини катастроф та військової медицини</a:t>
            </a: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l">
              <a:defRPr lang="en-us"/>
            </a:pPr>
            <a:r>
              <a:rPr lang="en-us" sz="2400" b="1" cap="none">
                <a:solidFill>
                  <a:srgbClr val="5E5E5E"/>
                </a:solidFill>
                <a:latin typeface="Calibri" pitchFamily="2" charset="-52"/>
                <a:ea typeface="Calibri" pitchFamily="2" charset="-52"/>
                <a:cs typeface="Calibri" pitchFamily="2" charset="-52"/>
                <a:hlinkClick r:id="rId2"/>
              </a:rPr>
              <a:t>emergency@vnmu.edu.ua</a:t>
            </a:r>
            <a:r>
              <a:rPr lang="uk-ua" sz="2400" b="1" cap="none">
                <a:solidFill>
                  <a:srgbClr val="5E5E5E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endParaRPr lang="en-us" sz="2400" b="1" cap="none">
              <a:solidFill>
                <a:srgbClr val="5F6368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7" name="Рисунок 7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swbpaRMAAAAlAAAAEQ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BERiB4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P4FAADCCwAAhRAAAGcW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974090" y="1911350"/>
            <a:ext cx="1711325" cy="173037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Рисунок 3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swbpaR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DQtan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GAWAADCCwAA5yAAAFoW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3637280" y="1911350"/>
            <a:ext cx="1711325" cy="172212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457</Words>
  <Application>Microsoft Office PowerPoint</Application>
  <PresentationFormat>Широкий екран</PresentationFormat>
  <Paragraphs>53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Gill Sans MT</vt:lpstr>
      <vt:lpstr>Times New Roman</vt:lpstr>
      <vt:lpstr>Presentation</vt:lpstr>
      <vt:lpstr>Вк 5.10. ДОПОМОГА ТРАВМОВАНИМ НА ДОГОСПІТАЛЬНОМУ ЕТАПІ</vt:lpstr>
      <vt:lpstr>Паспорт ОСВІТНЬОГО КОМПОНЕнТА   ВК 5.10 «ДОПОМОГА ТРАВМОВАНИМ НА ДОГОСПІТАЛЬНОМУ ЕТАПІ»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Шевчук Анатолій Михайлович</cp:lastModifiedBy>
  <cp:revision>1</cp:revision>
  <dcterms:created xsi:type="dcterms:W3CDTF">2026-04-08T10:22:59Z</dcterms:created>
  <dcterms:modified xsi:type="dcterms:W3CDTF">2026-05-27T11:10:52Z</dcterms:modified>
</cp:coreProperties>
</file>