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650459" val="1068" revOS="4"/>
      <pr:smFileRevision xmlns:pr="smNativeData" xmlns="smNativeData" dt="1782650459" val="0"/>
      <pr:guideOptions xmlns:pr="smNativeData" xmlns="smNativeData" dt="1782650459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A640-0ED2-0950-9CE4-F805E8AA6AAD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D185-CBD2-0927-9CE4-3D729FAA6A6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A338-76D2-0955-9CE4-8000EDAA6AD5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E282-CCD2-0914-9CE4-3A41ACAA6A6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FEC3-8DD2-0908-9CE4-7B5DB0AA6A2E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BEFF-B1D2-0948-9CE4-471DF0AA6A12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A182-CCD2-0957-9CE4-3A02EFAA6A6F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DA57-19D2-092C-9CE4-EF7994AA6ABA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976A-24D2-0961-9CE4-D234D9AA6A87}" type="datetime1">
              <a:t>4/21/2026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81D0-9ED2-0977-9CE4-6822CFAA6A3D}" type="slidenum">
              <a:t>‹#›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F235-7BD2-0904-9CE4-8D51BCAA6AD8}" type="datetime1">
              <a:t>4/21/2026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B85A-14D2-094E-9CE4-E21BF6AA6AB7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FD91-DFD2-090B-9CE4-295EB3AA6A7C}" type="datetime1">
              <a:t>4/21/2026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E9ED-A3D2-091F-9CE4-554AA7AA6A00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9A73-3DD2-096C-9CE4-CB39D4AA6A9E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AF99-D7D2-0959-9CE4-210CE1AA6A7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WxZB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E14C-02D2-0917-9CE4-F442AFAA6AA1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C881-CFD2-093E-9CE4-396B86AA6A6C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D003-4DD2-0926-9CE4-BB739EAA6AEE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D2A6-E8D2-0924-9CE4-1E719CAA6A4B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F91B-55D2-090F-9CE4-A35AB7AA6AF6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FEA9-E7D2-0908-9CE4-115DB0AA6A44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BCF3-BDD2-094A-9CE4-4B1FF2AA6A1E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Wx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A60A-44D2-0950-9CE4-B205E8AA6AE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W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W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hSUAABAgAAAmAAAACAAAAP//////////"/>
              </a:ext>
            </a:extLst>
          </p:cNvSpPr>
          <p:nvPr/>
        </p:nvSpPr>
        <p:spPr>
          <a:xfrm>
            <a:off x="2079625" y="4361815"/>
            <a:ext cx="786003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І3 ПЕДІАТРІЯ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 ОХОРОНА ЗДОРОВ’Я ТА СОЦІАЛЬНЕ ЗАБЕЗПЕЧЕННЯ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«ПЕДІАТРІЯ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Wx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defRPr lang="en-us" sz="3000" cap="all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ru-ru" b="1" cap="all">
                <a:solidFill>
                  <a:srgbClr val="C00000"/>
                </a:solidFill>
              </a:rPr>
              <a:t>ВК 2.12. </a:t>
            </a:r>
            <a:r>
              <a:rPr lang="uk-ua" b="1" cap="all">
                <a:solidFill>
                  <a:srgbClr val="C00000"/>
                </a:solidFill>
              </a:rPr>
              <a:t>Медицина надзвичайних ситуацій</a:t>
            </a:r>
            <a:endParaRPr lang="uk-ua" b="1" cap="all">
              <a:solidFill>
                <a:srgbClr val="C00000"/>
              </a:solidFill>
            </a:endParaRPr>
          </a:p>
        </p:txBody>
      </p:sp>
      <p:pic>
        <p:nvPicPr>
          <p:cNvPr id="5" name="Зображення1"/>
          <p:cNvPicPr>
            <a:picLocks noChangeAspect="1"/>
            <a:extLst>
              <a:ext uri="smNativeData">
                <pr:smNativeData xmlns:pr="smNativeData" xmlns="smNativeData" val="SMDATA_17_Wx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9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D4DAAC4AQAA9g4AAHAN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27050" y="279400"/>
            <a:ext cx="1905000" cy="19050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2.12</a:t>
            </a:r>
            <a:r>
              <a:rPr lang="uk-ua" b="1" u="sng" cap="all"/>
              <a:t> </a:t>
            </a: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«</a:t>
            </a:r>
            <a:r>
              <a:rPr lang="uk-ua" b="1" cap="all">
                <a:solidFill>
                  <a:srgbClr val="002060"/>
                </a:solidFill>
              </a:rPr>
              <a:t>Медицина надзвичайних ситуацій</a:t>
            </a: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PgwAADAPAACfRQAAwycAABAAAAAmAAAACAAAAAEgAAAAAAAA"/>
              </a:ext>
            </a:extLst>
          </p:cNvSpPr>
          <p:nvPr>
            <p:ph type="body" idx="1"/>
          </p:nvPr>
        </p:nvSpPr>
        <p:spPr>
          <a:xfrm>
            <a:off x="1990090" y="2468880"/>
            <a:ext cx="9327515" cy="39947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І3 Педіатрія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2-й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3,0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cap="none"/>
              <a:t>Базові знання з анатомії людини з особливостями дитячого віку, фізіології з особливостями дитячого віку, патофізіології з особливостями дитячого віку, фармакології, внутрішньої медицини, педіатрії, хірургії, основи організації медичного забезпечення населення і військ, домедичної допомоги в екстремальних ситуаціях, травматології і ортопедії з особливостями дитячого віку, симуляційної медицини.</a:t>
            </a:r>
            <a:endParaRPr lang="en-us" sz="2000" i="1" cap="none">
              <a:latin typeface="Times New Roman" pitchFamily="1" charset="-52"/>
              <a:ea typeface="Gill Sans MT" pitchFamily="2" charset="0"/>
              <a:cs typeface="Times New Roman" pitchFamily="1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4R0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2066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80000"/>
              </a:lnSpc>
              <a:spcBef>
                <a:spcPts val="770"/>
              </a:spcBef>
              <a:buNone/>
              <a:defRPr lang="en-us" sz="1465" cap="none"/>
            </a:pPr>
            <a:r>
              <a:rPr lang="ru-ru" sz="185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  <a:endParaRPr lang="ru-ru" sz="185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770"/>
              </a:spcBef>
              <a:defRPr lang="en-us" sz="1465" cap="none"/>
            </a:pPr>
            <a:r>
              <a:rPr lang="uk-ua" sz="2155" cap="none"/>
              <a:t>формування знань і практичних навичок надання домедичної допомоги постраждалим та пораненим у надзвичайних ситуаціях природного, техногенного соціального та воєнного характеру</a:t>
            </a:r>
            <a:endParaRPr lang="uk-ua" sz="2155" cap="none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3CgAAPMEAAC9RgAA/CIAABAAAAAmAAAACAAAAAEgAAAAAAAA"/>
              </a:ext>
            </a:extLst>
          </p:cNvSpPr>
          <p:nvPr>
            <p:ph type="body" idx="2"/>
          </p:nvPr>
        </p:nvSpPr>
        <p:spPr>
          <a:xfrm>
            <a:off x="6642100" y="804545"/>
            <a:ext cx="4857115" cy="488251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lnSpc>
                <a:spcPct val="90000"/>
              </a:lnSpc>
              <a:spcBef>
                <a:spcPts val="920"/>
              </a:spcBef>
              <a:buNone/>
              <a:defRPr lang="en-us" sz="1380" cap="none"/>
            </a:pPr>
            <a:endParaRPr lang="uk-ua" cap="none"/>
          </a:p>
          <a:p>
            <a:pPr marL="285750" indent="-285750" algn="just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025" cap="none"/>
              <a:t>визначає</a:t>
            </a:r>
            <a:r>
              <a:rPr lang="en-us" sz="2025" cap="none"/>
              <a:t>:</a:t>
            </a:r>
            <a:r>
              <a:rPr lang="uk-ua" sz="2025" cap="none"/>
              <a:t> принципи обстеження постраждалих</a:t>
            </a:r>
            <a:endParaRPr lang="uk-ua" sz="2025" cap="none"/>
          </a:p>
          <a:p>
            <a:pPr marL="285750" indent="-285750" algn="just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025" cap="none"/>
              <a:t> алгоритми надання домедичної допомоги при невідкладних станах</a:t>
            </a:r>
            <a:endParaRPr lang="uk-ua" sz="2025" cap="none"/>
          </a:p>
          <a:p>
            <a:pPr marL="285750" indent="-285750" algn="just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025" cap="none"/>
              <a:t> основи медичного сортування</a:t>
            </a:r>
            <a:endParaRPr lang="uk-ua" sz="2025" cap="none"/>
          </a:p>
          <a:p>
            <a:pPr marL="285750" indent="-285750" algn="just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025" cap="none"/>
              <a:t> організації лікувально-евакуаційних заходів та дій медичного персоналу в умовах обмежених ресурсів і часу</a:t>
            </a:r>
            <a:endParaRPr lang="uk-ua" sz="2025" cap="none"/>
          </a:p>
          <a:p>
            <a:pPr marL="285750" indent="-285750" algn="just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025" cap="none"/>
              <a:t>сприяє розвитку клінічного мислення в умовах невизначеності, здатності приймати рішення у стресових ситуаціях, готовності діяти відповідно до сучасних протоколів у мирний і воєнний час</a:t>
            </a:r>
            <a:endParaRPr lang="uk-ua" sz="2025" cap="none"/>
          </a:p>
          <a:p>
            <a:pPr marL="285750" indent="-285750" algn="l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endParaRPr lang="uk-ua" sz="1840" cap="none"/>
          </a:p>
          <a:p>
            <a:pPr marL="285750" indent="-285750" algn="l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endParaRPr lang="uk-ua" sz="1840" cap="none">
              <a:latin typeface="Calibri" pitchFamily="2" charset="-52"/>
              <a:ea typeface="Times New Roman" pitchFamily="1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PMEAAA5SAAAPSUAABAAAAAmAAAACAAAAAGg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27939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cap="none"/>
              <a:t>визначення невідкладних станів та їх основні клінічні прояви </a:t>
            </a:r>
            <a:r>
              <a:rPr lang="ru-ru" cap="none"/>
              <a:t>в умовах надзвичайних ситуацій</a:t>
            </a:r>
            <a:endParaRPr lang="uk-ua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cap="none"/>
              <a:t>  </a:t>
            </a:r>
            <a:r>
              <a:rPr lang="ru-ru" cap="none"/>
              <a:t>алгоритми оцінки стану постраждалих</a:t>
            </a:r>
            <a:endParaRPr lang="ru-ru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ru-ru" cap="none"/>
              <a:t> </a:t>
            </a:r>
            <a:r>
              <a:rPr lang="uk-ua" cap="none"/>
              <a:t>засвоєння тактики надання домедичної допомоги</a:t>
            </a:r>
            <a:endParaRPr lang="uk-ua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cap="none"/>
              <a:t> оволодіння практичними навичками надання домедичної допомоги постраждалим і пораненим</a:t>
            </a:r>
            <a:endParaRPr lang="uk-ua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cap="none"/>
              <a:t> організація та надання медичної допомоги при масових ураженнях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hScAAJgDAAArRwAApCgAABAAAAAmAAAACAAAAAGgAAAAAAAA"/>
              </a:ext>
            </a:extLst>
          </p:cNvSpPr>
          <p:nvPr>
            <p:ph type="body" idx="1"/>
          </p:nvPr>
        </p:nvSpPr>
        <p:spPr>
          <a:xfrm>
            <a:off x="6424295" y="584200"/>
            <a:ext cx="5144770" cy="60223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/>
              <a:t>- </a:t>
            </a:r>
            <a:r>
              <a:rPr lang="uk-ua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дотримуватись принципів безпеки та алгоритмів дій у бойових і екстремальних умовах;</a:t>
            </a:r>
            <a:endParaRPr lang="uk-ua" sz="1800" cap="none">
              <a:latin typeface="Times New Roman" pitchFamily="1" charset="-52"/>
              <a:ea typeface="Times New Roman" pitchFamily="1" charset="-52"/>
              <a:cs typeface="Times New Roman" pitchFamily="1" charset="-52"/>
            </a:endParaRP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-проводити первинну оцінку стану постраждалого в умовах надзвичайних ситуацій мирного та воєнного часу (</a:t>
            </a:r>
            <a:r>
              <a:t>DR</a:t>
            </a:r>
            <a:r>
              <a:rPr lang="uk-ua" cap="none"/>
              <a:t>АВС</a:t>
            </a:r>
            <a:r>
              <a:t>D</a:t>
            </a:r>
            <a:r>
              <a:rPr lang="uk-ua" cap="none"/>
              <a:t>Е, </a:t>
            </a:r>
            <a:r>
              <a:t>MARCH</a:t>
            </a:r>
            <a:r>
              <a:rPr lang="uk-ua" cap="none"/>
              <a:t>);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-розпізнавати невідкладні стани та визначати тактику надання допомоги;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-виконувати базові реанімаційні заходи (серцево-легенева реанімація із використанням автоматичного зовнішнього дефібрилятора);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-забезпечувати прохідність дихальних шляхів і проводити штучну вентиляцію легень;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-зупиняти критичні кровотечі;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-здійснювати іммобілізацію при травмах та транспортування постраждалих;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-надавати допомогу при пораненнях, опіках, отруєннях, ураженнях різної етіології;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-проводити медичне сортування при масових санітарних втратах (</a:t>
            </a:r>
            <a:r>
              <a:t>START</a:t>
            </a:r>
            <a:r>
              <a:rPr lang="ru-ru" cap="none"/>
              <a:t>)</a:t>
            </a:r>
            <a:r>
              <a:rPr lang="uk-ua" cap="none"/>
              <a:t>;</a:t>
            </a:r>
            <a:endParaRPr lang="uk-ua" cap="none"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-організовувати евакуаційні заходи в умовах надзвичайної ситуації</a:t>
            </a:r>
            <a:endParaRPr lang="uk-ua" cap="none"/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endParaRPr lang="uk-ua" sz="306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W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Wx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Zg0AAE4NAABFJQAA7iAAABAAAAAmAAAACAAAAAGgAAAAAAAA"/>
              </a:ext>
            </a:extLst>
          </p:cNvSpPr>
          <p:nvPr>
            <p:ph type="body" idx="1"/>
          </p:nvPr>
        </p:nvSpPr>
        <p:spPr>
          <a:xfrm>
            <a:off x="2178050" y="2162810"/>
            <a:ext cx="3880485" cy="31902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к.мед.н.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 Микола  Матвійчук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0" indent="0">
              <a:lnSpc>
                <a:spcPct val="90000"/>
              </a:lnSpc>
              <a:spcBef>
                <a:spcPts val="920"/>
              </a:spcBef>
              <a:buNone/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    Влада Поляруш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:pr="smNativeData" xmlns="smNativeData" val="SMDATA_15_Wx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Прямоугольник 4"/>
          <p:cNvSpPr>
            <a:extLst>
              <a:ext uri="smNativeData">
                <pr:smNativeData xmlns:pr="smNativeData" xmlns="smNativeData" val="SMDATA_15_Wx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BB0AABAg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:pr="smNativeData" xmlns="smNativeData" val="SMDATA_17_Wx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KIFAABrDgAAFg0AAFsY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15670" y="2343785"/>
            <a:ext cx="1211580" cy="16154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:pr="smNativeData" xmlns="smNativeData" val="SMDATA_17_Wx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4FAABqGQAAhwwAAOM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882650" y="4131310"/>
            <a:ext cx="1153795" cy="153987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2026-06-28T12:40:59Z</dcterms:modified>
</cp:coreProperties>
</file>