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11"/>
  </p:notesMasterIdLst>
  <p:sldIdLst>
    <p:sldId id="257" r:id="rId2"/>
    <p:sldId id="258" r:id="rId3"/>
    <p:sldId id="267" r:id="rId4"/>
    <p:sldId id="265" r:id="rId5"/>
    <p:sldId id="268" r:id="rId6"/>
    <p:sldId id="269" r:id="rId7"/>
    <p:sldId id="270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10" d="100"/>
          <a:sy n="110" d="100"/>
        </p:scale>
        <p:origin x="-540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C0464-3C86-42DE-9E00-F95748F200B1}" type="datetimeFigureOut">
              <a:rPr lang="uk-UA" smtClean="0"/>
              <a:pPr/>
              <a:t>18.06.2026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4A7EF-694A-49A3-B9FC-A0A0DDCC6A0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F61EA0F-A667-4B49-8422-0062BC55E249}" type="slidenum">
              <a:rPr lang="uk-UA" smtClean="0"/>
              <a:pPr rtl="0"/>
              <a:t>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212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18.06.2026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xmlns="" val="218583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8" y="19889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u="sng" dirty="0" smtClean="0"/>
              <a:t>І Охорона здоров’я та соціальне забезпечення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«Педіатрія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838201" y="2430019"/>
            <a:ext cx="11018519" cy="1470025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latin typeface="Century Gothic" panose="020B0502020202020204" pitchFamily="34" charset="0"/>
              </a:rPr>
              <a:t>ВК3.12 </a:t>
            </a:r>
            <a:r>
              <a:rPr lang="uk-UA" sz="3200" b="1" dirty="0" smtClean="0"/>
              <a:t>Морфологічні  особливості пухлинного процесу в дитячому віці</a:t>
            </a:r>
            <a:r>
              <a:rPr lang="uk-UA" sz="3200" dirty="0" smtClean="0"/>
              <a:t/>
            </a:r>
            <a:br>
              <a:rPr lang="uk-UA" sz="3200" dirty="0" smtClean="0"/>
            </a:br>
            <a:endParaRPr lang="uk-UA" sz="3200" b="1" dirty="0">
              <a:latin typeface="Century Gothic" panose="020B0502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32" y="4089560"/>
            <a:ext cx="2056002" cy="19815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8251" y="41082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Century Gothic" panose="020B0502020202020204" pitchFamily="34" charset="0"/>
              </a:rPr>
              <a:t>ВК3.12 </a:t>
            </a:r>
            <a:r>
              <a:rPr lang="uk-UA" sz="3200" b="1" dirty="0" smtClean="0"/>
              <a:t>Морфологічні  особливості пухлинного процесу в дитячому віці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І3 Педіатрія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ІІІ-й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</p:txBody>
      </p:sp>
    </p:spTree>
    <p:extLst>
      <p:ext uri="{BB962C8B-B14F-4D97-AF65-F5344CB8AC3E}">
        <p14:creationId xmlns=""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4C6712-D65E-45B0-B176-4F7B51D21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649713" cy="640080"/>
          </a:xfrm>
        </p:spPr>
        <p:txBody>
          <a:bodyPr>
            <a:normAutofit fontScale="90000"/>
          </a:bodyPr>
          <a:lstStyle/>
          <a:p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Передреквізити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засвоєння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7C43DC0-49E6-4988-9B57-940286EE01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575917" cy="3977640"/>
          </a:xfrm>
        </p:spPr>
        <p:txBody>
          <a:bodyPr>
            <a:normAutofit/>
          </a:bodyPr>
          <a:lstStyle/>
          <a:p>
            <a:r>
              <a:rPr lang="uk-UA" sz="1800" dirty="0"/>
              <a:t> </a:t>
            </a:r>
            <a:r>
              <a:rPr lang="uk-UA" sz="1800" b="1" dirty="0" smtClean="0"/>
              <a:t>Морфологічні  </a:t>
            </a:r>
            <a:r>
              <a:rPr lang="uk-UA" sz="1800" b="1" dirty="0"/>
              <a:t>особливості пухлинного процесу в дитячому </a:t>
            </a:r>
            <a:r>
              <a:rPr lang="uk-UA" sz="1800" b="1" dirty="0" smtClean="0"/>
              <a:t>віці базується на вивченні морфологічних основ хвороб </a:t>
            </a:r>
            <a:r>
              <a:rPr lang="uk-UA" sz="1800" dirty="0"/>
              <a:t>загальної та спеціальної патології хвороб людини, їх морфогенезу, патогенезу, </a:t>
            </a:r>
            <a:r>
              <a:rPr lang="uk-UA" sz="1800" dirty="0" err="1"/>
              <a:t>патокінезу</a:t>
            </a:r>
            <a:r>
              <a:rPr lang="uk-UA" sz="1800" dirty="0"/>
              <a:t>, </a:t>
            </a:r>
            <a:r>
              <a:rPr lang="uk-UA" sz="1800" dirty="0" err="1"/>
              <a:t>танатогенезу</a:t>
            </a:r>
            <a:r>
              <a:rPr lang="uk-UA" sz="1800" dirty="0"/>
              <a:t>, а також участь у прижиттєвій діагностиці захворювань шляхом дослідження біопсій</a:t>
            </a:r>
            <a:r>
              <a:rPr lang="uk-UA" sz="1800" dirty="0" smtClean="0"/>
              <a:t>.</a:t>
            </a:r>
            <a:endParaRPr lang="uk-UA" sz="1800" dirty="0"/>
          </a:p>
          <a:p>
            <a:pPr>
              <a:lnSpc>
                <a:spcPct val="110000"/>
              </a:lnSpc>
            </a:pPr>
            <a:r>
              <a:rPr lang="uk-UA" sz="1800" dirty="0"/>
              <a:t>      </a:t>
            </a:r>
            <a:r>
              <a:rPr lang="uk-UA" sz="1800" b="1" u="sng" dirty="0"/>
              <a:t>Опанування курсу закладає у здобувачів освіти:</a:t>
            </a:r>
          </a:p>
          <a:p>
            <a:r>
              <a:rPr lang="uk-UA" sz="1800" dirty="0"/>
              <a:t>- основи розуміння основ патології клітини та </a:t>
            </a:r>
            <a:r>
              <a:rPr lang="uk-UA" sz="1800" dirty="0" err="1"/>
              <a:t>загальнопатологічних</a:t>
            </a:r>
            <a:r>
              <a:rPr lang="uk-UA" sz="1800" dirty="0"/>
              <a:t> процесів, сукупність яких обумовлює морфологічні прояви тих чи інших захворювань;</a:t>
            </a:r>
          </a:p>
          <a:p>
            <a:r>
              <a:rPr lang="uk-UA" sz="1800" dirty="0"/>
              <a:t>-</a:t>
            </a:r>
            <a:r>
              <a:rPr lang="uk-UA" sz="1800" dirty="0" smtClean="0"/>
              <a:t> </a:t>
            </a:r>
            <a:r>
              <a:rPr lang="uk-UA" sz="1800" dirty="0"/>
              <a:t>закладає основи знання морфології хвороб на різних етапах їх розвитку (морфогенез), структурних основ одужання, ускладнень та наслідків </a:t>
            </a:r>
            <a:r>
              <a:rPr lang="uk-UA" sz="1800" dirty="0" smtClean="0"/>
              <a:t>хвороб</a:t>
            </a:r>
            <a:r>
              <a:rPr lang="uk-UA" sz="1800" dirty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27701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>
          <a:xfrm>
            <a:off x="640080" y="0"/>
            <a:ext cx="10768948" cy="1371600"/>
          </a:xfrm>
        </p:spPr>
        <p:txBody>
          <a:bodyPr rtlCol="0">
            <a:no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Актуальність </a:t>
            </a:r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курсу полягає у засвоєнні здобувачами освіти важливих професійних лікарських компетентностей:</a:t>
            </a:r>
          </a:p>
        </p:txBody>
      </p:sp>
      <p:sp>
        <p:nvSpPr>
          <p:cNvPr id="38" name="Заповнювач для вмісту 17"/>
          <p:cNvSpPr txBox="1">
            <a:spLocks/>
          </p:cNvSpPr>
          <p:nvPr/>
        </p:nvSpPr>
        <p:spPr>
          <a:xfrm>
            <a:off x="541610" y="1524708"/>
            <a:ext cx="4321704" cy="3871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endParaRPr lang="uk-UA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41610" y="1524708"/>
            <a:ext cx="10933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err="1" smtClean="0">
                <a:solidFill>
                  <a:srgbClr val="000000"/>
                </a:solidFill>
                <a:latin typeface="Century Gothic" panose="020B0502020202020204" pitchFamily="34" charset="0"/>
              </a:rPr>
              <a:t>-забезпечується</a:t>
            </a:r>
            <a:r>
              <a:rPr lang="uk-UA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здатність до абстрактного мислення аналізу та синтезу, вчитися та оволодівати сучасними знаннями для встановлення попереднього та </a:t>
            </a:r>
            <a:r>
              <a:rPr lang="uk-UA" dirty="0" err="1" smtClean="0">
                <a:solidFill>
                  <a:srgbClr val="000000"/>
                </a:solidFill>
                <a:latin typeface="Century Gothic" panose="020B0502020202020204" pitchFamily="34" charset="0"/>
              </a:rPr>
              <a:t>кілінічного</a:t>
            </a:r>
            <a:r>
              <a:rPr lang="uk-UA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діагнозів</a:t>
            </a:r>
            <a:endParaRPr lang="ru-R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61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EFF0AE-10E4-4DCA-B5F9-DDBD5579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що цей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E227B32-2EF2-4434-B4D5-96C3DC11BF8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381261" cy="50994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МОРФОЛОГІЧНІ  ОСОБЛИВОСТІ ПУХЛИННОГО ПРОЦЕСУ В ДИТЯЧОМУ ВІЦІ </a:t>
            </a:r>
          </a:p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Вивчення морфологічних особливостей пухлин з епітелію без специфічної локалізації(пухлини,губ, язика та ротової порожнини у дітей ), з епітелію з специфічною локалізацією (пухлини  ШКТ );</a:t>
            </a:r>
          </a:p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Номенклатура та морфологічні особливості </a:t>
            </a: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мезенхімальних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пухлин у дітей (пухлини сечостатевої системи);</a:t>
            </a:r>
          </a:p>
          <a:p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Морфологогічні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особливості  нервової та </a:t>
            </a: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меланіноутворюючої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тканини у дитячому віці (</a:t>
            </a:r>
            <a:r>
              <a:rPr lang="uk-UA" sz="1600" b="1" dirty="0" err="1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ірусобумовлені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пухлини);</a:t>
            </a:r>
          </a:p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Вивчення </a:t>
            </a:r>
            <a:r>
              <a:rPr lang="uk-UA" sz="1600" b="1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изонтогенгетичні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пухлини, тератоми та </a:t>
            </a: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тератобластоми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(пухлини з камбіальних та ембріональних тканин);</a:t>
            </a:r>
          </a:p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Лейкози та лімфоми в дитячому віці. </a:t>
            </a:r>
          </a:p>
          <a:p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8000" b="1" dirty="0"/>
          </a:p>
          <a:p>
            <a:endParaRPr lang="uk-UA" sz="80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257318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13F09E-8330-4ABD-AB7F-5EC92557E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103517"/>
            <a:ext cx="11490960" cy="113006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вам </a:t>
            </a:r>
            <a:r>
              <a:rPr lang="uk-UA" b="1" dirty="0" smtClean="0"/>
              <a:t>Морфологічні  особливості пухлинного процесу в дитячому віці 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F1260431-8F41-4EAD-AAF0-0C8C25EC45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643029" cy="4730300"/>
          </a:xfrm>
        </p:spPr>
        <p:txBody>
          <a:bodyPr>
            <a:normAutofit fontScale="92500" lnSpcReduction="10000"/>
          </a:bodyPr>
          <a:lstStyle/>
          <a:p>
            <a:r>
              <a:rPr lang="uk-UA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знати:</a:t>
            </a:r>
          </a:p>
          <a:p>
            <a:r>
              <a:rPr lang="uk-UA" sz="1800" dirty="0"/>
              <a:t>основи патології клітини та </a:t>
            </a:r>
            <a:r>
              <a:rPr lang="uk-UA" sz="1800" dirty="0" err="1"/>
              <a:t>загальпатологічних</a:t>
            </a:r>
            <a:r>
              <a:rPr lang="uk-UA" sz="1800" dirty="0"/>
              <a:t> процесів, сукупність яких обумовлює морфологічні прояви тих чи інших захворювань;</a:t>
            </a:r>
          </a:p>
          <a:p>
            <a:r>
              <a:rPr lang="uk-UA" sz="1800" dirty="0" smtClean="0"/>
              <a:t> </a:t>
            </a:r>
            <a:r>
              <a:rPr lang="uk-UA" sz="1800" dirty="0"/>
              <a:t>морфологію хвороб на різних етапах їх розвитку (морфогенез), структурних основ одужання, ускладнень та наслідків хвороб;</a:t>
            </a:r>
          </a:p>
          <a:p>
            <a:r>
              <a:rPr lang="uk-UA" sz="1800" dirty="0" smtClean="0"/>
              <a:t>варіанти </a:t>
            </a:r>
            <a:r>
              <a:rPr lang="uk-UA" sz="1800" dirty="0" err="1"/>
              <a:t>патоморфозу</a:t>
            </a:r>
            <a:r>
              <a:rPr lang="uk-UA" sz="1800" dirty="0"/>
              <a:t> </a:t>
            </a:r>
            <a:r>
              <a:rPr lang="uk-UA" sz="1800" dirty="0" smtClean="0"/>
              <a:t>захворювань. </a:t>
            </a:r>
            <a:endParaRPr lang="uk-UA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вміти:</a:t>
            </a:r>
          </a:p>
          <a:p>
            <a:r>
              <a:rPr lang="uk-UA" sz="1800" dirty="0" smtClean="0"/>
              <a:t> </a:t>
            </a:r>
            <a:r>
              <a:rPr lang="uk-UA" sz="1800" dirty="0"/>
              <a:t>аналізувати структурно-функціональні взаємозв'язки і послідовність стадій </a:t>
            </a:r>
            <a:r>
              <a:rPr lang="uk-UA" sz="1800" dirty="0" err="1"/>
              <a:t>загальнопатологічних</a:t>
            </a:r>
            <a:r>
              <a:rPr lang="uk-UA" sz="1800" dirty="0"/>
              <a:t> процесів.</a:t>
            </a:r>
          </a:p>
          <a:p>
            <a:r>
              <a:rPr lang="uk-UA" sz="1800" dirty="0" smtClean="0"/>
              <a:t>інтерпретувати </a:t>
            </a:r>
            <a:r>
              <a:rPr lang="uk-UA" sz="1800" dirty="0"/>
              <a:t>патологію клітини та </a:t>
            </a:r>
            <a:r>
              <a:rPr lang="uk-UA" sz="1800" dirty="0" err="1"/>
              <a:t>обгрунтовувати</a:t>
            </a:r>
            <a:r>
              <a:rPr lang="uk-UA" sz="1800" dirty="0"/>
              <a:t> </a:t>
            </a:r>
            <a:r>
              <a:rPr lang="uk-UA" sz="1800" dirty="0" err="1"/>
              <a:t>клінікоморфологічні</a:t>
            </a:r>
            <a:r>
              <a:rPr lang="uk-UA" sz="1800" dirty="0"/>
              <a:t> характеристики </a:t>
            </a:r>
            <a:r>
              <a:rPr lang="uk-UA" sz="1800" dirty="0" err="1"/>
              <a:t>загальнопатологічних</a:t>
            </a:r>
            <a:r>
              <a:rPr lang="uk-UA" sz="1800" dirty="0"/>
              <a:t> процесів, що обумовлюють прояви хвороб.</a:t>
            </a:r>
          </a:p>
          <a:p>
            <a:r>
              <a:rPr lang="uk-UA" sz="1800" dirty="0" smtClean="0"/>
              <a:t>трактувати </a:t>
            </a:r>
            <a:r>
              <a:rPr lang="uk-UA" sz="1800" dirty="0"/>
              <a:t>етіологію, патогенез та морфологічні зміни на різних етапах розвитку хвороби, структурні онови видужання, ускладнень та наслідків хвороб.</a:t>
            </a:r>
          </a:p>
          <a:p>
            <a:r>
              <a:rPr lang="uk-UA" sz="1800" dirty="0" smtClean="0"/>
              <a:t>зіставляти </a:t>
            </a:r>
            <a:r>
              <a:rPr lang="uk-UA" sz="1800" dirty="0"/>
              <a:t>морфологічні і </a:t>
            </a:r>
            <a:r>
              <a:rPr lang="uk-UA" sz="1800" dirty="0" smtClean="0"/>
              <a:t>клінічні </a:t>
            </a:r>
            <a:r>
              <a:rPr lang="uk-UA" sz="1800" dirty="0"/>
              <a:t>прояви хвороб на всіх етапах їх розвитку </a:t>
            </a:r>
            <a:r>
              <a:rPr lang="uk-UA" sz="1800" dirty="0" smtClean="0"/>
              <a:t>отримати </a:t>
            </a:r>
            <a:r>
              <a:rPr lang="uk-UA" sz="1800" dirty="0"/>
              <a:t>навички клініко-анатомічного аналізу, синтетичного узагальнення діагностичних ознак хвороб і вірного їх тлумачення в причинно-наслідкових співвідношеннях.</a:t>
            </a:r>
          </a:p>
        </p:txBody>
      </p:sp>
    </p:spTree>
    <p:extLst>
      <p:ext uri="{BB962C8B-B14F-4D97-AF65-F5344CB8AC3E}">
        <p14:creationId xmlns:p14="http://schemas.microsoft.com/office/powerpoint/2010/main" xmlns="" val="1090083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218835-66FF-4FDE-83E5-A3E2C2147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1" y="274320"/>
            <a:ext cx="9333806" cy="874776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ЦЕЙ КУРС ДОПОМОЖЕ У ФОРМУВАННІ НАСТУПНИХ КОМПЕТЕНТНОСТЕЙ МАГІСТРА </a:t>
            </a:r>
            <a:endParaRPr lang="uk-UA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D06E07F4-C8FD-43F3-B0DB-D5FCBBD85F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121201" cy="4974336"/>
          </a:xfrm>
        </p:spPr>
        <p:txBody>
          <a:bodyPr>
            <a:normAutofit/>
          </a:bodyPr>
          <a:lstStyle/>
          <a:p>
            <a:r>
              <a:rPr lang="uk-UA" sz="1800" dirty="0"/>
              <a:t>• </a:t>
            </a:r>
            <a:r>
              <a:rPr lang="uk-UA" sz="1800" b="1" dirty="0"/>
              <a:t>Здатність до абстрактного мислення, аналізу та синтезу. </a:t>
            </a:r>
          </a:p>
          <a:p>
            <a:r>
              <a:rPr lang="uk-UA" sz="1800" b="1" dirty="0"/>
              <a:t>• Здатність застосовувати знання у практичних ситуаціях.</a:t>
            </a:r>
          </a:p>
          <a:p>
            <a:r>
              <a:rPr lang="uk-UA" sz="1800" b="1" dirty="0"/>
              <a:t> • Здатність проведення досліджень на відповідному рівні. </a:t>
            </a:r>
          </a:p>
          <a:p>
            <a:r>
              <a:rPr lang="uk-UA" sz="1800" b="1" dirty="0"/>
              <a:t>• Здатність вчитися і оволодівати сучасними знаннями. </a:t>
            </a:r>
          </a:p>
          <a:p>
            <a:r>
              <a:rPr lang="uk-UA" sz="1800" b="1" dirty="0"/>
              <a:t>• Здатність аналізувати вплив різних детермінант на здоров'я населення та обґрунтовувати відповідні заходи з їх попередження</a:t>
            </a:r>
          </a:p>
          <a:p>
            <a:r>
              <a:rPr lang="uk-UA" sz="1800" b="1" dirty="0"/>
              <a:t>• Здатність до визначення необхідного переліку лабораторних та інструментальних досліджень та оцінки їх результатів.</a:t>
            </a:r>
          </a:p>
          <a:p>
            <a:r>
              <a:rPr lang="uk-UA" sz="1800" b="1" dirty="0"/>
              <a:t>• Здатність до встановлення попереднього та клінічного діагнозу захворювання.</a:t>
            </a:r>
          </a:p>
          <a:p>
            <a:r>
              <a:rPr lang="uk-UA" sz="1800" b="1" dirty="0"/>
              <a:t>• Здатність до ведення медичної документації.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577929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207034"/>
            <a:ext cx="10451593" cy="881102"/>
          </a:xfrm>
        </p:spPr>
        <p:txBody>
          <a:bodyPr>
            <a:noAutofit/>
          </a:bodyPr>
          <a:lstStyle/>
          <a:p>
            <a:r>
              <a:rPr lang="uk-UA" sz="1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</a:t>
            </a:r>
            <a:r>
              <a:rPr lang="uk-UA" sz="1800" b="1" dirty="0" smtClean="0"/>
              <a:t>Морфологічні  особливості пухлинного процесу в дитячому віці </a:t>
            </a:r>
            <a:endParaRPr lang="uk-UA" sz="1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/>
          </a:bodyPr>
          <a:lstStyle/>
          <a:p>
            <a:r>
              <a:rPr lang="uk-UA" b="1" dirty="0"/>
              <a:t>ВК </a:t>
            </a:r>
            <a:r>
              <a:rPr lang="uk-UA" b="1" dirty="0" smtClean="0"/>
              <a:t>3.12</a:t>
            </a:r>
            <a:r>
              <a:rPr lang="uk-UA" b="1" dirty="0"/>
              <a:t>  «Морфологічні  особливості пухлинного процесу в дитячому віці » у галузі знань </a:t>
            </a:r>
            <a:r>
              <a:rPr lang="uk-UA" b="1" u="sng" dirty="0"/>
              <a:t>І Охорона здоров’я та соціальне забезпечення </a:t>
            </a:r>
            <a:r>
              <a:rPr lang="uk-UA" b="1" dirty="0" smtClean="0"/>
              <a:t>другого </a:t>
            </a:r>
            <a:r>
              <a:rPr lang="uk-UA" b="1" dirty="0"/>
              <a:t>(магістерського) рівня вищої освіти за спеціальністю </a:t>
            </a:r>
            <a:r>
              <a:rPr lang="uk-UA" b="1" dirty="0" smtClean="0"/>
              <a:t>І3«Педіатрія»  </a:t>
            </a:r>
            <a:r>
              <a:rPr lang="uk-UA" b="1" dirty="0"/>
              <a:t>викладається на </a:t>
            </a:r>
            <a:r>
              <a:rPr lang="uk-UA" b="1" dirty="0" smtClean="0"/>
              <a:t>третьому </a:t>
            </a:r>
            <a:r>
              <a:rPr lang="uk-UA" b="1" dirty="0"/>
              <a:t>році навчання, обсяг курсу складає 3,0 кредити ЄКТС (90 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14 годин </a:t>
            </a:r>
          </a:p>
          <a:p>
            <a:r>
              <a:rPr lang="uk-UA" sz="1600" b="1" dirty="0"/>
              <a:t>• практичні заняття – 16 годин </a:t>
            </a:r>
          </a:p>
          <a:p>
            <a:r>
              <a:rPr lang="uk-UA" sz="1600" b="1" dirty="0"/>
              <a:t>• самостійна робота – 60 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</p:spTree>
    <p:extLst>
      <p:ext uri="{BB962C8B-B14F-4D97-AF65-F5344CB8AC3E}">
        <p14:creationId xmlns:p14="http://schemas.microsoft.com/office/powerpoint/2010/main" xmlns="" val="95226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44" y="127591"/>
            <a:ext cx="11226519" cy="1360967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</a:t>
            </a:r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b="1" dirty="0" smtClean="0"/>
              <a:t>Морфологічні  </a:t>
            </a:r>
            <a:r>
              <a:rPr lang="uk-UA" b="1" dirty="0" smtClean="0"/>
              <a:t>особливості пухлинного </a:t>
            </a:r>
            <a:r>
              <a:rPr lang="uk-UA" b="1" dirty="0" smtClean="0"/>
              <a:t>процесу в дитячому віці</a:t>
            </a:r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835656" y="1541720"/>
            <a:ext cx="3356344" cy="1286539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84920" y="3169920"/>
            <a:ext cx="288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,56</a:t>
            </a: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patanatomy@vnmu.edu.ua</a:t>
            </a:r>
            <a:endParaRPr lang="uk-UA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0"/>
          </p:nvPr>
        </p:nvSpPr>
        <p:spPr>
          <a:xfrm>
            <a:off x="715992" y="1435608"/>
            <a:ext cx="4240056" cy="3602218"/>
          </a:xfrm>
        </p:spPr>
        <p:txBody>
          <a:bodyPr/>
          <a:lstStyle/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1026" name="Picture 2" descr="C:\Users\patanatomy1\Downloads\175c590b-cce4-47a7-aadf-60fa8d4c5105 (1).jf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2726" y="1803724"/>
            <a:ext cx="2943135" cy="378403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76176" y="5863553"/>
            <a:ext cx="4710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доцент, </a:t>
            </a:r>
            <a:r>
              <a:rPr lang="uk-UA" dirty="0" err="1" smtClean="0"/>
              <a:t>к.мед.н</a:t>
            </a:r>
            <a:r>
              <a:rPr lang="uk-UA" dirty="0" smtClean="0"/>
              <a:t>. Руслан ШЕРЕМЕТА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303</TotalTime>
  <Words>632</Words>
  <Application>Microsoft Office PowerPoint</Application>
  <PresentationFormat>Произвольный</PresentationFormat>
  <Paragraphs>69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Parcel</vt:lpstr>
      <vt:lpstr>ВК3.12 Морфологічні  особливості пухлинного процесу в дитячому віці </vt:lpstr>
      <vt:lpstr>ВК3.12 Морфологічні  особливості пухлинного процесу в дитячому віці</vt:lpstr>
      <vt:lpstr>Передреквізити для засвоєння курсу</vt:lpstr>
      <vt:lpstr>      Актуальність курсу полягає у засвоєнні здобувачами освіти важливих професійних лікарських компетентностей:</vt:lpstr>
      <vt:lpstr>Про що цей курс</vt:lpstr>
      <vt:lpstr>Для чого вам Морфологічні  особливості пухлинного процесу в дитячому віці </vt:lpstr>
      <vt:lpstr>ЦЕЙ КУРС ДОПОМОЖЕ У ФОРМУВАННІ НАСТУПНИХ КОМПЕТЕНТНОСТЕЙ МАГІСТРА </vt:lpstr>
      <vt:lpstr>З ЧОГО СКЛАДАЄТЬСЯ Морфологічні  особливості пухлинного процесу в дитячому віці </vt:lpstr>
      <vt:lpstr>РОЗРОБНИКИ  ВК  «Морфологічні  особливості пухлинного процесу в дитячому віці»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patanatomy1</cp:lastModifiedBy>
  <cp:revision>35</cp:revision>
  <dcterms:created xsi:type="dcterms:W3CDTF">2026-04-08T10:22:59Z</dcterms:created>
  <dcterms:modified xsi:type="dcterms:W3CDTF">2026-06-18T11:50:46Z</dcterms:modified>
</cp:coreProperties>
</file>