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034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92" y="5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4/21/26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МІКРОБІОЛОГІЇ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22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6.3.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Клінічна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мікробіологія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6.3. «Клінічна мікробіологія»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5030" y="2468767"/>
            <a:ext cx="10031288" cy="41767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</a:t>
            </a:r>
            <a:r>
              <a:rPr lang="uk-UA" sz="2200" b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І</a:t>
            </a:r>
            <a:r>
              <a:rPr lang="uk-UA" sz="22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uk-UA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Медицина</a:t>
            </a:r>
          </a:p>
          <a:p>
            <a:pPr marL="0" indent="0">
              <a:buNone/>
            </a:pPr>
            <a:r>
              <a:rPr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6-й</a:t>
            </a:r>
            <a:endParaRPr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1,5</a:t>
            </a:r>
            <a:endParaRPr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  <a:endParaRPr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marL="0" indent="0" algn="just">
              <a:buNone/>
            </a:pPr>
            <a:r>
              <a:rPr lang="uk-UA" sz="2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200" dirty="0"/>
              <a:t>медична біологія, мікробіологія, вірусологія, паразитологія, медична хімія, біологічна та біоорганічна хімія, фізіологія та патологічна фізіологія, фармакологія, інфекційні хвороби, клінічна імунологія, внутрішні хвороби, хірургія та інші клінічні дисципліни</a:t>
            </a:r>
            <a:endParaRPr lang="uk-UA"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02101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uk-UA" sz="2200" dirty="0"/>
              <a:t>отримання знань щодо біологічних властивостей опортуністичних мікроорганізмів та збудників госпітальних інфекцій; </a:t>
            </a:r>
            <a:r>
              <a:rPr lang="uk-UA" sz="2200" dirty="0" err="1"/>
              <a:t>етіопатогенезу</a:t>
            </a:r>
            <a:r>
              <a:rPr lang="uk-UA" sz="2200" dirty="0"/>
              <a:t> госпітальних та опортуністичних інфекцій в залежності від їх локалізації; сучасних методів діагностики, принципів лікування мікробних ускладнень та методів їх профілактики. </a:t>
            </a:r>
            <a:endParaRPr lang="uk-UA" sz="2200" i="1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387927"/>
            <a:ext cx="4856671" cy="6054437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2900" dirty="0"/>
              <a:t>Курс </a:t>
            </a:r>
            <a:r>
              <a:rPr lang="ru-RU" sz="2900" dirty="0" err="1"/>
              <a:t>рекомендується</a:t>
            </a:r>
            <a:r>
              <a:rPr lang="ru-RU" sz="2900" dirty="0"/>
              <a:t> до </a:t>
            </a:r>
            <a:r>
              <a:rPr lang="ru-RU" sz="2900" dirty="0" err="1"/>
              <a:t>вивчення</a:t>
            </a:r>
            <a:r>
              <a:rPr lang="ru-RU" sz="2900" dirty="0"/>
              <a:t> </a:t>
            </a:r>
            <a:r>
              <a:rPr lang="ru-RU" sz="2900" dirty="0" err="1"/>
              <a:t>всім</a:t>
            </a:r>
            <a:r>
              <a:rPr lang="ru-RU" sz="2900" dirty="0"/>
              <a:t> </a:t>
            </a:r>
            <a:r>
              <a:rPr lang="ru-RU" sz="2900" dirty="0" err="1"/>
              <a:t>здобувачам</a:t>
            </a:r>
            <a:r>
              <a:rPr lang="ru-RU" sz="2900" dirty="0"/>
              <a:t> </a:t>
            </a:r>
            <a:r>
              <a:rPr lang="ru-RU" sz="2900" dirty="0" err="1"/>
              <a:t>освіти</a:t>
            </a:r>
            <a:r>
              <a:rPr lang="ru-RU" sz="2900" dirty="0"/>
              <a:t>, а також </a:t>
            </a:r>
            <a:r>
              <a:rPr lang="ru-RU" sz="2900" dirty="0" err="1"/>
              <a:t>тим</a:t>
            </a:r>
            <a:r>
              <a:rPr lang="ru-RU" sz="2900" dirty="0"/>
              <a:t>, </a:t>
            </a:r>
            <a:r>
              <a:rPr lang="ru-RU" sz="2900" dirty="0" err="1"/>
              <a:t>хто</a:t>
            </a:r>
            <a:r>
              <a:rPr lang="ru-RU" sz="2900" dirty="0"/>
              <a:t> </a:t>
            </a:r>
            <a:r>
              <a:rPr lang="ru-RU" sz="2900" dirty="0" err="1"/>
              <a:t>прагне</a:t>
            </a:r>
            <a:r>
              <a:rPr lang="ru-RU" sz="2900" dirty="0"/>
              <a:t> до </a:t>
            </a:r>
            <a:r>
              <a:rPr lang="ru-RU" sz="2900" dirty="0" err="1"/>
              <a:t>поглиблення</a:t>
            </a:r>
            <a:r>
              <a:rPr lang="ru-RU" sz="2900" dirty="0"/>
              <a:t>  </a:t>
            </a:r>
            <a:r>
              <a:rPr lang="ru-RU" sz="2900" dirty="0" err="1"/>
              <a:t>знань</a:t>
            </a:r>
            <a:r>
              <a:rPr lang="ru-RU" sz="2900" dirty="0"/>
              <a:t> з :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щодо</a:t>
            </a:r>
            <a:r>
              <a:rPr lang="ru-RU" sz="2900" dirty="0"/>
              <a:t> </a:t>
            </a:r>
            <a:r>
              <a:rPr lang="ru-RU" sz="2900" dirty="0" err="1"/>
              <a:t>основних</a:t>
            </a:r>
            <a:r>
              <a:rPr lang="ru-RU" sz="2900" dirty="0"/>
              <a:t> </a:t>
            </a:r>
            <a:r>
              <a:rPr lang="ru-RU" sz="2900" dirty="0" err="1"/>
              <a:t>збудників</a:t>
            </a:r>
            <a:r>
              <a:rPr lang="ru-RU" sz="2900" dirty="0"/>
              <a:t> </a:t>
            </a:r>
            <a:r>
              <a:rPr lang="ru-RU" sz="2900" dirty="0" err="1"/>
              <a:t>опортуністичних</a:t>
            </a:r>
            <a:r>
              <a:rPr lang="ru-RU" sz="2900" dirty="0"/>
              <a:t> </a:t>
            </a:r>
            <a:r>
              <a:rPr lang="ru-RU" sz="2900" dirty="0" err="1"/>
              <a:t>захворювань</a:t>
            </a:r>
            <a:r>
              <a:rPr lang="ru-RU" sz="2900" dirty="0"/>
              <a:t> та </a:t>
            </a:r>
            <a:r>
              <a:rPr lang="ru-RU" sz="2900" dirty="0" err="1"/>
              <a:t>збудників</a:t>
            </a:r>
            <a:r>
              <a:rPr lang="ru-RU" sz="2900" dirty="0"/>
              <a:t>, </a:t>
            </a:r>
            <a:r>
              <a:rPr lang="ru-RU" sz="2900" dirty="0" err="1"/>
              <a:t>що</a:t>
            </a:r>
            <a:r>
              <a:rPr lang="ru-RU" sz="2900" dirty="0"/>
              <a:t> </a:t>
            </a:r>
            <a:r>
              <a:rPr lang="ru-RU" sz="2900" dirty="0" err="1"/>
              <a:t>призводять</a:t>
            </a:r>
            <a:r>
              <a:rPr lang="ru-RU" sz="2900" dirty="0"/>
              <a:t> до </a:t>
            </a:r>
            <a:r>
              <a:rPr lang="ru-RU" sz="2900" dirty="0" err="1"/>
              <a:t>розвитку</a:t>
            </a:r>
            <a:r>
              <a:rPr lang="ru-RU" sz="2900" dirty="0"/>
              <a:t> </a:t>
            </a:r>
            <a:r>
              <a:rPr lang="ru-RU" sz="2900" dirty="0" err="1"/>
              <a:t>нозокоміальних</a:t>
            </a:r>
            <a:r>
              <a:rPr lang="ru-RU" sz="2900" dirty="0"/>
              <a:t> </a:t>
            </a:r>
            <a:r>
              <a:rPr lang="ru-RU" sz="2900" dirty="0" err="1"/>
              <a:t>інфекцій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особливостей</a:t>
            </a:r>
            <a:r>
              <a:rPr lang="ru-RU" sz="2900" dirty="0"/>
              <a:t> </a:t>
            </a:r>
            <a:r>
              <a:rPr lang="ru-RU" sz="2900" dirty="0" err="1"/>
              <a:t>перебігу</a:t>
            </a:r>
            <a:r>
              <a:rPr lang="ru-RU" sz="2900" dirty="0"/>
              <a:t> </a:t>
            </a:r>
            <a:r>
              <a:rPr lang="ru-RU" sz="2900" dirty="0" err="1"/>
              <a:t>госпітальних</a:t>
            </a:r>
            <a:r>
              <a:rPr lang="ru-RU" sz="2900" dirty="0"/>
              <a:t> </a:t>
            </a:r>
            <a:r>
              <a:rPr lang="ru-RU" sz="2900" dirty="0" err="1"/>
              <a:t>інфекцій</a:t>
            </a:r>
            <a:r>
              <a:rPr lang="ru-RU" sz="2900" dirty="0"/>
              <a:t> </a:t>
            </a:r>
            <a:r>
              <a:rPr lang="ru-RU" sz="2900" dirty="0" err="1"/>
              <a:t>шкіри</a:t>
            </a:r>
            <a:r>
              <a:rPr lang="ru-RU" sz="2900" dirty="0"/>
              <a:t> та </a:t>
            </a:r>
            <a:r>
              <a:rPr lang="ru-RU" sz="2900" dirty="0" err="1"/>
              <a:t>мʼяких</a:t>
            </a:r>
            <a:r>
              <a:rPr lang="ru-RU" sz="2900" dirty="0"/>
              <a:t> тканин, катетер-</a:t>
            </a:r>
            <a:r>
              <a:rPr lang="ru-RU" sz="2900" dirty="0" err="1"/>
              <a:t>асоційованих</a:t>
            </a:r>
            <a:r>
              <a:rPr lang="ru-RU" sz="2900" dirty="0"/>
              <a:t> </a:t>
            </a:r>
            <a:r>
              <a:rPr lang="ru-RU" sz="2900" dirty="0" err="1"/>
              <a:t>інфекцій</a:t>
            </a:r>
            <a:r>
              <a:rPr lang="ru-RU" sz="2900" dirty="0"/>
              <a:t>  кровотоку та </a:t>
            </a:r>
            <a:r>
              <a:rPr lang="ru-RU" sz="2900" dirty="0" err="1"/>
              <a:t>сечовивідних</a:t>
            </a:r>
            <a:r>
              <a:rPr lang="ru-RU" sz="2900" dirty="0"/>
              <a:t> </a:t>
            </a:r>
            <a:r>
              <a:rPr lang="ru-RU" sz="2900" dirty="0" err="1"/>
              <a:t>шляхів</a:t>
            </a:r>
            <a:r>
              <a:rPr lang="ru-RU" sz="2900" dirty="0"/>
              <a:t>, </a:t>
            </a:r>
            <a:r>
              <a:rPr lang="ru-RU" sz="2900" dirty="0" err="1"/>
              <a:t>вертилятор-асоційованих</a:t>
            </a:r>
            <a:r>
              <a:rPr lang="ru-RU" sz="2900" dirty="0"/>
              <a:t> </a:t>
            </a:r>
            <a:r>
              <a:rPr lang="ru-RU" sz="2900" dirty="0" err="1"/>
              <a:t>пневмоній</a:t>
            </a:r>
            <a:r>
              <a:rPr lang="ru-RU" sz="2900" dirty="0"/>
              <a:t> в </a:t>
            </a:r>
            <a:r>
              <a:rPr lang="ru-RU" sz="2900" dirty="0" err="1"/>
              <a:t>залежності</a:t>
            </a:r>
            <a:r>
              <a:rPr lang="ru-RU" sz="2900" dirty="0"/>
              <a:t> </a:t>
            </a:r>
            <a:r>
              <a:rPr lang="ru-RU" sz="2900" dirty="0" err="1"/>
              <a:t>від</a:t>
            </a:r>
            <a:r>
              <a:rPr lang="ru-RU" sz="2900" dirty="0"/>
              <a:t> </a:t>
            </a:r>
            <a:r>
              <a:rPr lang="ru-RU" sz="2900" dirty="0" err="1"/>
              <a:t>збудника</a:t>
            </a:r>
            <a:r>
              <a:rPr lang="ru-RU" sz="2900" dirty="0"/>
              <a:t> </a:t>
            </a:r>
            <a:r>
              <a:rPr lang="ru-RU" sz="2900" dirty="0" err="1"/>
              <a:t>хвороби</a:t>
            </a:r>
            <a:r>
              <a:rPr lang="ru-RU" sz="2900" dirty="0"/>
              <a:t>;</a:t>
            </a:r>
          </a:p>
          <a:p>
            <a:pPr algn="just"/>
            <a:r>
              <a:rPr lang="ru-RU" sz="2900" dirty="0"/>
              <a:t>- </a:t>
            </a:r>
            <a:r>
              <a:rPr lang="ru-RU" sz="2900" dirty="0" err="1"/>
              <a:t>сучасних</a:t>
            </a:r>
            <a:r>
              <a:rPr lang="ru-RU" sz="2900" dirty="0"/>
              <a:t> </a:t>
            </a:r>
            <a:r>
              <a:rPr lang="ru-RU" sz="2900" dirty="0" err="1"/>
              <a:t>методів</a:t>
            </a:r>
            <a:r>
              <a:rPr lang="ru-RU" sz="2900" dirty="0"/>
              <a:t> </a:t>
            </a:r>
            <a:r>
              <a:rPr lang="ru-RU" sz="2900" dirty="0" err="1"/>
              <a:t>підтвердження</a:t>
            </a:r>
            <a:r>
              <a:rPr lang="ru-RU" sz="2900" dirty="0"/>
              <a:t> </a:t>
            </a:r>
            <a:r>
              <a:rPr lang="ru-RU" sz="2900" dirty="0" err="1"/>
              <a:t>діагнозу</a:t>
            </a:r>
            <a:r>
              <a:rPr lang="ru-RU" sz="2900" dirty="0"/>
              <a:t>, </a:t>
            </a:r>
            <a:r>
              <a:rPr lang="ru-RU" sz="2900" dirty="0" err="1"/>
              <a:t>принципів</a:t>
            </a:r>
            <a:r>
              <a:rPr lang="ru-RU" sz="2900" dirty="0"/>
              <a:t> </a:t>
            </a:r>
            <a:r>
              <a:rPr lang="ru-RU" sz="2900" dirty="0" err="1"/>
              <a:t>раціонального</a:t>
            </a:r>
            <a:r>
              <a:rPr lang="ru-RU" sz="2900" dirty="0"/>
              <a:t> </a:t>
            </a:r>
            <a:r>
              <a:rPr lang="ru-RU" sz="2900" dirty="0" err="1"/>
              <a:t>вибору</a:t>
            </a:r>
            <a:r>
              <a:rPr lang="ru-RU" sz="2900" dirty="0"/>
              <a:t> </a:t>
            </a:r>
            <a:r>
              <a:rPr lang="ru-RU" sz="2900" dirty="0" err="1"/>
              <a:t>антибактеріального</a:t>
            </a:r>
            <a:r>
              <a:rPr lang="ru-RU" sz="2900" dirty="0"/>
              <a:t> препарату для </a:t>
            </a:r>
            <a:r>
              <a:rPr lang="ru-RU" sz="2900" dirty="0" err="1"/>
              <a:t>лікування</a:t>
            </a:r>
            <a:r>
              <a:rPr lang="ru-RU" sz="2900" dirty="0"/>
              <a:t> та </a:t>
            </a:r>
            <a:r>
              <a:rPr lang="ru-RU" sz="2900" dirty="0" err="1"/>
              <a:t>профілактики</a:t>
            </a:r>
            <a:r>
              <a:rPr lang="ru-RU" sz="2900" dirty="0"/>
              <a:t> </a:t>
            </a:r>
            <a:r>
              <a:rPr lang="ru-RU" sz="2900" dirty="0" err="1"/>
              <a:t>інфекційних</a:t>
            </a:r>
            <a:r>
              <a:rPr lang="ru-RU" sz="2900" dirty="0"/>
              <a:t> </a:t>
            </a:r>
            <a:r>
              <a:rPr lang="ru-RU" sz="2900" dirty="0" err="1"/>
              <a:t>захворювань</a:t>
            </a:r>
            <a:r>
              <a:rPr lang="ru-RU" sz="2900" dirty="0"/>
              <a:t>, </a:t>
            </a:r>
            <a:r>
              <a:rPr lang="ru-RU" sz="2900" dirty="0" err="1"/>
              <a:t>викликаних</a:t>
            </a:r>
            <a:r>
              <a:rPr lang="ru-RU" sz="2900" dirty="0"/>
              <a:t> </a:t>
            </a:r>
            <a:r>
              <a:rPr lang="ru-RU" sz="2900" dirty="0" err="1"/>
              <a:t>резистентними</a:t>
            </a:r>
            <a:r>
              <a:rPr lang="ru-RU" sz="2900" dirty="0"/>
              <a:t> та </a:t>
            </a:r>
            <a:r>
              <a:rPr lang="ru-RU" sz="2900" dirty="0" err="1"/>
              <a:t>мультирезистентними</a:t>
            </a:r>
            <a:r>
              <a:rPr lang="ru-RU" sz="2900" dirty="0"/>
              <a:t> </a:t>
            </a:r>
            <a:r>
              <a:rPr lang="ru-RU" sz="2900" dirty="0" err="1"/>
              <a:t>мікроорганізмами</a:t>
            </a:r>
            <a:r>
              <a:rPr lang="ru-RU" sz="2900" dirty="0"/>
              <a:t>. </a:t>
            </a:r>
          </a:p>
          <a:p>
            <a:pPr algn="just"/>
            <a:endParaRPr lang="uk-UA" sz="2900" dirty="0"/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498763"/>
            <a:ext cx="5644551" cy="59851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застосування знань з мікробіології у діагностиці, лікуванні та профілактиці інфекційних ускладнень, опортуністичних і госпітальних інфекцій.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Біологічні властивості умовно-патогенних мікроорганізмів, особливості їх взаємодії з макроорганізмом.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лабораторної діагностики госпітальних інфекцій та контроль поширення госпітальних штамів.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Інтерпретація результатів мікробіологічних  досліджень для встановлення етіології хвороби.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Визначення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антибіотикочутливості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обґрунтування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етіотропної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терапії госпітальних інфекцій.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Впровадження протиепідемічних заходів у лікувальних закладах.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73091" y="304801"/>
            <a:ext cx="5196082" cy="6206836"/>
          </a:xfrm>
        </p:spPr>
        <p:txBody>
          <a:bodyPr>
            <a:noAutofit/>
          </a:bodyPr>
          <a:lstStyle/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фактори ризику розвитку опортуністичних і госпітальних інфекцій;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взаємодію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мікробіоти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макроорганізму в нормі та патології;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обирати та обґрунтовувати методи мікробіологічної діагностики та інтерпретувати їх результати;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та оцінювати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антибіотикочутливість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мікроорганізмів;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вибір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етіотропної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антибактеріальної терапії;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дотримуватись правил забору, транспортування та дослідження біологічного матеріалу;</a:t>
            </a:r>
          </a:p>
          <a:p>
            <a:pPr algn="just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здійснювати заходи інфекційного контролю та профілактики поширення госпітальних штамів.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заняття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8508" y="2447671"/>
            <a:ext cx="53742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В.П.Ковальчук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 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О.А.Назарчук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uk-UA" sz="3200" cap="none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Н.С.Фоміна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3200" cap="none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</a:t>
            </a:r>
            <a:r>
              <a:rPr lang="uk-UA" sz="3200" cap="none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О.В.Римша</a:t>
            </a:r>
            <a:endParaRPr lang="uk-UA" sz="3200" cap="none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 мікробіології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microbiology@vnmu.edu.ua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358</TotalTime>
  <Words>471</Words>
  <Application>Microsoft Macintosh PowerPoint</Application>
  <PresentationFormat>Широкоэкранный</PresentationFormat>
  <Paragraphs>55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6.3. Клінічна мікробіологія</vt:lpstr>
      <vt:lpstr>Паспорт ОСВІТНЬОГО КОМПОНЕнТА   ВК 6.3. «Клінічна мікробіологія»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Фоміна Надія Сергіївна</cp:lastModifiedBy>
  <cp:revision>29</cp:revision>
  <dcterms:created xsi:type="dcterms:W3CDTF">2026-04-08T10:22:59Z</dcterms:created>
  <dcterms:modified xsi:type="dcterms:W3CDTF">2026-04-21T17:52:45Z</dcterms:modified>
</cp:coreProperties>
</file>