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6" r:id="rId3"/>
    <p:sldId id="257" r:id="rId4"/>
    <p:sldId id="258" r:id="rId5"/>
    <p:sldId id="262" r:id="rId6"/>
    <p:sldId id="261" r:id="rId7"/>
    <p:sldId id="263" r:id="rId8"/>
    <p:sldId id="260" r:id="rId9"/>
    <p:sldId id="265" r:id="rId10"/>
  </p:sldIdLst>
  <p:sldSz cx="12192000" cy="6858000"/>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5987" autoAdjust="0"/>
    <p:restoredTop sz="94660"/>
  </p:normalViewPr>
  <p:slideViewPr>
    <p:cSldViewPr snapToGrid="0">
      <p:cViewPr varScale="1">
        <p:scale>
          <a:sx n="111" d="100"/>
          <a:sy n="111" d="100"/>
        </p:scale>
        <p:origin x="456" y="114"/>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и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uk-UA" smtClean="0"/>
              <a:t>Зразок заголовка</a:t>
            </a:r>
            <a:endParaRPr lang="uk-UA"/>
          </a:p>
        </p:txBody>
      </p:sp>
      <p:sp>
        <p:nvSpPr>
          <p:cNvPr id="3" name="Пі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uk-UA" smtClean="0"/>
              <a:t>Клацніть, щоб редагувати стиль зразка підзаголовка</a:t>
            </a:r>
            <a:endParaRPr lang="uk-UA"/>
          </a:p>
        </p:txBody>
      </p:sp>
      <p:sp>
        <p:nvSpPr>
          <p:cNvPr id="4" name="Місце для дати 3"/>
          <p:cNvSpPr>
            <a:spLocks noGrp="1"/>
          </p:cNvSpPr>
          <p:nvPr>
            <p:ph type="dt" sz="half" idx="10"/>
          </p:nvPr>
        </p:nvSpPr>
        <p:spPr/>
        <p:txBody>
          <a:bodyPr/>
          <a:lstStyle/>
          <a:p>
            <a:fld id="{990F33F2-2E6A-48FF-8BBD-24133EFACDCD}" type="datetimeFigureOut">
              <a:rPr lang="uk-UA" smtClean="0"/>
              <a:t>12.04.2021</a:t>
            </a:fld>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fld id="{9E6A1CAD-00CF-43EC-B56B-691D288D88CB}" type="slidenum">
              <a:rPr lang="uk-UA" smtClean="0"/>
              <a:t>‹№›</a:t>
            </a:fld>
            <a:endParaRPr lang="uk-UA"/>
          </a:p>
        </p:txBody>
      </p:sp>
    </p:spTree>
    <p:extLst>
      <p:ext uri="{BB962C8B-B14F-4D97-AF65-F5344CB8AC3E}">
        <p14:creationId xmlns:p14="http://schemas.microsoft.com/office/powerpoint/2010/main" val="11323457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і об’є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uk-UA"/>
          </a:p>
        </p:txBody>
      </p:sp>
      <p:sp>
        <p:nvSpPr>
          <p:cNvPr id="3" name="Місце для вмісту 2"/>
          <p:cNvSpPr>
            <a:spLocks noGrp="1"/>
          </p:cNvSpPr>
          <p:nvPr>
            <p:ph idx="1"/>
          </p:nvPr>
        </p:nvSpPr>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дати 3"/>
          <p:cNvSpPr>
            <a:spLocks noGrp="1"/>
          </p:cNvSpPr>
          <p:nvPr>
            <p:ph type="dt" sz="half" idx="10"/>
          </p:nvPr>
        </p:nvSpPr>
        <p:spPr/>
        <p:txBody>
          <a:bodyPr/>
          <a:lstStyle/>
          <a:p>
            <a:fld id="{990F33F2-2E6A-48FF-8BBD-24133EFACDCD}" type="datetimeFigureOut">
              <a:rPr lang="uk-UA" smtClean="0"/>
              <a:t>12.04.2021</a:t>
            </a:fld>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fld id="{9E6A1CAD-00CF-43EC-B56B-691D288D88CB}" type="slidenum">
              <a:rPr lang="uk-UA" smtClean="0"/>
              <a:t>‹№›</a:t>
            </a:fld>
            <a:endParaRPr lang="uk-UA"/>
          </a:p>
        </p:txBody>
      </p:sp>
    </p:spTree>
    <p:extLst>
      <p:ext uri="{BB962C8B-B14F-4D97-AF65-F5344CB8AC3E}">
        <p14:creationId xmlns:p14="http://schemas.microsoft.com/office/powerpoint/2010/main" val="28825838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озділу">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uk-UA" smtClean="0"/>
              <a:t>Зразок заголовка</a:t>
            </a:r>
            <a:endParaRPr lang="uk-UA"/>
          </a:p>
        </p:txBody>
      </p:sp>
      <p:sp>
        <p:nvSpPr>
          <p:cNvPr id="3" name="Місце для тексту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uk-UA" smtClean="0"/>
              <a:t>Редагувати стиль зразка тексту</a:t>
            </a:r>
          </a:p>
        </p:txBody>
      </p:sp>
      <p:sp>
        <p:nvSpPr>
          <p:cNvPr id="4" name="Місце для дати 3"/>
          <p:cNvSpPr>
            <a:spLocks noGrp="1"/>
          </p:cNvSpPr>
          <p:nvPr>
            <p:ph type="dt" sz="half" idx="10"/>
          </p:nvPr>
        </p:nvSpPr>
        <p:spPr/>
        <p:txBody>
          <a:bodyPr/>
          <a:lstStyle/>
          <a:p>
            <a:fld id="{990F33F2-2E6A-48FF-8BBD-24133EFACDCD}" type="datetimeFigureOut">
              <a:rPr lang="uk-UA" smtClean="0"/>
              <a:t>12.04.2021</a:t>
            </a:fld>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fld id="{9E6A1CAD-00CF-43EC-B56B-691D288D88CB}" type="slidenum">
              <a:rPr lang="uk-UA" smtClean="0"/>
              <a:t>‹№›</a:t>
            </a:fld>
            <a:endParaRPr lang="uk-UA"/>
          </a:p>
        </p:txBody>
      </p:sp>
    </p:spTree>
    <p:extLst>
      <p:ext uri="{BB962C8B-B14F-4D97-AF65-F5344CB8AC3E}">
        <p14:creationId xmlns:p14="http://schemas.microsoft.com/office/powerpoint/2010/main" val="149330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uk-UA"/>
          </a:p>
        </p:txBody>
      </p:sp>
      <p:sp>
        <p:nvSpPr>
          <p:cNvPr id="3" name="Місце для вмісту 2"/>
          <p:cNvSpPr>
            <a:spLocks noGrp="1"/>
          </p:cNvSpPr>
          <p:nvPr>
            <p:ph sz="half" idx="1"/>
          </p:nvPr>
        </p:nvSpPr>
        <p:spPr>
          <a:xfrm>
            <a:off x="838200" y="1825625"/>
            <a:ext cx="5181600" cy="4351338"/>
          </a:xfrm>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вмісту 3"/>
          <p:cNvSpPr>
            <a:spLocks noGrp="1"/>
          </p:cNvSpPr>
          <p:nvPr>
            <p:ph sz="half" idx="2"/>
          </p:nvPr>
        </p:nvSpPr>
        <p:spPr>
          <a:xfrm>
            <a:off x="6172200" y="1825625"/>
            <a:ext cx="5181600" cy="4351338"/>
          </a:xfrm>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5" name="Місце для дати 4"/>
          <p:cNvSpPr>
            <a:spLocks noGrp="1"/>
          </p:cNvSpPr>
          <p:nvPr>
            <p:ph type="dt" sz="half" idx="10"/>
          </p:nvPr>
        </p:nvSpPr>
        <p:spPr/>
        <p:txBody>
          <a:bodyPr/>
          <a:lstStyle/>
          <a:p>
            <a:fld id="{990F33F2-2E6A-48FF-8BBD-24133EFACDCD}" type="datetimeFigureOut">
              <a:rPr lang="uk-UA" smtClean="0"/>
              <a:t>12.04.2021</a:t>
            </a:fld>
            <a:endParaRPr lang="uk-UA"/>
          </a:p>
        </p:txBody>
      </p:sp>
      <p:sp>
        <p:nvSpPr>
          <p:cNvPr id="6" name="Місце для нижнього колонтитула 5"/>
          <p:cNvSpPr>
            <a:spLocks noGrp="1"/>
          </p:cNvSpPr>
          <p:nvPr>
            <p:ph type="ftr" sz="quarter" idx="11"/>
          </p:nvPr>
        </p:nvSpPr>
        <p:spPr/>
        <p:txBody>
          <a:bodyPr/>
          <a:lstStyle/>
          <a:p>
            <a:endParaRPr lang="uk-UA"/>
          </a:p>
        </p:txBody>
      </p:sp>
      <p:sp>
        <p:nvSpPr>
          <p:cNvPr id="7" name="Місце для номера слайда 6"/>
          <p:cNvSpPr>
            <a:spLocks noGrp="1"/>
          </p:cNvSpPr>
          <p:nvPr>
            <p:ph type="sldNum" sz="quarter" idx="12"/>
          </p:nvPr>
        </p:nvSpPr>
        <p:spPr/>
        <p:txBody>
          <a:bodyPr/>
          <a:lstStyle/>
          <a:p>
            <a:fld id="{9E6A1CAD-00CF-43EC-B56B-691D288D88CB}" type="slidenum">
              <a:rPr lang="uk-UA" smtClean="0"/>
              <a:t>‹№›</a:t>
            </a:fld>
            <a:endParaRPr lang="uk-UA"/>
          </a:p>
        </p:txBody>
      </p:sp>
    </p:spTree>
    <p:extLst>
      <p:ext uri="{BB962C8B-B14F-4D97-AF65-F5344CB8AC3E}">
        <p14:creationId xmlns:p14="http://schemas.microsoft.com/office/powerpoint/2010/main" val="617810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uk-UA" smtClean="0"/>
              <a:t>Зразок заголовка</a:t>
            </a:r>
            <a:endParaRPr lang="uk-UA"/>
          </a:p>
        </p:txBody>
      </p:sp>
      <p:sp>
        <p:nvSpPr>
          <p:cNvPr id="3" name="Місце для тексту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Редагувати стиль зразка тексту</a:t>
            </a:r>
          </a:p>
        </p:txBody>
      </p:sp>
      <p:sp>
        <p:nvSpPr>
          <p:cNvPr id="4" name="Місце для вмісту 3"/>
          <p:cNvSpPr>
            <a:spLocks noGrp="1"/>
          </p:cNvSpPr>
          <p:nvPr>
            <p:ph sz="half" idx="2"/>
          </p:nvPr>
        </p:nvSpPr>
        <p:spPr>
          <a:xfrm>
            <a:off x="839788" y="2505075"/>
            <a:ext cx="5157787" cy="3684588"/>
          </a:xfrm>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5" name="Місце для тексту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Редагувати стиль зразка тексту</a:t>
            </a:r>
          </a:p>
        </p:txBody>
      </p:sp>
      <p:sp>
        <p:nvSpPr>
          <p:cNvPr id="6" name="Місце для вмісту 5"/>
          <p:cNvSpPr>
            <a:spLocks noGrp="1"/>
          </p:cNvSpPr>
          <p:nvPr>
            <p:ph sz="quarter" idx="4"/>
          </p:nvPr>
        </p:nvSpPr>
        <p:spPr>
          <a:xfrm>
            <a:off x="6172200" y="2505075"/>
            <a:ext cx="5183188" cy="3684588"/>
          </a:xfrm>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7" name="Місце для дати 6"/>
          <p:cNvSpPr>
            <a:spLocks noGrp="1"/>
          </p:cNvSpPr>
          <p:nvPr>
            <p:ph type="dt" sz="half" idx="10"/>
          </p:nvPr>
        </p:nvSpPr>
        <p:spPr/>
        <p:txBody>
          <a:bodyPr/>
          <a:lstStyle/>
          <a:p>
            <a:fld id="{990F33F2-2E6A-48FF-8BBD-24133EFACDCD}" type="datetimeFigureOut">
              <a:rPr lang="uk-UA" smtClean="0"/>
              <a:t>12.04.2021</a:t>
            </a:fld>
            <a:endParaRPr lang="uk-UA"/>
          </a:p>
        </p:txBody>
      </p:sp>
      <p:sp>
        <p:nvSpPr>
          <p:cNvPr id="8" name="Місце для нижнього колонтитула 7"/>
          <p:cNvSpPr>
            <a:spLocks noGrp="1"/>
          </p:cNvSpPr>
          <p:nvPr>
            <p:ph type="ftr" sz="quarter" idx="11"/>
          </p:nvPr>
        </p:nvSpPr>
        <p:spPr/>
        <p:txBody>
          <a:bodyPr/>
          <a:lstStyle/>
          <a:p>
            <a:endParaRPr lang="uk-UA"/>
          </a:p>
        </p:txBody>
      </p:sp>
      <p:sp>
        <p:nvSpPr>
          <p:cNvPr id="9" name="Місце для номера слайда 8"/>
          <p:cNvSpPr>
            <a:spLocks noGrp="1"/>
          </p:cNvSpPr>
          <p:nvPr>
            <p:ph type="sldNum" sz="quarter" idx="12"/>
          </p:nvPr>
        </p:nvSpPr>
        <p:spPr/>
        <p:txBody>
          <a:bodyPr/>
          <a:lstStyle/>
          <a:p>
            <a:fld id="{9E6A1CAD-00CF-43EC-B56B-691D288D88CB}" type="slidenum">
              <a:rPr lang="uk-UA" smtClean="0"/>
              <a:t>‹№›</a:t>
            </a:fld>
            <a:endParaRPr lang="uk-UA"/>
          </a:p>
        </p:txBody>
      </p:sp>
    </p:spTree>
    <p:extLst>
      <p:ext uri="{BB962C8B-B14F-4D97-AF65-F5344CB8AC3E}">
        <p14:creationId xmlns:p14="http://schemas.microsoft.com/office/powerpoint/2010/main" val="318541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uk-UA"/>
          </a:p>
        </p:txBody>
      </p:sp>
      <p:sp>
        <p:nvSpPr>
          <p:cNvPr id="3" name="Місце для дати 2"/>
          <p:cNvSpPr>
            <a:spLocks noGrp="1"/>
          </p:cNvSpPr>
          <p:nvPr>
            <p:ph type="dt" sz="half" idx="10"/>
          </p:nvPr>
        </p:nvSpPr>
        <p:spPr/>
        <p:txBody>
          <a:bodyPr/>
          <a:lstStyle/>
          <a:p>
            <a:fld id="{990F33F2-2E6A-48FF-8BBD-24133EFACDCD}" type="datetimeFigureOut">
              <a:rPr lang="uk-UA" smtClean="0"/>
              <a:t>12.04.2021</a:t>
            </a:fld>
            <a:endParaRPr lang="uk-UA"/>
          </a:p>
        </p:txBody>
      </p:sp>
      <p:sp>
        <p:nvSpPr>
          <p:cNvPr id="4" name="Місце для нижнього колонтитула 3"/>
          <p:cNvSpPr>
            <a:spLocks noGrp="1"/>
          </p:cNvSpPr>
          <p:nvPr>
            <p:ph type="ftr" sz="quarter" idx="11"/>
          </p:nvPr>
        </p:nvSpPr>
        <p:spPr/>
        <p:txBody>
          <a:bodyPr/>
          <a:lstStyle/>
          <a:p>
            <a:endParaRPr lang="uk-UA"/>
          </a:p>
        </p:txBody>
      </p:sp>
      <p:sp>
        <p:nvSpPr>
          <p:cNvPr id="5" name="Місце для номера слайда 4"/>
          <p:cNvSpPr>
            <a:spLocks noGrp="1"/>
          </p:cNvSpPr>
          <p:nvPr>
            <p:ph type="sldNum" sz="quarter" idx="12"/>
          </p:nvPr>
        </p:nvSpPr>
        <p:spPr/>
        <p:txBody>
          <a:bodyPr/>
          <a:lstStyle/>
          <a:p>
            <a:fld id="{9E6A1CAD-00CF-43EC-B56B-691D288D88CB}" type="slidenum">
              <a:rPr lang="uk-UA" smtClean="0"/>
              <a:t>‹№›</a:t>
            </a:fld>
            <a:endParaRPr lang="uk-UA"/>
          </a:p>
        </p:txBody>
      </p:sp>
    </p:spTree>
    <p:extLst>
      <p:ext uri="{BB962C8B-B14F-4D97-AF65-F5344CB8AC3E}">
        <p14:creationId xmlns:p14="http://schemas.microsoft.com/office/powerpoint/2010/main" val="6117261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Місце для дати 1"/>
          <p:cNvSpPr>
            <a:spLocks noGrp="1"/>
          </p:cNvSpPr>
          <p:nvPr>
            <p:ph type="dt" sz="half" idx="10"/>
          </p:nvPr>
        </p:nvSpPr>
        <p:spPr/>
        <p:txBody>
          <a:bodyPr/>
          <a:lstStyle/>
          <a:p>
            <a:fld id="{990F33F2-2E6A-48FF-8BBD-24133EFACDCD}" type="datetimeFigureOut">
              <a:rPr lang="uk-UA" smtClean="0"/>
              <a:t>12.04.2021</a:t>
            </a:fld>
            <a:endParaRPr lang="uk-UA"/>
          </a:p>
        </p:txBody>
      </p:sp>
      <p:sp>
        <p:nvSpPr>
          <p:cNvPr id="3" name="Місце для нижнього колонтитула 2"/>
          <p:cNvSpPr>
            <a:spLocks noGrp="1"/>
          </p:cNvSpPr>
          <p:nvPr>
            <p:ph type="ftr" sz="quarter" idx="11"/>
          </p:nvPr>
        </p:nvSpPr>
        <p:spPr/>
        <p:txBody>
          <a:bodyPr/>
          <a:lstStyle/>
          <a:p>
            <a:endParaRPr lang="uk-UA"/>
          </a:p>
        </p:txBody>
      </p:sp>
      <p:sp>
        <p:nvSpPr>
          <p:cNvPr id="4" name="Місце для номера слайда 3"/>
          <p:cNvSpPr>
            <a:spLocks noGrp="1"/>
          </p:cNvSpPr>
          <p:nvPr>
            <p:ph type="sldNum" sz="quarter" idx="12"/>
          </p:nvPr>
        </p:nvSpPr>
        <p:spPr/>
        <p:txBody>
          <a:bodyPr/>
          <a:lstStyle/>
          <a:p>
            <a:fld id="{9E6A1CAD-00CF-43EC-B56B-691D288D88CB}" type="slidenum">
              <a:rPr lang="uk-UA" smtClean="0"/>
              <a:t>‹№›</a:t>
            </a:fld>
            <a:endParaRPr lang="uk-UA"/>
          </a:p>
        </p:txBody>
      </p:sp>
    </p:spTree>
    <p:extLst>
      <p:ext uri="{BB962C8B-B14F-4D97-AF65-F5344CB8AC3E}">
        <p14:creationId xmlns:p14="http://schemas.microsoft.com/office/powerpoint/2010/main" val="15417654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з підпис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uk-UA" smtClean="0"/>
              <a:t>Зразок заголовка</a:t>
            </a:r>
            <a:endParaRPr lang="uk-UA"/>
          </a:p>
        </p:txBody>
      </p:sp>
      <p:sp>
        <p:nvSpPr>
          <p:cNvPr id="3" name="Місце для вмісту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тексту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smtClean="0"/>
              <a:t>Редагувати стиль зразка тексту</a:t>
            </a:r>
          </a:p>
        </p:txBody>
      </p:sp>
      <p:sp>
        <p:nvSpPr>
          <p:cNvPr id="5" name="Місце для дати 4"/>
          <p:cNvSpPr>
            <a:spLocks noGrp="1"/>
          </p:cNvSpPr>
          <p:nvPr>
            <p:ph type="dt" sz="half" idx="10"/>
          </p:nvPr>
        </p:nvSpPr>
        <p:spPr/>
        <p:txBody>
          <a:bodyPr/>
          <a:lstStyle/>
          <a:p>
            <a:fld id="{990F33F2-2E6A-48FF-8BBD-24133EFACDCD}" type="datetimeFigureOut">
              <a:rPr lang="uk-UA" smtClean="0"/>
              <a:t>12.04.2021</a:t>
            </a:fld>
            <a:endParaRPr lang="uk-UA"/>
          </a:p>
        </p:txBody>
      </p:sp>
      <p:sp>
        <p:nvSpPr>
          <p:cNvPr id="6" name="Місце для нижнього колонтитула 5"/>
          <p:cNvSpPr>
            <a:spLocks noGrp="1"/>
          </p:cNvSpPr>
          <p:nvPr>
            <p:ph type="ftr" sz="quarter" idx="11"/>
          </p:nvPr>
        </p:nvSpPr>
        <p:spPr/>
        <p:txBody>
          <a:bodyPr/>
          <a:lstStyle/>
          <a:p>
            <a:endParaRPr lang="uk-UA"/>
          </a:p>
        </p:txBody>
      </p:sp>
      <p:sp>
        <p:nvSpPr>
          <p:cNvPr id="7" name="Місце для номера слайда 6"/>
          <p:cNvSpPr>
            <a:spLocks noGrp="1"/>
          </p:cNvSpPr>
          <p:nvPr>
            <p:ph type="sldNum" sz="quarter" idx="12"/>
          </p:nvPr>
        </p:nvSpPr>
        <p:spPr/>
        <p:txBody>
          <a:bodyPr/>
          <a:lstStyle/>
          <a:p>
            <a:fld id="{9E6A1CAD-00CF-43EC-B56B-691D288D88CB}" type="slidenum">
              <a:rPr lang="uk-UA" smtClean="0"/>
              <a:t>‹№›</a:t>
            </a:fld>
            <a:endParaRPr lang="uk-UA"/>
          </a:p>
        </p:txBody>
      </p:sp>
    </p:spTree>
    <p:extLst>
      <p:ext uri="{BB962C8B-B14F-4D97-AF65-F5344CB8AC3E}">
        <p14:creationId xmlns:p14="http://schemas.microsoft.com/office/powerpoint/2010/main" val="19781531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Зображення з підпис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uk-UA" smtClean="0"/>
              <a:t>Зразок заголовка</a:t>
            </a:r>
            <a:endParaRPr lang="uk-UA"/>
          </a:p>
        </p:txBody>
      </p:sp>
      <p:sp>
        <p:nvSpPr>
          <p:cNvPr id="3" name="Місце для зображення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uk-UA"/>
          </a:p>
        </p:txBody>
      </p:sp>
      <p:sp>
        <p:nvSpPr>
          <p:cNvPr id="4" name="Місце для тексту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smtClean="0"/>
              <a:t>Редагувати стиль зразка тексту</a:t>
            </a:r>
          </a:p>
        </p:txBody>
      </p:sp>
      <p:sp>
        <p:nvSpPr>
          <p:cNvPr id="5" name="Місце для дати 4"/>
          <p:cNvSpPr>
            <a:spLocks noGrp="1"/>
          </p:cNvSpPr>
          <p:nvPr>
            <p:ph type="dt" sz="half" idx="10"/>
          </p:nvPr>
        </p:nvSpPr>
        <p:spPr/>
        <p:txBody>
          <a:bodyPr/>
          <a:lstStyle/>
          <a:p>
            <a:fld id="{990F33F2-2E6A-48FF-8BBD-24133EFACDCD}" type="datetimeFigureOut">
              <a:rPr lang="uk-UA" smtClean="0"/>
              <a:t>12.04.2021</a:t>
            </a:fld>
            <a:endParaRPr lang="uk-UA"/>
          </a:p>
        </p:txBody>
      </p:sp>
      <p:sp>
        <p:nvSpPr>
          <p:cNvPr id="6" name="Місце для нижнього колонтитула 5"/>
          <p:cNvSpPr>
            <a:spLocks noGrp="1"/>
          </p:cNvSpPr>
          <p:nvPr>
            <p:ph type="ftr" sz="quarter" idx="11"/>
          </p:nvPr>
        </p:nvSpPr>
        <p:spPr/>
        <p:txBody>
          <a:bodyPr/>
          <a:lstStyle/>
          <a:p>
            <a:endParaRPr lang="uk-UA"/>
          </a:p>
        </p:txBody>
      </p:sp>
      <p:sp>
        <p:nvSpPr>
          <p:cNvPr id="7" name="Місце для номера слайда 6"/>
          <p:cNvSpPr>
            <a:spLocks noGrp="1"/>
          </p:cNvSpPr>
          <p:nvPr>
            <p:ph type="sldNum" sz="quarter" idx="12"/>
          </p:nvPr>
        </p:nvSpPr>
        <p:spPr/>
        <p:txBody>
          <a:bodyPr/>
          <a:lstStyle/>
          <a:p>
            <a:fld id="{9E6A1CAD-00CF-43EC-B56B-691D288D88CB}" type="slidenum">
              <a:rPr lang="uk-UA" smtClean="0"/>
              <a:t>‹№›</a:t>
            </a:fld>
            <a:endParaRPr lang="uk-UA"/>
          </a:p>
        </p:txBody>
      </p:sp>
    </p:spTree>
    <p:extLst>
      <p:ext uri="{BB962C8B-B14F-4D97-AF65-F5344CB8AC3E}">
        <p14:creationId xmlns:p14="http://schemas.microsoft.com/office/powerpoint/2010/main" val="40736526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uk-UA"/>
          </a:p>
        </p:txBody>
      </p:sp>
      <p:sp>
        <p:nvSpPr>
          <p:cNvPr id="3" name="Місце для вертикального тексту 2"/>
          <p:cNvSpPr>
            <a:spLocks noGrp="1"/>
          </p:cNvSpPr>
          <p:nvPr>
            <p:ph type="body" orient="vert" idx="1"/>
          </p:nvPr>
        </p:nvSpPr>
        <p:spPr/>
        <p:txBody>
          <a:bodyPr vert="eaVert"/>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дати 3"/>
          <p:cNvSpPr>
            <a:spLocks noGrp="1"/>
          </p:cNvSpPr>
          <p:nvPr>
            <p:ph type="dt" sz="half" idx="10"/>
          </p:nvPr>
        </p:nvSpPr>
        <p:spPr/>
        <p:txBody>
          <a:bodyPr/>
          <a:lstStyle/>
          <a:p>
            <a:fld id="{990F33F2-2E6A-48FF-8BBD-24133EFACDCD}" type="datetimeFigureOut">
              <a:rPr lang="uk-UA" smtClean="0"/>
              <a:t>12.04.2021</a:t>
            </a:fld>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fld id="{9E6A1CAD-00CF-43EC-B56B-691D288D88CB}" type="slidenum">
              <a:rPr lang="uk-UA" smtClean="0"/>
              <a:t>‹№›</a:t>
            </a:fld>
            <a:endParaRPr lang="uk-UA"/>
          </a:p>
        </p:txBody>
      </p:sp>
    </p:spTree>
    <p:extLst>
      <p:ext uri="{BB962C8B-B14F-4D97-AF65-F5344CB8AC3E}">
        <p14:creationId xmlns:p14="http://schemas.microsoft.com/office/powerpoint/2010/main" val="26923349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Вертикальний заголовок 1"/>
          <p:cNvSpPr>
            <a:spLocks noGrp="1"/>
          </p:cNvSpPr>
          <p:nvPr>
            <p:ph type="title" orient="vert"/>
          </p:nvPr>
        </p:nvSpPr>
        <p:spPr>
          <a:xfrm>
            <a:off x="8724900" y="365125"/>
            <a:ext cx="2628900" cy="5811838"/>
          </a:xfrm>
        </p:spPr>
        <p:txBody>
          <a:bodyPr vert="eaVert"/>
          <a:lstStyle/>
          <a:p>
            <a:r>
              <a:rPr lang="uk-UA" smtClean="0"/>
              <a:t>Зразок заголовка</a:t>
            </a:r>
            <a:endParaRPr lang="uk-UA"/>
          </a:p>
        </p:txBody>
      </p:sp>
      <p:sp>
        <p:nvSpPr>
          <p:cNvPr id="3" name="Місце для вертикального тексту 2"/>
          <p:cNvSpPr>
            <a:spLocks noGrp="1"/>
          </p:cNvSpPr>
          <p:nvPr>
            <p:ph type="body" orient="vert" idx="1"/>
          </p:nvPr>
        </p:nvSpPr>
        <p:spPr>
          <a:xfrm>
            <a:off x="838200" y="365125"/>
            <a:ext cx="7734300" cy="5811838"/>
          </a:xfrm>
        </p:spPr>
        <p:txBody>
          <a:bodyPr vert="eaVert"/>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дати 3"/>
          <p:cNvSpPr>
            <a:spLocks noGrp="1"/>
          </p:cNvSpPr>
          <p:nvPr>
            <p:ph type="dt" sz="half" idx="10"/>
          </p:nvPr>
        </p:nvSpPr>
        <p:spPr/>
        <p:txBody>
          <a:bodyPr/>
          <a:lstStyle/>
          <a:p>
            <a:fld id="{990F33F2-2E6A-48FF-8BBD-24133EFACDCD}" type="datetimeFigureOut">
              <a:rPr lang="uk-UA" smtClean="0"/>
              <a:t>12.04.2021</a:t>
            </a:fld>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fld id="{9E6A1CAD-00CF-43EC-B56B-691D288D88CB}" type="slidenum">
              <a:rPr lang="uk-UA" smtClean="0"/>
              <a:t>‹№›</a:t>
            </a:fld>
            <a:endParaRPr lang="uk-UA"/>
          </a:p>
        </p:txBody>
      </p:sp>
    </p:spTree>
    <p:extLst>
      <p:ext uri="{BB962C8B-B14F-4D97-AF65-F5344CB8AC3E}">
        <p14:creationId xmlns:p14="http://schemas.microsoft.com/office/powerpoint/2010/main" val="38447206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Місце для заголовка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uk-UA" smtClean="0"/>
              <a:t>Зразок заголовка</a:t>
            </a:r>
            <a:endParaRPr lang="uk-UA"/>
          </a:p>
        </p:txBody>
      </p:sp>
      <p:sp>
        <p:nvSpPr>
          <p:cNvPr id="3" name="Місце для тексту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дати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0F33F2-2E6A-48FF-8BBD-24133EFACDCD}" type="datetimeFigureOut">
              <a:rPr lang="uk-UA" smtClean="0"/>
              <a:t>12.04.2021</a:t>
            </a:fld>
            <a:endParaRPr lang="uk-UA"/>
          </a:p>
        </p:txBody>
      </p:sp>
      <p:sp>
        <p:nvSpPr>
          <p:cNvPr id="5" name="Місце для нижнього колонтитула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k-UA"/>
          </a:p>
        </p:txBody>
      </p:sp>
      <p:sp>
        <p:nvSpPr>
          <p:cNvPr id="6" name="Місце для номера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6A1CAD-00CF-43EC-B56B-691D288D88CB}" type="slidenum">
              <a:rPr lang="uk-UA" smtClean="0"/>
              <a:t>‹№›</a:t>
            </a:fld>
            <a:endParaRPr lang="uk-UA"/>
          </a:p>
        </p:txBody>
      </p:sp>
    </p:spTree>
    <p:extLst>
      <p:ext uri="{BB962C8B-B14F-4D97-AF65-F5344CB8AC3E}">
        <p14:creationId xmlns:p14="http://schemas.microsoft.com/office/powerpoint/2010/main" val="14168696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769492" y="2649525"/>
            <a:ext cx="9144000" cy="913412"/>
          </a:xfrm>
        </p:spPr>
        <p:txBody>
          <a:bodyPr>
            <a:noAutofit/>
          </a:bodyPr>
          <a:lstStyle/>
          <a:p>
            <a:r>
              <a:rPr lang="en-US" sz="4800" b="1" dirty="0">
                <a:solidFill>
                  <a:srgbClr val="002060"/>
                </a:solidFill>
                <a:latin typeface="+mn-lt"/>
              </a:rPr>
              <a:t>Biological essentials of active longevity</a:t>
            </a:r>
            <a:endParaRPr lang="uk-UA" sz="4000" b="1" dirty="0">
              <a:solidFill>
                <a:srgbClr val="002060"/>
              </a:solidFill>
              <a:latin typeface="+mn-lt"/>
            </a:endParaRPr>
          </a:p>
        </p:txBody>
      </p:sp>
      <p:sp>
        <p:nvSpPr>
          <p:cNvPr id="3" name="Підзаголовок 2"/>
          <p:cNvSpPr>
            <a:spLocks noGrp="1"/>
          </p:cNvSpPr>
          <p:nvPr>
            <p:ph type="subTitle" idx="1"/>
          </p:nvPr>
        </p:nvSpPr>
        <p:spPr>
          <a:xfrm>
            <a:off x="1555580" y="3771601"/>
            <a:ext cx="9144000" cy="754302"/>
          </a:xfrm>
        </p:spPr>
        <p:txBody>
          <a:bodyPr>
            <a:noAutofit/>
          </a:bodyPr>
          <a:lstStyle/>
          <a:p>
            <a:r>
              <a:rPr lang="en-US" sz="3200" b="1" i="1" dirty="0">
                <a:solidFill>
                  <a:srgbClr val="002060"/>
                </a:solidFill>
              </a:rPr>
              <a:t>Elective Course for the</a:t>
            </a:r>
            <a:r>
              <a:rPr lang="uk-UA" sz="3200" b="1" i="1" dirty="0">
                <a:solidFill>
                  <a:srgbClr val="002060"/>
                </a:solidFill>
              </a:rPr>
              <a:t> 2 (3)</a:t>
            </a:r>
            <a:r>
              <a:rPr lang="en-US" sz="3200" b="1" i="1" dirty="0">
                <a:solidFill>
                  <a:srgbClr val="002060"/>
                </a:solidFill>
              </a:rPr>
              <a:t>-year</a:t>
            </a:r>
            <a:r>
              <a:rPr lang="uk-UA" sz="3200" b="1" i="1" dirty="0">
                <a:solidFill>
                  <a:srgbClr val="002060"/>
                </a:solidFill>
              </a:rPr>
              <a:t> </a:t>
            </a:r>
            <a:r>
              <a:rPr lang="en-US" sz="3200" b="1" i="1" dirty="0">
                <a:solidFill>
                  <a:srgbClr val="002060"/>
                </a:solidFill>
              </a:rPr>
              <a:t>students</a:t>
            </a:r>
            <a:r>
              <a:rPr lang="uk-UA" sz="3200" b="1" i="1" dirty="0">
                <a:solidFill>
                  <a:srgbClr val="002060"/>
                </a:solidFill>
              </a:rPr>
              <a:t> </a:t>
            </a:r>
            <a:r>
              <a:rPr lang="en-US" sz="3200" b="1" i="1" dirty="0">
                <a:solidFill>
                  <a:srgbClr val="002060"/>
                </a:solidFill>
              </a:rPr>
              <a:t>of the </a:t>
            </a:r>
            <a:r>
              <a:rPr lang="en-US" altLang="uk-UA" sz="3200" b="1" dirty="0">
                <a:solidFill>
                  <a:srgbClr val="002060"/>
                </a:solidFill>
              </a:rPr>
              <a:t>Departments of Pharmacy and Medicine</a:t>
            </a:r>
            <a:endParaRPr lang="uk-UA" sz="3200" b="1" i="1" dirty="0">
              <a:solidFill>
                <a:srgbClr val="002060"/>
              </a:solidFill>
            </a:endParaRPr>
          </a:p>
        </p:txBody>
      </p:sp>
      <p:pic>
        <p:nvPicPr>
          <p:cNvPr id="4" name="Picture 6" descr="Victoria Rodinkov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98906" y="0"/>
            <a:ext cx="2224831" cy="221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Підзаголовок 2"/>
          <p:cNvSpPr txBox="1">
            <a:spLocks/>
          </p:cNvSpPr>
          <p:nvPr/>
        </p:nvSpPr>
        <p:spPr>
          <a:xfrm>
            <a:off x="1323455" y="4857934"/>
            <a:ext cx="10292460" cy="87734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ct val="0"/>
              </a:spcBef>
            </a:pPr>
            <a:r>
              <a:rPr lang="en-GB" altLang="uk-UA" sz="2000" b="1" dirty="0">
                <a:solidFill>
                  <a:srgbClr val="002060"/>
                </a:solidFill>
              </a:rPr>
              <a:t>Professor of the Department of Pharmacy, Head of the Laboratory of Allergenic Environmental Factors’ Investigation at the </a:t>
            </a:r>
            <a:r>
              <a:rPr lang="en-US" altLang="uk-UA" sz="2000" b="1" dirty="0">
                <a:solidFill>
                  <a:srgbClr val="002060"/>
                </a:solidFill>
                <a:cs typeface="Times New Roman" panose="02020603050405020304" pitchFamily="18" charset="0"/>
              </a:rPr>
              <a:t>National </a:t>
            </a:r>
            <a:r>
              <a:rPr lang="en-US" altLang="uk-UA" sz="2000" b="1" dirty="0" err="1">
                <a:solidFill>
                  <a:srgbClr val="002060"/>
                </a:solidFill>
                <a:cs typeface="Times New Roman" panose="02020603050405020304" pitchFamily="18" charset="0"/>
              </a:rPr>
              <a:t>Pirogov</a:t>
            </a:r>
            <a:r>
              <a:rPr lang="en-US" altLang="uk-UA" sz="2000" b="1" dirty="0">
                <a:solidFill>
                  <a:srgbClr val="002060"/>
                </a:solidFill>
                <a:cs typeface="Times New Roman" panose="02020603050405020304" pitchFamily="18" charset="0"/>
              </a:rPr>
              <a:t> Memorial Medical University</a:t>
            </a:r>
            <a:r>
              <a:rPr lang="en-GB" altLang="uk-UA" sz="2000" b="1" dirty="0">
                <a:solidFill>
                  <a:srgbClr val="002060"/>
                </a:solidFill>
              </a:rPr>
              <a:t>, Fulbright Scholar, </a:t>
            </a:r>
            <a:r>
              <a:rPr lang="en-US" altLang="uk-UA" sz="2000" b="1" dirty="0">
                <a:solidFill>
                  <a:srgbClr val="002060"/>
                </a:solidFill>
              </a:rPr>
              <a:t>Prof., Dr. Sci. Biol., </a:t>
            </a:r>
            <a:r>
              <a:rPr lang="en-GB" altLang="uk-UA" sz="2000" b="1" dirty="0">
                <a:solidFill>
                  <a:srgbClr val="002060"/>
                </a:solidFill>
              </a:rPr>
              <a:t>Victoria Rodinkova</a:t>
            </a:r>
            <a:endParaRPr lang="en-US" altLang="uk-UA" sz="2000" b="1" dirty="0">
              <a:solidFill>
                <a:srgbClr val="002060"/>
              </a:solidFill>
            </a:endParaRPr>
          </a:p>
          <a:p>
            <a:pPr>
              <a:lnSpc>
                <a:spcPct val="110000"/>
              </a:lnSpc>
              <a:spcBef>
                <a:spcPts val="0"/>
              </a:spcBef>
              <a:defRPr/>
            </a:pPr>
            <a:endParaRPr lang="en-US" sz="2000" b="1" dirty="0">
              <a:solidFill>
                <a:srgbClr val="002060"/>
              </a:solidFill>
              <a:cs typeface="Calibri" panose="020F0502020204030204" pitchFamily="34" charset="0"/>
            </a:endParaRPr>
          </a:p>
          <a:p>
            <a:pPr>
              <a:lnSpc>
                <a:spcPct val="110000"/>
              </a:lnSpc>
              <a:spcBef>
                <a:spcPts val="0"/>
              </a:spcBef>
              <a:defRPr/>
            </a:pPr>
            <a:r>
              <a:rPr lang="en-GB" altLang="uk-UA" sz="2000" b="1" dirty="0" smtClean="0">
                <a:solidFill>
                  <a:srgbClr val="002060"/>
                </a:solidFill>
              </a:rPr>
              <a:t>Associate </a:t>
            </a:r>
            <a:r>
              <a:rPr lang="en-GB" altLang="uk-UA" sz="2000" b="1" dirty="0">
                <a:solidFill>
                  <a:srgbClr val="002060"/>
                </a:solidFill>
              </a:rPr>
              <a:t>Professor of the Department of Pharmacy at the </a:t>
            </a:r>
            <a:r>
              <a:rPr lang="en-US" altLang="uk-UA" sz="2000" b="1" dirty="0">
                <a:solidFill>
                  <a:srgbClr val="002060"/>
                </a:solidFill>
                <a:cs typeface="Times New Roman" panose="02020603050405020304" pitchFamily="18" charset="0"/>
              </a:rPr>
              <a:t>National </a:t>
            </a:r>
            <a:r>
              <a:rPr lang="en-US" altLang="uk-UA" sz="2000" b="1" dirty="0" err="1">
                <a:solidFill>
                  <a:srgbClr val="002060"/>
                </a:solidFill>
                <a:cs typeface="Times New Roman" panose="02020603050405020304" pitchFamily="18" charset="0"/>
              </a:rPr>
              <a:t>Pirogov</a:t>
            </a:r>
            <a:r>
              <a:rPr lang="en-US" altLang="uk-UA" sz="2000" b="1" dirty="0">
                <a:solidFill>
                  <a:srgbClr val="002060"/>
                </a:solidFill>
                <a:cs typeface="Times New Roman" panose="02020603050405020304" pitchFamily="18" charset="0"/>
              </a:rPr>
              <a:t> Memorial Medical University</a:t>
            </a:r>
            <a:r>
              <a:rPr lang="uk-UA" sz="2000" b="1" dirty="0">
                <a:solidFill>
                  <a:srgbClr val="002060"/>
                </a:solidFill>
                <a:cs typeface="Calibri" panose="020F0502020204030204" pitchFamily="34" charset="0"/>
              </a:rPr>
              <a:t>,</a:t>
            </a:r>
            <a:r>
              <a:rPr lang="en-US" sz="2000" b="1" dirty="0">
                <a:solidFill>
                  <a:srgbClr val="002060"/>
                </a:solidFill>
                <a:cs typeface="Calibri" panose="020F0502020204030204" pitchFamily="34" charset="0"/>
              </a:rPr>
              <a:t> PhD in Biology, </a:t>
            </a:r>
            <a:r>
              <a:rPr lang="en-US" sz="2000" b="1" i="1" dirty="0" err="1" smtClean="0">
                <a:solidFill>
                  <a:srgbClr val="002060"/>
                </a:solidFill>
                <a:cs typeface="Times New Roman" pitchFamily="18" charset="0"/>
              </a:rPr>
              <a:t>Svitlana</a:t>
            </a:r>
            <a:r>
              <a:rPr lang="en-US" sz="2000" b="1" i="1" dirty="0" smtClean="0">
                <a:solidFill>
                  <a:srgbClr val="002060"/>
                </a:solidFill>
                <a:cs typeface="Times New Roman" pitchFamily="18" charset="0"/>
              </a:rPr>
              <a:t> </a:t>
            </a:r>
            <a:r>
              <a:rPr lang="en-US" sz="2000" b="1" i="1" dirty="0" err="1" smtClean="0">
                <a:solidFill>
                  <a:srgbClr val="002060"/>
                </a:solidFill>
                <a:cs typeface="Times New Roman" pitchFamily="18" charset="0"/>
              </a:rPr>
              <a:t>Krykliva</a:t>
            </a:r>
            <a:r>
              <a:rPr lang="en-US" sz="2000" b="1" i="1" dirty="0" smtClean="0">
                <a:solidFill>
                  <a:srgbClr val="002060"/>
                </a:solidFill>
                <a:cs typeface="Times New Roman" pitchFamily="18" charset="0"/>
              </a:rPr>
              <a:t> </a:t>
            </a:r>
            <a:endParaRPr lang="ru-RU" sz="2000" dirty="0">
              <a:solidFill>
                <a:srgbClr val="002060"/>
              </a:solidFill>
              <a:cs typeface="Calibri" panose="020F0502020204030204" pitchFamily="34" charset="0"/>
            </a:endParaRPr>
          </a:p>
        </p:txBody>
      </p:sp>
      <p:sp>
        <p:nvSpPr>
          <p:cNvPr id="7" name="Прямокутник 6"/>
          <p:cNvSpPr/>
          <p:nvPr/>
        </p:nvSpPr>
        <p:spPr>
          <a:xfrm>
            <a:off x="2035191" y="-30466"/>
            <a:ext cx="7686135" cy="1384995"/>
          </a:xfrm>
          <a:prstGeom prst="rect">
            <a:avLst/>
          </a:prstGeom>
        </p:spPr>
        <p:txBody>
          <a:bodyPr wrap="square">
            <a:spAutoFit/>
          </a:bodyPr>
          <a:lstStyle/>
          <a:p>
            <a:pPr algn="ctr">
              <a:spcBef>
                <a:spcPct val="0"/>
              </a:spcBef>
              <a:buFontTx/>
              <a:buNone/>
            </a:pPr>
            <a:r>
              <a:rPr lang="en-US" altLang="uk-UA" sz="2800" b="1" dirty="0">
                <a:solidFill>
                  <a:srgbClr val="002060"/>
                </a:solidFill>
                <a:cs typeface="Times New Roman" panose="02020603050405020304" pitchFamily="18" charset="0"/>
              </a:rPr>
              <a:t>Ministry of Health of Ukraine</a:t>
            </a:r>
          </a:p>
          <a:p>
            <a:pPr algn="ctr">
              <a:spcBef>
                <a:spcPct val="0"/>
              </a:spcBef>
              <a:buFontTx/>
              <a:buNone/>
            </a:pPr>
            <a:r>
              <a:rPr lang="en-US" altLang="uk-UA" sz="2800" b="1" dirty="0">
                <a:solidFill>
                  <a:srgbClr val="002060"/>
                </a:solidFill>
                <a:cs typeface="Times New Roman" panose="02020603050405020304" pitchFamily="18" charset="0"/>
              </a:rPr>
              <a:t>National </a:t>
            </a:r>
            <a:r>
              <a:rPr lang="en-US" altLang="uk-UA" sz="2800" b="1" dirty="0" err="1">
                <a:solidFill>
                  <a:srgbClr val="002060"/>
                </a:solidFill>
                <a:cs typeface="Times New Roman" panose="02020603050405020304" pitchFamily="18" charset="0"/>
              </a:rPr>
              <a:t>Pirogov</a:t>
            </a:r>
            <a:r>
              <a:rPr lang="en-US" altLang="uk-UA" sz="2800" b="1" dirty="0">
                <a:solidFill>
                  <a:srgbClr val="002060"/>
                </a:solidFill>
                <a:cs typeface="Times New Roman" panose="02020603050405020304" pitchFamily="18" charset="0"/>
              </a:rPr>
              <a:t> Memorial Medical University</a:t>
            </a:r>
            <a:r>
              <a:rPr lang="en-GB" altLang="uk-UA" sz="2800" b="1" dirty="0">
                <a:solidFill>
                  <a:srgbClr val="002060"/>
                </a:solidFill>
                <a:cs typeface="Times New Roman" panose="02020603050405020304" pitchFamily="18" charset="0"/>
              </a:rPr>
              <a:t>,</a:t>
            </a:r>
          </a:p>
          <a:p>
            <a:pPr algn="ctr">
              <a:spcBef>
                <a:spcPct val="0"/>
              </a:spcBef>
              <a:buFontTx/>
              <a:buNone/>
            </a:pPr>
            <a:r>
              <a:rPr lang="en-GB" altLang="uk-UA" sz="2800" b="1" dirty="0" err="1">
                <a:solidFill>
                  <a:srgbClr val="002060"/>
                </a:solidFill>
                <a:cs typeface="Times New Roman" panose="02020603050405020304" pitchFamily="18" charset="0"/>
              </a:rPr>
              <a:t>Vinnytsya</a:t>
            </a:r>
            <a:r>
              <a:rPr lang="en-GB" altLang="uk-UA" sz="2800" b="1" dirty="0">
                <a:solidFill>
                  <a:srgbClr val="002060"/>
                </a:solidFill>
                <a:cs typeface="Times New Roman" panose="02020603050405020304" pitchFamily="18" charset="0"/>
              </a:rPr>
              <a:t>,</a:t>
            </a:r>
            <a:r>
              <a:rPr lang="uk-UA" altLang="uk-UA" sz="2800" b="1" dirty="0">
                <a:solidFill>
                  <a:srgbClr val="002060"/>
                </a:solidFill>
                <a:cs typeface="Times New Roman" panose="02020603050405020304" pitchFamily="18" charset="0"/>
              </a:rPr>
              <a:t> </a:t>
            </a:r>
            <a:r>
              <a:rPr lang="en-GB" altLang="uk-UA" sz="2800" b="1" dirty="0">
                <a:solidFill>
                  <a:srgbClr val="002060"/>
                </a:solidFill>
                <a:cs typeface="Times New Roman" panose="02020603050405020304" pitchFamily="18" charset="0"/>
              </a:rPr>
              <a:t>Ukraine</a:t>
            </a:r>
            <a:endParaRPr lang="uk-UA" altLang="uk-UA" sz="2800" dirty="0">
              <a:solidFill>
                <a:srgbClr val="002060"/>
              </a:solidFill>
            </a:endParaRPr>
          </a:p>
        </p:txBody>
      </p:sp>
      <p:pic>
        <p:nvPicPr>
          <p:cNvPr id="9" name="Рисунок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
            <a:ext cx="2035191" cy="2440860"/>
          </a:xfrm>
          <a:prstGeom prst="rect">
            <a:avLst/>
          </a:prstGeom>
        </p:spPr>
      </p:pic>
      <p:pic>
        <p:nvPicPr>
          <p:cNvPr id="1026" name="Picture 2" descr="https://www.vnmu.edu.ua/html/v3/img/src/vnmu.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09027" y="1263049"/>
            <a:ext cx="671623" cy="10319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49773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6520" y="2372265"/>
            <a:ext cx="11990717" cy="922038"/>
          </a:xfrm>
        </p:spPr>
        <p:txBody>
          <a:bodyPr>
            <a:normAutofit fontScale="90000"/>
          </a:bodyPr>
          <a:lstStyle/>
          <a:p>
            <a:pPr>
              <a:lnSpc>
                <a:spcPct val="100000"/>
              </a:lnSpc>
            </a:pPr>
            <a:r>
              <a:rPr lang="en-US" dirty="0">
                <a:solidFill>
                  <a:schemeClr val="accent5">
                    <a:lumMod val="50000"/>
                  </a:schemeClr>
                </a:solidFill>
                <a:latin typeface="+mn-lt"/>
              </a:rPr>
              <a:t>Two decades ago, the human genome was considered a species trait, equally inherent in all members of a biological species.</a:t>
            </a:r>
            <a:endParaRPr lang="uk-UA" dirty="0">
              <a:solidFill>
                <a:schemeClr val="accent5">
                  <a:lumMod val="50000"/>
                </a:schemeClr>
              </a:solidFill>
              <a:latin typeface="+mn-lt"/>
            </a:endParaRPr>
          </a:p>
        </p:txBody>
      </p:sp>
      <p:pic>
        <p:nvPicPr>
          <p:cNvPr id="6" name="Рисунок 5"/>
          <p:cNvPicPr>
            <a:picLocks noChangeAspect="1"/>
          </p:cNvPicPr>
          <p:nvPr/>
        </p:nvPicPr>
        <p:blipFill>
          <a:blip r:embed="rId2"/>
          <a:stretch>
            <a:fillRect/>
          </a:stretch>
        </p:blipFill>
        <p:spPr>
          <a:xfrm>
            <a:off x="4171576" y="3294303"/>
            <a:ext cx="4037806" cy="3024457"/>
          </a:xfrm>
          <a:prstGeom prst="rect">
            <a:avLst/>
          </a:prstGeom>
        </p:spPr>
      </p:pic>
    </p:spTree>
    <p:extLst>
      <p:ext uri="{BB962C8B-B14F-4D97-AF65-F5344CB8AC3E}">
        <p14:creationId xmlns:p14="http://schemas.microsoft.com/office/powerpoint/2010/main" val="35462268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p:cNvSpPr>
            <a:spLocks noGrp="1"/>
          </p:cNvSpPr>
          <p:nvPr>
            <p:ph idx="1"/>
          </p:nvPr>
        </p:nvSpPr>
        <p:spPr>
          <a:xfrm>
            <a:off x="474453" y="255618"/>
            <a:ext cx="11153955" cy="2487582"/>
          </a:xfrm>
        </p:spPr>
        <p:txBody>
          <a:bodyPr>
            <a:normAutofit/>
          </a:bodyPr>
          <a:lstStyle/>
          <a:p>
            <a:pPr algn="just" fontAlgn="base"/>
            <a:r>
              <a:rPr lang="en-US" b="1" dirty="0" smtClean="0">
                <a:solidFill>
                  <a:schemeClr val="accent5">
                    <a:lumMod val="50000"/>
                  </a:schemeClr>
                </a:solidFill>
              </a:rPr>
              <a:t>DNA research and technology as well as recent </a:t>
            </a:r>
            <a:r>
              <a:rPr lang="en-US" b="1" dirty="0">
                <a:solidFill>
                  <a:schemeClr val="accent5">
                    <a:lumMod val="50000"/>
                  </a:schemeClr>
                </a:solidFill>
              </a:rPr>
              <a:t>developments in </a:t>
            </a:r>
            <a:r>
              <a:rPr lang="en-US" b="1" dirty="0" smtClean="0">
                <a:solidFill>
                  <a:schemeClr val="accent5">
                    <a:lumMod val="50000"/>
                  </a:schemeClr>
                </a:solidFill>
              </a:rPr>
              <a:t>Biology </a:t>
            </a:r>
            <a:r>
              <a:rPr lang="en-US" b="1" dirty="0">
                <a:solidFill>
                  <a:schemeClr val="accent5">
                    <a:lumMod val="50000"/>
                  </a:schemeClr>
                </a:solidFill>
              </a:rPr>
              <a:t>and </a:t>
            </a:r>
            <a:r>
              <a:rPr lang="en-US" b="1" dirty="0" smtClean="0">
                <a:solidFill>
                  <a:schemeClr val="accent5">
                    <a:lumMod val="50000"/>
                  </a:schemeClr>
                </a:solidFill>
              </a:rPr>
              <a:t>Medicine </a:t>
            </a:r>
            <a:r>
              <a:rPr lang="en-US" b="1" dirty="0">
                <a:solidFill>
                  <a:schemeClr val="accent5">
                    <a:lumMod val="50000"/>
                  </a:schemeClr>
                </a:solidFill>
              </a:rPr>
              <a:t>have drastically changed this view.</a:t>
            </a:r>
          </a:p>
          <a:p>
            <a:pPr algn="just" fontAlgn="base"/>
            <a:r>
              <a:rPr lang="en-US" b="1" dirty="0">
                <a:solidFill>
                  <a:schemeClr val="accent5">
                    <a:lumMod val="50000"/>
                  </a:schemeClr>
                </a:solidFill>
              </a:rPr>
              <a:t>Consequently, it became obvious that our health, life expectancy and activity depend on individual combinations of gene material, on the influence of </a:t>
            </a:r>
            <a:r>
              <a:rPr lang="en-US" b="1" dirty="0" smtClean="0">
                <a:solidFill>
                  <a:schemeClr val="accent5">
                    <a:lumMod val="50000"/>
                  </a:schemeClr>
                </a:solidFill>
              </a:rPr>
              <a:t>our environment, </a:t>
            </a:r>
            <a:r>
              <a:rPr lang="en-US" b="1" dirty="0">
                <a:solidFill>
                  <a:schemeClr val="accent5">
                    <a:lumMod val="50000"/>
                  </a:schemeClr>
                </a:solidFill>
              </a:rPr>
              <a:t>on the way we behave and eat.</a:t>
            </a:r>
            <a:endParaRPr lang="uk-UA" b="1" dirty="0">
              <a:solidFill>
                <a:schemeClr val="accent5">
                  <a:lumMod val="50000"/>
                </a:schemeClr>
              </a:solidFill>
            </a:endParaRPr>
          </a:p>
        </p:txBody>
      </p:sp>
      <p:pic>
        <p:nvPicPr>
          <p:cNvPr id="3076" name="Picture 4" descr="The Human Genome Project | Bioinformatics | Microbe Not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6332" y="2743200"/>
            <a:ext cx="7620000" cy="4000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24189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4735" y="468641"/>
            <a:ext cx="11230155" cy="1325563"/>
          </a:xfrm>
        </p:spPr>
        <p:txBody>
          <a:bodyPr>
            <a:normAutofit fontScale="90000"/>
          </a:bodyPr>
          <a:lstStyle/>
          <a:p>
            <a:pPr algn="just"/>
            <a:r>
              <a:rPr lang="en-US" dirty="0">
                <a:solidFill>
                  <a:schemeClr val="accent5">
                    <a:lumMod val="50000"/>
                  </a:schemeClr>
                </a:solidFill>
                <a:latin typeface="+mn-lt"/>
              </a:rPr>
              <a:t>Personalized Medicine and Pharmacy have been developed, which determine the best combination of medicines for a person, strategies for the selection of dietary supplements and shape his/her lifestyle.</a:t>
            </a:r>
            <a:endParaRPr lang="uk-UA" dirty="0">
              <a:solidFill>
                <a:schemeClr val="accent5">
                  <a:lumMod val="50000"/>
                </a:schemeClr>
              </a:solidFill>
              <a:latin typeface="+mn-lt"/>
            </a:endParaRPr>
          </a:p>
        </p:txBody>
      </p:sp>
      <p:pic>
        <p:nvPicPr>
          <p:cNvPr id="1028" name="Picture 4" descr="Precision Medicine in Cancer Treatment - National Cancer Institute"/>
          <p:cNvPicPr>
            <a:picLocks noChangeAspect="1" noChangeArrowheads="1"/>
          </p:cNvPicPr>
          <p:nvPr/>
        </p:nvPicPr>
        <p:blipFill rotWithShape="1">
          <a:blip r:embed="rId2">
            <a:extLst>
              <a:ext uri="{28A0092B-C50C-407E-A947-70E740481C1C}">
                <a14:useLocalDpi xmlns:a14="http://schemas.microsoft.com/office/drawing/2010/main" val="0"/>
              </a:ext>
            </a:extLst>
          </a:blip>
          <a:srcRect t="31069"/>
          <a:stretch/>
        </p:blipFill>
        <p:spPr bwMode="auto">
          <a:xfrm>
            <a:off x="5658927" y="2230694"/>
            <a:ext cx="4992479" cy="46273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18543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19022" y="951721"/>
            <a:ext cx="11333672" cy="1325563"/>
          </a:xfrm>
        </p:spPr>
        <p:txBody>
          <a:bodyPr>
            <a:normAutofit fontScale="90000"/>
          </a:bodyPr>
          <a:lstStyle/>
          <a:p>
            <a:pPr algn="just"/>
            <a:r>
              <a:rPr lang="en-US" dirty="0">
                <a:solidFill>
                  <a:schemeClr val="accent5">
                    <a:lumMod val="50000"/>
                  </a:schemeClr>
                </a:solidFill>
                <a:latin typeface="+mn-lt"/>
              </a:rPr>
              <a:t>It has already been proven that with each generation a person's life </a:t>
            </a:r>
            <a:r>
              <a:rPr lang="en-US" dirty="0" smtClean="0">
                <a:solidFill>
                  <a:schemeClr val="accent5">
                    <a:lumMod val="50000"/>
                  </a:schemeClr>
                </a:solidFill>
                <a:latin typeface="+mn-lt"/>
              </a:rPr>
              <a:t>is prolonged. Thus, how </a:t>
            </a:r>
            <a:r>
              <a:rPr lang="en-US" dirty="0">
                <a:solidFill>
                  <a:schemeClr val="accent5">
                    <a:lumMod val="50000"/>
                  </a:schemeClr>
                </a:solidFill>
                <a:latin typeface="+mn-lt"/>
              </a:rPr>
              <a:t>to maintain health after years, </a:t>
            </a:r>
            <a:r>
              <a:rPr lang="en-US" dirty="0" smtClean="0">
                <a:solidFill>
                  <a:schemeClr val="accent5">
                    <a:lumMod val="50000"/>
                  </a:schemeClr>
                </a:solidFill>
                <a:latin typeface="+mn-lt"/>
              </a:rPr>
              <a:t>what </a:t>
            </a:r>
            <a:r>
              <a:rPr lang="en-US" dirty="0">
                <a:solidFill>
                  <a:schemeClr val="accent5">
                    <a:lumMod val="50000"/>
                  </a:schemeClr>
                </a:solidFill>
                <a:latin typeface="+mn-lt"/>
              </a:rPr>
              <a:t>processes in the body to monitor and how to correct these processes so as to maintain activity for decades?</a:t>
            </a:r>
            <a:endParaRPr lang="uk-UA" dirty="0">
              <a:solidFill>
                <a:schemeClr val="accent5">
                  <a:lumMod val="50000"/>
                </a:schemeClr>
              </a:solidFill>
              <a:latin typeface="+mn-lt"/>
            </a:endParaRPr>
          </a:p>
        </p:txBody>
      </p:sp>
      <p:pic>
        <p:nvPicPr>
          <p:cNvPr id="5" name="Рисунок 4"/>
          <p:cNvPicPr>
            <a:picLocks noChangeAspect="1"/>
          </p:cNvPicPr>
          <p:nvPr/>
        </p:nvPicPr>
        <p:blipFill>
          <a:blip r:embed="rId2"/>
          <a:stretch>
            <a:fillRect/>
          </a:stretch>
        </p:blipFill>
        <p:spPr>
          <a:xfrm>
            <a:off x="1241304" y="3229604"/>
            <a:ext cx="3283797" cy="3240207"/>
          </a:xfrm>
          <a:prstGeom prst="rect">
            <a:avLst/>
          </a:prstGeom>
        </p:spPr>
      </p:pic>
      <p:pic>
        <p:nvPicPr>
          <p:cNvPr id="5124" name="Picture 4" descr="Active and Healthy Ageing - ESYLLT BENELUX - food ingredient market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83516" y="3229604"/>
            <a:ext cx="4876800" cy="3238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26698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p:cNvSpPr>
            <a:spLocks noGrp="1"/>
          </p:cNvSpPr>
          <p:nvPr>
            <p:ph idx="1"/>
          </p:nvPr>
        </p:nvSpPr>
        <p:spPr>
          <a:xfrm>
            <a:off x="527649" y="436772"/>
            <a:ext cx="10997242" cy="6127929"/>
          </a:xfrm>
        </p:spPr>
        <p:txBody>
          <a:bodyPr>
            <a:normAutofit/>
          </a:bodyPr>
          <a:lstStyle/>
          <a:p>
            <a:pPr algn="just"/>
            <a:r>
              <a:rPr lang="en-US" sz="3000" dirty="0">
                <a:solidFill>
                  <a:schemeClr val="accent5">
                    <a:lumMod val="50000"/>
                  </a:schemeClr>
                </a:solidFill>
              </a:rPr>
              <a:t>The course "Biological </a:t>
            </a:r>
            <a:r>
              <a:rPr lang="en-US" sz="3000" dirty="0" smtClean="0">
                <a:solidFill>
                  <a:schemeClr val="accent5">
                    <a:lumMod val="50000"/>
                  </a:schemeClr>
                </a:solidFill>
              </a:rPr>
              <a:t>Essentials </a:t>
            </a:r>
            <a:r>
              <a:rPr lang="en-US" sz="3000" dirty="0">
                <a:solidFill>
                  <a:schemeClr val="accent5">
                    <a:lumMod val="50000"/>
                  </a:schemeClr>
                </a:solidFill>
              </a:rPr>
              <a:t>of Active </a:t>
            </a:r>
            <a:r>
              <a:rPr lang="en-US" sz="3000" dirty="0" smtClean="0">
                <a:solidFill>
                  <a:schemeClr val="accent5">
                    <a:lumMod val="50000"/>
                  </a:schemeClr>
                </a:solidFill>
              </a:rPr>
              <a:t>Longevity" </a:t>
            </a:r>
            <a:r>
              <a:rPr lang="en-US" sz="3000" dirty="0">
                <a:solidFill>
                  <a:schemeClr val="accent5">
                    <a:lumMod val="50000"/>
                  </a:schemeClr>
                </a:solidFill>
              </a:rPr>
              <a:t>will help you </a:t>
            </a:r>
            <a:r>
              <a:rPr lang="en-US" sz="3000" dirty="0" smtClean="0">
                <a:solidFill>
                  <a:schemeClr val="accent5">
                    <a:lumMod val="50000"/>
                  </a:schemeClr>
                </a:solidFill>
              </a:rPr>
              <a:t>to answer </a:t>
            </a:r>
            <a:r>
              <a:rPr lang="en-US" sz="3000" dirty="0">
                <a:solidFill>
                  <a:schemeClr val="accent5">
                    <a:lumMod val="50000"/>
                  </a:schemeClr>
                </a:solidFill>
              </a:rPr>
              <a:t>these questions.</a:t>
            </a:r>
          </a:p>
          <a:p>
            <a:pPr algn="just"/>
            <a:r>
              <a:rPr lang="en-US" sz="3000" dirty="0">
                <a:solidFill>
                  <a:schemeClr val="accent5">
                    <a:lumMod val="50000"/>
                  </a:schemeClr>
                </a:solidFill>
              </a:rPr>
              <a:t>It is designed for students who have studied </a:t>
            </a:r>
            <a:r>
              <a:rPr lang="en-US" sz="3000" dirty="0" smtClean="0">
                <a:solidFill>
                  <a:schemeClr val="accent5">
                    <a:lumMod val="50000"/>
                  </a:schemeClr>
                </a:solidFill>
              </a:rPr>
              <a:t>Courses of Medical Biology </a:t>
            </a:r>
            <a:r>
              <a:rPr lang="en-US" sz="3000" dirty="0">
                <a:solidFill>
                  <a:schemeClr val="accent5">
                    <a:lumMod val="50000"/>
                  </a:schemeClr>
                </a:solidFill>
              </a:rPr>
              <a:t>and </a:t>
            </a:r>
            <a:r>
              <a:rPr lang="en-US" sz="3000" dirty="0" smtClean="0">
                <a:solidFill>
                  <a:schemeClr val="accent5">
                    <a:lumMod val="50000"/>
                  </a:schemeClr>
                </a:solidFill>
              </a:rPr>
              <a:t>Genetics.</a:t>
            </a:r>
            <a:endParaRPr lang="en-US" sz="3000" dirty="0">
              <a:solidFill>
                <a:schemeClr val="accent5">
                  <a:lumMod val="50000"/>
                </a:schemeClr>
              </a:solidFill>
            </a:endParaRPr>
          </a:p>
          <a:p>
            <a:pPr algn="just"/>
            <a:r>
              <a:rPr lang="en-US" sz="3000" dirty="0">
                <a:solidFill>
                  <a:schemeClr val="accent5">
                    <a:lumMod val="50000"/>
                  </a:schemeClr>
                </a:solidFill>
              </a:rPr>
              <a:t>In the course, you will learn about the biological processes that control the pathways of physiological development, functioning and aging of our body, about the modern possibilities of selecting optimal nutrition based on artificial intelligence technologies and technologies based on systems biology, which expands knowledge about the effect of diets on human health.</a:t>
            </a:r>
          </a:p>
          <a:p>
            <a:pPr algn="just"/>
            <a:r>
              <a:rPr lang="en-US" sz="3000" dirty="0" smtClean="0">
                <a:solidFill>
                  <a:schemeClr val="accent5">
                    <a:lumMod val="50000"/>
                  </a:schemeClr>
                </a:solidFill>
              </a:rPr>
              <a:t>You will get </a:t>
            </a:r>
            <a:r>
              <a:rPr lang="en-US" sz="3000" dirty="0">
                <a:solidFill>
                  <a:schemeClr val="accent5">
                    <a:lumMod val="50000"/>
                  </a:schemeClr>
                </a:solidFill>
              </a:rPr>
              <a:t>closer to </a:t>
            </a:r>
            <a:r>
              <a:rPr lang="en-US" sz="3000" dirty="0" smtClean="0">
                <a:solidFill>
                  <a:schemeClr val="accent5">
                    <a:lumMod val="50000"/>
                  </a:schemeClr>
                </a:solidFill>
              </a:rPr>
              <a:t>understanding both habits </a:t>
            </a:r>
            <a:r>
              <a:rPr lang="en-US" sz="3000" dirty="0">
                <a:solidFill>
                  <a:schemeClr val="accent5">
                    <a:lumMod val="50000"/>
                  </a:schemeClr>
                </a:solidFill>
              </a:rPr>
              <a:t>and thinking, </a:t>
            </a:r>
            <a:r>
              <a:rPr lang="en-US" sz="3000" dirty="0" smtClean="0">
                <a:solidFill>
                  <a:schemeClr val="accent5">
                    <a:lumMod val="50000"/>
                  </a:schemeClr>
                </a:solidFill>
              </a:rPr>
              <a:t>which will </a:t>
            </a:r>
            <a:r>
              <a:rPr lang="en-US" sz="3000" dirty="0">
                <a:solidFill>
                  <a:schemeClr val="accent5">
                    <a:lumMod val="50000"/>
                  </a:schemeClr>
                </a:solidFill>
              </a:rPr>
              <a:t>become the basis of your active healthy </a:t>
            </a:r>
            <a:r>
              <a:rPr lang="en-US" sz="3000" dirty="0" smtClean="0">
                <a:solidFill>
                  <a:schemeClr val="accent5">
                    <a:lumMod val="50000"/>
                  </a:schemeClr>
                </a:solidFill>
              </a:rPr>
              <a:t>lifestyle in </a:t>
            </a:r>
            <a:r>
              <a:rPr lang="en-US" sz="3000" dirty="0">
                <a:solidFill>
                  <a:schemeClr val="accent5">
                    <a:lumMod val="50000"/>
                  </a:schemeClr>
                </a:solidFill>
              </a:rPr>
              <a:t>future</a:t>
            </a:r>
            <a:r>
              <a:rPr lang="en-US" sz="3000" dirty="0" smtClean="0">
                <a:solidFill>
                  <a:schemeClr val="accent5">
                    <a:lumMod val="50000"/>
                  </a:schemeClr>
                </a:solidFill>
              </a:rPr>
              <a:t>.</a:t>
            </a:r>
            <a:endParaRPr lang="uk-UA" dirty="0">
              <a:solidFill>
                <a:schemeClr val="accent5">
                  <a:lumMod val="50000"/>
                </a:schemeClr>
              </a:solidFill>
            </a:endParaRPr>
          </a:p>
        </p:txBody>
      </p:sp>
    </p:spTree>
    <p:extLst>
      <p:ext uri="{BB962C8B-B14F-4D97-AF65-F5344CB8AC3E}">
        <p14:creationId xmlns:p14="http://schemas.microsoft.com/office/powerpoint/2010/main" val="27703465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p:cNvSpPr>
            <a:spLocks noGrp="1"/>
          </p:cNvSpPr>
          <p:nvPr>
            <p:ph idx="1"/>
          </p:nvPr>
        </p:nvSpPr>
        <p:spPr>
          <a:xfrm>
            <a:off x="493143" y="-1"/>
            <a:ext cx="11057704" cy="5676181"/>
          </a:xfrm>
        </p:spPr>
        <p:txBody>
          <a:bodyPr>
            <a:normAutofit/>
          </a:bodyPr>
          <a:lstStyle/>
          <a:p>
            <a:pPr algn="just"/>
            <a:r>
              <a:rPr lang="en-US" sz="3400" dirty="0">
                <a:solidFill>
                  <a:srgbClr val="002060"/>
                </a:solidFill>
              </a:rPr>
              <a:t>The course, </a:t>
            </a:r>
            <a:r>
              <a:rPr lang="en-US" sz="3400" dirty="0" smtClean="0">
                <a:solidFill>
                  <a:srgbClr val="002060"/>
                </a:solidFill>
              </a:rPr>
              <a:t>among all, </a:t>
            </a:r>
            <a:r>
              <a:rPr lang="en-US" sz="3400" dirty="0">
                <a:solidFill>
                  <a:srgbClr val="002060"/>
                </a:solidFill>
              </a:rPr>
              <a:t>fits into the Health Paradigm: </a:t>
            </a:r>
            <a:r>
              <a:rPr lang="en-US" sz="3400" dirty="0" smtClean="0">
                <a:solidFill>
                  <a:srgbClr val="002060"/>
                </a:solidFill>
              </a:rPr>
              <a:t>Prevention </a:t>
            </a:r>
            <a:r>
              <a:rPr lang="en-US" sz="3400" dirty="0">
                <a:solidFill>
                  <a:srgbClr val="002060"/>
                </a:solidFill>
              </a:rPr>
              <a:t>through personalized selection of diet and dietary supplements.</a:t>
            </a:r>
          </a:p>
          <a:p>
            <a:pPr algn="just"/>
            <a:r>
              <a:rPr lang="en-US" sz="3400" dirty="0">
                <a:solidFill>
                  <a:srgbClr val="002060"/>
                </a:solidFill>
              </a:rPr>
              <a:t>In December 2020, it was identified by the World Economic Forum as one of the seven technologies that could change the world by 2025.</a:t>
            </a:r>
            <a:endParaRPr lang="uk-UA" sz="3400" dirty="0" smtClean="0">
              <a:solidFill>
                <a:srgbClr val="002060"/>
              </a:solidFill>
            </a:endParaRPr>
          </a:p>
        </p:txBody>
      </p:sp>
      <p:pic>
        <p:nvPicPr>
          <p:cNvPr id="4" name="Picture 2" descr="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5486" y="3088258"/>
            <a:ext cx="6365361" cy="3588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87822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9396" y="194783"/>
            <a:ext cx="11913080" cy="2311879"/>
          </a:xfrm>
        </p:spPr>
        <p:txBody>
          <a:bodyPr>
            <a:noAutofit/>
          </a:bodyPr>
          <a:lstStyle/>
          <a:p>
            <a:r>
              <a:rPr lang="en-US" sz="3600" dirty="0">
                <a:solidFill>
                  <a:schemeClr val="accent5">
                    <a:lumMod val="50000"/>
                  </a:schemeClr>
                </a:solidFill>
                <a:latin typeface="+mn-lt"/>
              </a:rPr>
              <a:t>The course will be developed with the support of the University of Functional </a:t>
            </a:r>
            <a:r>
              <a:rPr lang="en-US" sz="3600" dirty="0" smtClean="0">
                <a:solidFill>
                  <a:schemeClr val="accent5">
                    <a:lumMod val="50000"/>
                  </a:schemeClr>
                </a:solidFill>
                <a:latin typeface="+mn-lt"/>
              </a:rPr>
              <a:t>Medicine.</a:t>
            </a:r>
            <a:br>
              <a:rPr lang="en-US" sz="3600" dirty="0" smtClean="0">
                <a:solidFill>
                  <a:schemeClr val="accent5">
                    <a:lumMod val="50000"/>
                  </a:schemeClr>
                </a:solidFill>
                <a:latin typeface="+mn-lt"/>
              </a:rPr>
            </a:br>
            <a:r>
              <a:rPr lang="en-US" sz="3600" dirty="0" smtClean="0">
                <a:solidFill>
                  <a:schemeClr val="accent5">
                    <a:lumMod val="50000"/>
                  </a:schemeClr>
                </a:solidFill>
                <a:latin typeface="+mn-lt"/>
              </a:rPr>
              <a:t>It </a:t>
            </a:r>
            <a:r>
              <a:rPr lang="en-US" sz="3600" dirty="0">
                <a:solidFill>
                  <a:schemeClr val="accent5">
                    <a:lumMod val="50000"/>
                  </a:schemeClr>
                </a:solidFill>
                <a:latin typeface="+mn-lt"/>
              </a:rPr>
              <a:t>will be of interest to doctors, representatives of the pharmaceutical </a:t>
            </a:r>
            <a:r>
              <a:rPr lang="en-US" sz="3600" dirty="0" smtClean="0">
                <a:solidFill>
                  <a:schemeClr val="accent5">
                    <a:lumMod val="50000"/>
                  </a:schemeClr>
                </a:solidFill>
                <a:latin typeface="+mn-lt"/>
              </a:rPr>
              <a:t>industry, </a:t>
            </a:r>
            <a:r>
              <a:rPr lang="en-US" sz="3600" dirty="0">
                <a:solidFill>
                  <a:schemeClr val="accent5">
                    <a:lumMod val="50000"/>
                  </a:schemeClr>
                </a:solidFill>
                <a:latin typeface="+mn-lt"/>
              </a:rPr>
              <a:t>who will promote the </a:t>
            </a:r>
            <a:r>
              <a:rPr lang="en-US" sz="3600" dirty="0" smtClean="0">
                <a:solidFill>
                  <a:schemeClr val="accent5">
                    <a:lumMod val="50000"/>
                  </a:schemeClr>
                </a:solidFill>
                <a:latin typeface="+mn-lt"/>
              </a:rPr>
              <a:t>issues </a:t>
            </a:r>
            <a:r>
              <a:rPr lang="en-US" sz="3600" dirty="0">
                <a:solidFill>
                  <a:schemeClr val="accent5">
                    <a:lumMod val="50000"/>
                  </a:schemeClr>
                </a:solidFill>
                <a:latin typeface="+mn-lt"/>
              </a:rPr>
              <a:t>of a healthy </a:t>
            </a:r>
            <a:r>
              <a:rPr lang="en-US" sz="3600" dirty="0" smtClean="0">
                <a:solidFill>
                  <a:schemeClr val="accent5">
                    <a:lumMod val="50000"/>
                  </a:schemeClr>
                </a:solidFill>
                <a:latin typeface="+mn-lt"/>
              </a:rPr>
              <a:t>lifestyle, </a:t>
            </a:r>
            <a:r>
              <a:rPr lang="en-US" sz="3600" dirty="0">
                <a:solidFill>
                  <a:schemeClr val="accent5">
                    <a:lumMod val="50000"/>
                  </a:schemeClr>
                </a:solidFill>
                <a:latin typeface="+mn-lt"/>
              </a:rPr>
              <a:t>as well as to a wide range of </a:t>
            </a:r>
            <a:r>
              <a:rPr lang="en-US" sz="3600" dirty="0" smtClean="0">
                <a:solidFill>
                  <a:schemeClr val="accent5">
                    <a:lumMod val="50000"/>
                  </a:schemeClr>
                </a:solidFill>
                <a:latin typeface="+mn-lt"/>
              </a:rPr>
              <a:t>public.</a:t>
            </a:r>
            <a:endParaRPr lang="uk-UA" sz="3600" dirty="0">
              <a:solidFill>
                <a:schemeClr val="accent5">
                  <a:lumMod val="50000"/>
                </a:schemeClr>
              </a:solidFill>
              <a:latin typeface="+mn-lt"/>
            </a:endParaRPr>
          </a:p>
        </p:txBody>
      </p:sp>
      <p:pic>
        <p:nvPicPr>
          <p:cNvPr id="4098" name="Picture 2" descr="https://ci4.googleusercontent.com/proxy/m9RzXDgOmUuXaW5gJFLjbWpHTn1WWeq2nwjCtrnSXlshe57Fqcj4EfcggRrrdykxihPphzZMXTbPEJ6j1IAbS9GuGDd4bB-HBEfZVDU0ms5c1r6z0CzjOqBE7_-KkbMPQwxGxVDG0AShfWuKiVqntyMzl3Oqfw=s0-d-e1-ft#https://mcusercontent.com/4c25496b568621e310d5b6b77/images/0eda8476-e04f-417f-bd40-21a929e74753.p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133194" y="2506662"/>
            <a:ext cx="7721236"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15256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GB" dirty="0">
                <a:solidFill>
                  <a:schemeClr val="accent5">
                    <a:lumMod val="50000"/>
                  </a:schemeClr>
                </a:solidFill>
                <a:latin typeface="+mn-lt"/>
              </a:rPr>
              <a:t>Thanks for </a:t>
            </a:r>
            <a:r>
              <a:rPr lang="en-GB" dirty="0" smtClean="0">
                <a:solidFill>
                  <a:schemeClr val="accent5">
                    <a:lumMod val="50000"/>
                  </a:schemeClr>
                </a:solidFill>
                <a:latin typeface="+mn-lt"/>
              </a:rPr>
              <a:t>your attention</a:t>
            </a:r>
            <a:r>
              <a:rPr lang="en-GB" dirty="0">
                <a:solidFill>
                  <a:schemeClr val="accent5">
                    <a:lumMod val="50000"/>
                  </a:schemeClr>
                </a:solidFill>
                <a:latin typeface="+mn-lt"/>
              </a:rPr>
              <a:t>!</a:t>
            </a:r>
            <a:endParaRPr lang="uk-UA" dirty="0">
              <a:solidFill>
                <a:schemeClr val="accent5">
                  <a:lumMod val="50000"/>
                </a:schemeClr>
              </a:solidFill>
              <a:latin typeface="+mn-lt"/>
            </a:endParaRPr>
          </a:p>
        </p:txBody>
      </p:sp>
      <p:pic>
        <p:nvPicPr>
          <p:cNvPr id="7170" name="Picture 2" descr="Active and healthy ageing: the importance of nutrition to add healthy life  years: (EUFI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418" y="1475027"/>
            <a:ext cx="7369164" cy="37784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4327471"/>
      </p:ext>
    </p:extLst>
  </p:cSld>
  <p:clrMapOvr>
    <a:masterClrMapping/>
  </p:clrMapOvr>
</p:sld>
</file>

<file path=ppt/theme/theme1.xml><?xml version="1.0" encoding="utf-8"?>
<a:theme xmlns:a="http://schemas.openxmlformats.org/drawingml/2006/main" name="Тема Office">
  <a:themeElements>
    <a:clrScheme name="Офіс">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Офіс">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Офіс">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546</TotalTime>
  <Words>467</Words>
  <Application>Microsoft Office PowerPoint</Application>
  <PresentationFormat>Широкий екран</PresentationFormat>
  <Paragraphs>21</Paragraphs>
  <Slides>9</Slides>
  <Notes>0</Notes>
  <HiddenSlides>0</HiddenSlides>
  <MMClips>0</MMClips>
  <ScaleCrop>false</ScaleCrop>
  <HeadingPairs>
    <vt:vector size="6" baseType="variant">
      <vt:variant>
        <vt:lpstr>Використані шрифти</vt:lpstr>
      </vt:variant>
      <vt:variant>
        <vt:i4>4</vt:i4>
      </vt:variant>
      <vt:variant>
        <vt:lpstr>Тема</vt:lpstr>
      </vt:variant>
      <vt:variant>
        <vt:i4>1</vt:i4>
      </vt:variant>
      <vt:variant>
        <vt:lpstr>Заголовки слайдів</vt:lpstr>
      </vt:variant>
      <vt:variant>
        <vt:i4>9</vt:i4>
      </vt:variant>
    </vt:vector>
  </HeadingPairs>
  <TitlesOfParts>
    <vt:vector size="14" baseType="lpstr">
      <vt:lpstr>Arial</vt:lpstr>
      <vt:lpstr>Calibri</vt:lpstr>
      <vt:lpstr>Calibri Light</vt:lpstr>
      <vt:lpstr>Times New Roman</vt:lpstr>
      <vt:lpstr>Тема Office</vt:lpstr>
      <vt:lpstr>Biological essentials of active longevity</vt:lpstr>
      <vt:lpstr>Two decades ago, the human genome was considered a species trait, equally inherent in all members of a biological species.</vt:lpstr>
      <vt:lpstr>Презентація PowerPoint</vt:lpstr>
      <vt:lpstr>Personalized Medicine and Pharmacy have been developed, which determine the best combination of medicines for a person, strategies for the selection of dietary supplements and shape his/her lifestyle.</vt:lpstr>
      <vt:lpstr>It has already been proven that with each generation a person's life is prolonged. Thus, how to maintain health after years, what processes in the body to monitor and how to correct these processes so as to maintain activity for decades?</vt:lpstr>
      <vt:lpstr>Презентація PowerPoint</vt:lpstr>
      <vt:lpstr>Презентація PowerPoint</vt:lpstr>
      <vt:lpstr>The course will be developed with the support of the University of Functional Medicine. It will be of interest to doctors, representatives of the pharmaceutical industry, who will promote the issues of a healthy lifestyle, as well as to a wide range of public.</vt:lpstr>
      <vt:lpstr>Thanks for your attention!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Біологічні основи здорового активного старіння</dc:title>
  <dc:creator>Victoria Rodinkova</dc:creator>
  <cp:lastModifiedBy>Victoria Rodinkova</cp:lastModifiedBy>
  <cp:revision>32</cp:revision>
  <dcterms:created xsi:type="dcterms:W3CDTF">2020-12-15T13:19:50Z</dcterms:created>
  <dcterms:modified xsi:type="dcterms:W3CDTF">2021-04-12T20:54:35Z</dcterms:modified>
</cp:coreProperties>
</file>