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62" r:id="rId4"/>
    <p:sldId id="257" r:id="rId5"/>
    <p:sldId id="263" r:id="rId6"/>
    <p:sldId id="265" r:id="rId7"/>
    <p:sldId id="260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060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658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902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101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750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023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707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55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043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014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423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AB2CF-4371-433C-B3E7-A601D28029B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158BF-2C46-4C8D-8614-64F5C4E3B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811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1" y="348915"/>
            <a:ext cx="813334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Вінницький національний медичний університет ім. М. І. Пирогова</a:t>
            </a:r>
          </a:p>
          <a:p>
            <a:endParaRPr lang="uk-UA" sz="2800" b="1" dirty="0" smtClean="0"/>
          </a:p>
          <a:p>
            <a:r>
              <a:rPr lang="uk-UA" sz="2800" b="1" dirty="0" smtClean="0"/>
              <a:t>Кафедра медичної біології</a:t>
            </a:r>
          </a:p>
          <a:p>
            <a:endParaRPr lang="uk-UA" sz="2800" b="1" dirty="0"/>
          </a:p>
          <a:p>
            <a:endParaRPr lang="uk-UA" sz="2800" b="1" dirty="0" smtClean="0"/>
          </a:p>
          <a:p>
            <a:r>
              <a:rPr lang="uk-UA" sz="3600" b="1" dirty="0" smtClean="0"/>
              <a:t>ВІКОВІ ОСОБЛИВОСТІ </a:t>
            </a:r>
          </a:p>
          <a:p>
            <a:r>
              <a:rPr lang="uk-UA" sz="3600" b="1" dirty="0" smtClean="0"/>
              <a:t>ОНТОГЕНЕЗУ ЛЮДИНИ</a:t>
            </a:r>
          </a:p>
          <a:p>
            <a:r>
              <a:rPr lang="uk-UA" sz="2800" b="1" i="1" dirty="0" smtClean="0"/>
              <a:t>Вибірковий курс</a:t>
            </a:r>
          </a:p>
          <a:p>
            <a:endParaRPr lang="uk-UA" sz="2800" b="1" dirty="0"/>
          </a:p>
          <a:p>
            <a:r>
              <a:rPr lang="uk-UA" sz="2800" b="1" dirty="0" smtClean="0"/>
              <a:t>Спеціальність І7 Терапія та реабілітація</a:t>
            </a:r>
          </a:p>
          <a:p>
            <a:r>
              <a:rPr lang="uk-UA" sz="2800" b="1" dirty="0" smtClean="0"/>
              <a:t>Освітньо-професійна програма «Ерготерапія»</a:t>
            </a:r>
            <a:endParaRPr lang="ru-RU" sz="2800" b="1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3895" t="29194" r="70968" b="52892"/>
          <a:stretch/>
        </p:blipFill>
        <p:spPr bwMode="auto">
          <a:xfrm>
            <a:off x="6436895" y="1275965"/>
            <a:ext cx="4884821" cy="28749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36188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chatgpt.com/backend-api/estuary/content?id=file_00000000d060620aa146220d41a6b981&amp;ts=489156&amp;p=fs&amp;cid=1&amp;sig=01ed947ab7b710ecd39e46c376e7a2b6c46839755d334e67914e20a80aa369f9&amp;v=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202" y="771896"/>
            <a:ext cx="6088111" cy="44012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9391" y="771896"/>
            <a:ext cx="5121703" cy="44012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Це АКТУАЛЬНО, бо: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Зростає частота вроджених вад розвитку (3-6 % новонароджених у світі);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Близько 25 % смертності дітей пов'язана з вродженими вадами розвитку;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Порушення розвитку ССС становить 30-35 %, ЦНС -15-20 %, ШКТ – 10-12 %, сечостатевої системи – 8-10 %, опорно-рухового апарату – 7-9 %;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Є необхідність розуміння закономірностей онтогенезу людини від ембріогенезу до смерті;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b="1" dirty="0" smtClean="0"/>
              <a:t>Це дозволить вчасно виявляти фактори ризику і профілактувати появу патологій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386766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03358" y="122556"/>
            <a:ext cx="2983831" cy="46166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Про що цей курс?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5274" y="1096289"/>
            <a:ext cx="6096000" cy="1200329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>
            <a:spAutoFit/>
          </a:bodyPr>
          <a:lstStyle/>
          <a:p>
            <a:r>
              <a:rPr lang="ru-RU" dirty="0" err="1" smtClean="0"/>
              <a:t>Уявіть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вирушаєте</a:t>
            </a:r>
            <a:r>
              <a:rPr lang="ru-RU" dirty="0" smtClean="0"/>
              <a:t> в </a:t>
            </a:r>
            <a:r>
              <a:rPr lang="ru-RU" dirty="0" err="1" smtClean="0"/>
              <a:t>мандрівку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</a:t>
            </a:r>
            <a:r>
              <a:rPr lang="ru-RU" dirty="0" err="1" smtClean="0"/>
              <a:t>назвою</a:t>
            </a:r>
            <a:r>
              <a:rPr lang="ru-RU" dirty="0" smtClean="0"/>
              <a:t> «</a:t>
            </a:r>
            <a:r>
              <a:rPr lang="ru-RU" dirty="0" err="1" smtClean="0"/>
              <a:t>Життя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А до Я».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цієї</a:t>
            </a:r>
            <a:r>
              <a:rPr lang="ru-RU" dirty="0" smtClean="0"/>
              <a:t> </a:t>
            </a:r>
            <a:r>
              <a:rPr lang="ru-RU" dirty="0" err="1" smtClean="0"/>
              <a:t>подорожі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відкриєте</a:t>
            </a:r>
            <a:r>
              <a:rPr lang="ru-RU" dirty="0" smtClean="0"/>
              <a:t> </a:t>
            </a:r>
            <a:r>
              <a:rPr lang="ru-RU" dirty="0" err="1" smtClean="0"/>
              <a:t>стільки</a:t>
            </a:r>
            <a:r>
              <a:rPr lang="ru-RU" dirty="0" smtClean="0"/>
              <a:t> </a:t>
            </a:r>
            <a:r>
              <a:rPr lang="ru-RU" dirty="0" err="1" smtClean="0"/>
              <a:t>дивовижного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навіть</a:t>
            </a:r>
            <a:r>
              <a:rPr lang="ru-RU" dirty="0" smtClean="0"/>
              <a:t> </a:t>
            </a:r>
            <a:r>
              <a:rPr lang="ru-RU" dirty="0" err="1" smtClean="0"/>
              <a:t>серіал</a:t>
            </a:r>
            <a:r>
              <a:rPr lang="ru-RU" dirty="0" smtClean="0"/>
              <a:t> «Доктор Хаус» </a:t>
            </a:r>
            <a:r>
              <a:rPr lang="ru-RU" dirty="0" err="1" smtClean="0"/>
              <a:t>здасться</a:t>
            </a:r>
            <a:r>
              <a:rPr lang="ru-RU" dirty="0" smtClean="0"/>
              <a:t> </a:t>
            </a:r>
            <a:r>
              <a:rPr lang="ru-RU" dirty="0" err="1" smtClean="0"/>
              <a:t>нудним</a:t>
            </a:r>
            <a:r>
              <a:rPr lang="ru-RU" dirty="0" smtClean="0"/>
              <a:t>!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1274" y="122556"/>
            <a:ext cx="4787527" cy="37440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5274" y="3320753"/>
            <a:ext cx="5157537" cy="2771015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Перший сезон: “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Малюк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старті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Студенти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дізнаються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крихітка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грудочкою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щастя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перетворюється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справжнього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дослідника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тягне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все до рота? Як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формується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хватання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повзання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перші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кроки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Ерготерапевти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знатимуть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коли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нормально, а коли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потрібна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/>
          <p:cNvPicPr/>
          <p:nvPr/>
        </p:nvPicPr>
        <p:blipFill rotWithShape="1">
          <a:blip r:embed="rId3"/>
          <a:srcRect l="20710" t="29414" r="35938" b="11086"/>
          <a:stretch/>
        </p:blipFill>
        <p:spPr bwMode="auto">
          <a:xfrm>
            <a:off x="7688209" y="3968699"/>
            <a:ext cx="2573655" cy="2385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5059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6990" y="1246894"/>
            <a:ext cx="5578642" cy="1380378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сезон: “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Дитинство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тренажер для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мозку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Тут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зрозумієте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просто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розвага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суперефективна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терапія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 кубики,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фарби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гойдалки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тренують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рухи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мислення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соціальні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навички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6990" y="4282483"/>
            <a:ext cx="5578643" cy="175432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err="1"/>
              <a:t>Третій</a:t>
            </a:r>
            <a:r>
              <a:rPr lang="ru-RU" dirty="0"/>
              <a:t> сезон: “</a:t>
            </a:r>
            <a:r>
              <a:rPr lang="ru-RU" dirty="0" err="1"/>
              <a:t>Підлітковий</a:t>
            </a:r>
            <a:r>
              <a:rPr lang="ru-RU" dirty="0"/>
              <a:t> апгрейд</a:t>
            </a:r>
            <a:r>
              <a:rPr lang="ru-RU" dirty="0" smtClean="0"/>
              <a:t>”</a:t>
            </a:r>
            <a:endParaRPr lang="ru-RU" dirty="0"/>
          </a:p>
          <a:p>
            <a:r>
              <a:rPr lang="ru-RU" dirty="0" err="1"/>
              <a:t>Гормони</a:t>
            </a:r>
            <a:r>
              <a:rPr lang="ru-RU" dirty="0"/>
              <a:t>, </a:t>
            </a:r>
            <a:r>
              <a:rPr lang="ru-RU" dirty="0" err="1"/>
              <a:t>емоції</a:t>
            </a:r>
            <a:r>
              <a:rPr lang="ru-RU" dirty="0"/>
              <a:t>, </a:t>
            </a:r>
            <a:r>
              <a:rPr lang="ru-RU" dirty="0" err="1"/>
              <a:t>пошук</a:t>
            </a:r>
            <a:r>
              <a:rPr lang="ru-RU" dirty="0"/>
              <a:t> себе — </a:t>
            </a:r>
            <a:r>
              <a:rPr lang="ru-RU" dirty="0" err="1"/>
              <a:t>справжній</a:t>
            </a:r>
            <a:r>
              <a:rPr lang="ru-RU" dirty="0"/>
              <a:t> </a:t>
            </a:r>
            <a:r>
              <a:rPr lang="ru-RU" dirty="0" err="1"/>
              <a:t>екшн</a:t>
            </a:r>
            <a:r>
              <a:rPr lang="ru-RU" dirty="0"/>
              <a:t>! </a:t>
            </a:r>
            <a:endParaRPr lang="ru-RU" dirty="0" smtClean="0"/>
          </a:p>
          <a:p>
            <a:endParaRPr lang="ru-RU" dirty="0"/>
          </a:p>
          <a:p>
            <a:r>
              <a:rPr lang="ru-RU" dirty="0" err="1" smtClean="0"/>
              <a:t>Ерготерапевти</a:t>
            </a:r>
            <a:r>
              <a:rPr lang="ru-RU" dirty="0" smtClean="0"/>
              <a:t> </a:t>
            </a:r>
            <a:r>
              <a:rPr lang="ru-RU" b="1" dirty="0" err="1"/>
              <a:t>дізнаються</a:t>
            </a:r>
            <a:r>
              <a:rPr lang="ru-RU" dirty="0"/>
              <a:t>, як </a:t>
            </a:r>
            <a:r>
              <a:rPr lang="ru-RU" dirty="0" err="1"/>
              <a:t>допомогти</a:t>
            </a:r>
            <a:r>
              <a:rPr lang="ru-RU" dirty="0"/>
              <a:t> </a:t>
            </a:r>
            <a:r>
              <a:rPr lang="ru-RU" dirty="0" err="1"/>
              <a:t>підліткам</a:t>
            </a:r>
            <a:r>
              <a:rPr lang="ru-RU" dirty="0"/>
              <a:t> </a:t>
            </a:r>
            <a:r>
              <a:rPr lang="ru-RU" dirty="0" err="1"/>
              <a:t>керувати</a:t>
            </a:r>
            <a:r>
              <a:rPr lang="ru-RU" dirty="0"/>
              <a:t> </a:t>
            </a:r>
            <a:r>
              <a:rPr lang="ru-RU" dirty="0" err="1"/>
              <a:t>тілом</a:t>
            </a:r>
            <a:r>
              <a:rPr lang="ru-RU" dirty="0"/>
              <a:t> і </a:t>
            </a:r>
            <a:r>
              <a:rPr lang="ru-RU" dirty="0" err="1"/>
              <a:t>емоціями</a:t>
            </a:r>
            <a:r>
              <a:rPr lang="ru-RU" dirty="0"/>
              <a:t>, </a:t>
            </a:r>
            <a:r>
              <a:rPr lang="ru-RU" dirty="0" err="1"/>
              <a:t>розвивати</a:t>
            </a:r>
            <a:r>
              <a:rPr lang="ru-RU" dirty="0"/>
              <a:t> </a:t>
            </a:r>
            <a:r>
              <a:rPr lang="ru-RU" dirty="0" err="1"/>
              <a:t>впевненість</a:t>
            </a:r>
            <a:r>
              <a:rPr lang="ru-RU" dirty="0"/>
              <a:t> і </a:t>
            </a:r>
            <a:r>
              <a:rPr lang="ru-RU" dirty="0" err="1" smtClean="0"/>
              <a:t>незалежність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490537" y="252663"/>
            <a:ext cx="5642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/>
              <a:t>П</a:t>
            </a:r>
            <a:r>
              <a:rPr lang="ru-RU" sz="2000" b="1" dirty="0" err="1" smtClean="0"/>
              <a:t>родовження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мандрівки</a:t>
            </a:r>
            <a:r>
              <a:rPr lang="ru-RU" sz="2000" b="1" dirty="0" smtClean="0"/>
              <a:t> «</a:t>
            </a:r>
            <a:r>
              <a:rPr lang="ru-RU" sz="2000" b="1" dirty="0" err="1" smtClean="0"/>
              <a:t>Життя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від</a:t>
            </a:r>
            <a:r>
              <a:rPr lang="ru-RU" sz="2000" b="1" dirty="0" smtClean="0"/>
              <a:t> А до Я».</a:t>
            </a:r>
            <a:endParaRPr lang="ru-RU" sz="2000" b="1" dirty="0"/>
          </a:p>
        </p:txBody>
      </p:sp>
      <p:pic>
        <p:nvPicPr>
          <p:cNvPr id="7" name="Рисунок 6"/>
          <p:cNvPicPr/>
          <p:nvPr/>
        </p:nvPicPr>
        <p:blipFill rotWithShape="1">
          <a:blip r:embed="rId2"/>
          <a:srcRect l="10972" t="13048" r="11332" b="14406"/>
          <a:stretch/>
        </p:blipFill>
        <p:spPr bwMode="auto">
          <a:xfrm>
            <a:off x="7098547" y="652773"/>
            <a:ext cx="3794125" cy="28340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3"/>
          <a:srcRect l="14517" t="41578" r="56471" b="34756"/>
          <a:stretch/>
        </p:blipFill>
        <p:spPr bwMode="auto">
          <a:xfrm>
            <a:off x="7098546" y="3766684"/>
            <a:ext cx="3794125" cy="24295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26432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9337" y="3950197"/>
            <a:ext cx="5662863" cy="2062552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П’ятий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сезон: “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Мудрість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досвідом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Люди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похилого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віку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не просто “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бабусі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пиріжками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”, а скарб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життєвого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досвіду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Ерготерапевти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вчаться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допомагати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залишатися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самостійними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активними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щасливими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навіть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коли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сили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вже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9337" y="954335"/>
            <a:ext cx="5662863" cy="1676741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Четвертий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сезон: “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Доросле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місія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можлива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 баланс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роботою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родиною й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Студенти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розберуть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підтримати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людей,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втратили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травм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хвороб,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допомагаючи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їм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повернутись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 активного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7609" t="28530" r="31149" b="19927"/>
          <a:stretch/>
        </p:blipFill>
        <p:spPr bwMode="auto">
          <a:xfrm>
            <a:off x="7952873" y="182516"/>
            <a:ext cx="3355975" cy="21997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90537" y="252663"/>
            <a:ext cx="5642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/>
              <a:t>П</a:t>
            </a:r>
            <a:r>
              <a:rPr lang="ru-RU" sz="2000" b="1" dirty="0" err="1" smtClean="0"/>
              <a:t>родовження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мандрівки</a:t>
            </a:r>
            <a:r>
              <a:rPr lang="ru-RU" sz="2000" b="1" dirty="0" smtClean="0"/>
              <a:t> «</a:t>
            </a:r>
            <a:r>
              <a:rPr lang="ru-RU" sz="2000" b="1" dirty="0" err="1" smtClean="0"/>
              <a:t>Життя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від</a:t>
            </a:r>
            <a:r>
              <a:rPr lang="ru-RU" sz="2000" b="1" dirty="0" smtClean="0"/>
              <a:t> А до Я».</a:t>
            </a:r>
            <a:endParaRPr lang="ru-RU" sz="2000" b="1" dirty="0"/>
          </a:p>
        </p:txBody>
      </p:sp>
      <p:pic>
        <p:nvPicPr>
          <p:cNvPr id="6" name="Рисунок 5"/>
          <p:cNvPicPr/>
          <p:nvPr/>
        </p:nvPicPr>
        <p:blipFill rotWithShape="1">
          <a:blip r:embed="rId3"/>
          <a:srcRect l="63706" t="28984" r="5329" b="48470"/>
          <a:stretch/>
        </p:blipFill>
        <p:spPr bwMode="auto">
          <a:xfrm>
            <a:off x="7952873" y="2555270"/>
            <a:ext cx="3355975" cy="19545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/>
          <a:srcRect l="10794" t="28530" r="32220" b="25894"/>
          <a:stretch/>
        </p:blipFill>
        <p:spPr bwMode="auto">
          <a:xfrm>
            <a:off x="7952873" y="4531821"/>
            <a:ext cx="3383915" cy="21647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592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1261" y="403761"/>
            <a:ext cx="11412187" cy="6001643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Основна тематика курсу: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Онтогенез. </a:t>
            </a:r>
            <a:r>
              <a:rPr lang="uk-UA" dirty="0"/>
              <a:t>Періодизація індивідуального розвитку.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err="1" smtClean="0"/>
              <a:t>Передембріональний</a:t>
            </a:r>
            <a:r>
              <a:rPr lang="uk-UA" dirty="0" smtClean="0"/>
              <a:t> </a:t>
            </a:r>
            <a:r>
              <a:rPr lang="uk-UA" dirty="0"/>
              <a:t>період. </a:t>
            </a:r>
            <a:r>
              <a:rPr lang="uk-UA" dirty="0" smtClean="0"/>
              <a:t>Розмноження. </a:t>
            </a:r>
            <a:r>
              <a:rPr lang="uk-UA" dirty="0"/>
              <a:t>Гаметогенез. Статеві клітини, їх </a:t>
            </a:r>
            <a:r>
              <a:rPr lang="uk-UA" dirty="0" err="1"/>
              <a:t>цитогенетичні</a:t>
            </a:r>
            <a:r>
              <a:rPr lang="uk-UA" dirty="0"/>
              <a:t> характеристики. </a:t>
            </a:r>
            <a:r>
              <a:rPr lang="uk-UA" dirty="0" smtClean="0"/>
              <a:t>Запліднення</a:t>
            </a:r>
            <a:r>
              <a:rPr lang="uk-UA" dirty="0"/>
              <a:t>. Порушення запліднення у людини, їх профілактика.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Ембріональний (пренатальний) період онтогенезу</a:t>
            </a:r>
            <a:r>
              <a:rPr lang="uk-UA" dirty="0" smtClean="0"/>
              <a:t>. </a:t>
            </a:r>
            <a:r>
              <a:rPr lang="uk-UA" dirty="0"/>
              <a:t>Раннє диференціювання зародка</a:t>
            </a:r>
            <a:r>
              <a:rPr lang="uk-UA" dirty="0" smtClean="0"/>
              <a:t>. </a:t>
            </a:r>
            <a:r>
              <a:rPr lang="uk-UA" dirty="0"/>
              <a:t>Провізорні органи, їх значення.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Диференціювання</a:t>
            </a:r>
            <a:r>
              <a:rPr lang="uk-UA" dirty="0"/>
              <a:t>. Генетичні механізми диференціювання.  Стовбурові клітини, їх характеристика, класифікація, медичне значення.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Взаємодія </a:t>
            </a:r>
            <a:r>
              <a:rPr lang="uk-UA" dirty="0"/>
              <a:t>частин зародка</a:t>
            </a:r>
            <a:r>
              <a:rPr lang="uk-UA" dirty="0" smtClean="0"/>
              <a:t>. </a:t>
            </a:r>
            <a:r>
              <a:rPr lang="uk-UA" dirty="0"/>
              <a:t>Ембріональна індукція. 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Критичні періоди ембріонального розвитку. </a:t>
            </a:r>
            <a:r>
              <a:rPr lang="uk-UA" dirty="0" err="1"/>
              <a:t>Тератогенні</a:t>
            </a:r>
            <a:r>
              <a:rPr lang="uk-UA" dirty="0"/>
              <a:t> фактори. Тератогенез. Вроджені вади розвитку, їх класифікація. Значення порушень онтогенезу у формуванні вад розвитку.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Постембріональний (постнатальний) період онтогенезу. </a:t>
            </a:r>
            <a:r>
              <a:rPr lang="uk-UA" dirty="0" smtClean="0"/>
              <a:t>Ріст </a:t>
            </a:r>
            <a:r>
              <a:rPr lang="uk-UA" dirty="0"/>
              <a:t>і розвиток організму. </a:t>
            </a:r>
            <a:r>
              <a:rPr lang="uk-UA" dirty="0" smtClean="0"/>
              <a:t>Нейрогуморальна </a:t>
            </a:r>
            <a:r>
              <a:rPr lang="uk-UA" dirty="0"/>
              <a:t>регуляція процесів росту і розвитку.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Гомеостаз </a:t>
            </a:r>
            <a:r>
              <a:rPr lang="uk-UA" dirty="0"/>
              <a:t>та системи органів, що його забезпечують</a:t>
            </a:r>
            <a:r>
              <a:rPr lang="uk-UA" dirty="0" smtClean="0"/>
              <a:t>. </a:t>
            </a:r>
            <a:r>
              <a:rPr lang="uk-UA" dirty="0"/>
              <a:t>Особливості регенерації у людини. </a:t>
            </a:r>
            <a:endParaRPr lang="uk-UA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 smtClean="0"/>
              <a:t>Критичні </a:t>
            </a:r>
            <a:r>
              <a:rPr lang="uk-UA" dirty="0"/>
              <a:t>періоди постнатального розвитку людини. Неонатальний період. Статеве дозрівання. Клімактеричний період у людини. 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Старість і старіння. Смерть як біологічне явище. </a:t>
            </a:r>
            <a:r>
              <a:rPr lang="uk-UA" dirty="0" smtClean="0"/>
              <a:t>Зміни </a:t>
            </a:r>
            <a:r>
              <a:rPr lang="uk-UA" dirty="0"/>
              <a:t>органів і систем органів в процесі старіння. </a:t>
            </a:r>
            <a:r>
              <a:rPr lang="uk-UA" dirty="0" smtClean="0"/>
              <a:t>Генетика </a:t>
            </a:r>
            <a:r>
              <a:rPr lang="uk-UA" dirty="0"/>
              <a:t>старіння. Фактори впливу на процеси старіння. Тривалість життя. Геронтологія. Геріатрія. Реанімація. 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dirty="0"/>
              <a:t>Можливості клонування організмів. Біологічні та етичні проблеми клонування. Терапевтичне клонування та його значення у медицині. Трансгенні організми. Генна інженерія.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1168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99711" y="179603"/>
            <a:ext cx="3441032" cy="70788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Де ти це використаєш в своїй професійній діяльності?</a:t>
            </a:r>
            <a:endParaRPr lang="ru-RU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12674" y="1678621"/>
            <a:ext cx="2819284" cy="147732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Розуміння закономірностей розвитку організму, психіки, моторики на різних вікових етапах людини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245769" y="1298870"/>
            <a:ext cx="3441032" cy="120032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Правильна оцінка функціонального стану пацієнта та його потенціалу відновлення залежно від періоду розвитку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2674" y="4045455"/>
            <a:ext cx="2819284" cy="175432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Розуміння механізмів формування і зміни рухових, когнітивних і соціальних навичок людини в кожному періоді життя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245769" y="2910580"/>
            <a:ext cx="3441032" cy="175432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Ефективне планування програми відновлення побутової, професійної та соціальної активності пацієнтів після травм, захворювань чи при вроджених вадах розвитку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245769" y="5199616"/>
            <a:ext cx="3441032" cy="120032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Персоналізований підхід до пацієнта за рахунок підбору індивідуальної реабілітаційної програми</a:t>
            </a:r>
            <a:endParaRPr lang="ru-RU" dirty="0"/>
          </a:p>
        </p:txBody>
      </p:sp>
      <p:pic>
        <p:nvPicPr>
          <p:cNvPr id="9" name="Рисунок 8"/>
          <p:cNvPicPr/>
          <p:nvPr/>
        </p:nvPicPr>
        <p:blipFill rotWithShape="1">
          <a:blip r:embed="rId2"/>
          <a:srcRect l="10262" t="14375" r="41259" b="42270"/>
          <a:stretch/>
        </p:blipFill>
        <p:spPr bwMode="auto">
          <a:xfrm>
            <a:off x="9035716" y="268900"/>
            <a:ext cx="2879090" cy="20599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3"/>
          <a:srcRect l="60342" t="32954" r="3729" b="36518"/>
          <a:stretch/>
        </p:blipFill>
        <p:spPr bwMode="auto">
          <a:xfrm>
            <a:off x="9014443" y="4664906"/>
            <a:ext cx="2921635" cy="19856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/>
          <p:nvPr/>
        </p:nvPicPr>
        <p:blipFill rotWithShape="1">
          <a:blip r:embed="rId4"/>
          <a:srcRect l="4247" t="29858" r="55048" b="32759"/>
          <a:stretch/>
        </p:blipFill>
        <p:spPr bwMode="auto">
          <a:xfrm>
            <a:off x="9060798" y="2499199"/>
            <a:ext cx="2875280" cy="21120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Правая фигурная скобка 11"/>
          <p:cNvSpPr/>
          <p:nvPr/>
        </p:nvSpPr>
        <p:spPr>
          <a:xfrm>
            <a:off x="3128211" y="1455821"/>
            <a:ext cx="571500" cy="4559968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9315603">
            <a:off x="3646146" y="2839265"/>
            <a:ext cx="1803403" cy="4288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862137" y="3592923"/>
            <a:ext cx="1383632" cy="3963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2132257">
            <a:off x="3619417" y="4331686"/>
            <a:ext cx="1887084" cy="3840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771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15576" t="26097" r="45657" b="55322"/>
          <a:stretch/>
        </p:blipFill>
        <p:spPr bwMode="auto">
          <a:xfrm>
            <a:off x="1985211" y="3356811"/>
            <a:ext cx="7351294" cy="31628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21117" y="931707"/>
            <a:ext cx="4572000" cy="83099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uk-UA" sz="4800" dirty="0" smtClean="0"/>
              <a:t>Чекаємо на вас</a:t>
            </a:r>
            <a:endParaRPr lang="ru-RU" sz="4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7195" y="276882"/>
            <a:ext cx="5658280" cy="29716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i="1" dirty="0" smtClean="0"/>
              <a:t>Ласкаво просимо до знань і нових </a:t>
            </a:r>
            <a:r>
              <a:rPr lang="uk-UA" sz="4400" i="1" dirty="0" err="1" smtClean="0"/>
              <a:t>відкриттів</a:t>
            </a:r>
            <a:r>
              <a:rPr lang="uk-UA" sz="4400" i="1" dirty="0" smtClean="0"/>
              <a:t>!!!</a:t>
            </a:r>
            <a:endParaRPr lang="ru-RU" sz="4400" i="1" dirty="0"/>
          </a:p>
        </p:txBody>
      </p:sp>
    </p:spTree>
    <p:extLst>
      <p:ext uri="{BB962C8B-B14F-4D97-AF65-F5344CB8AC3E}">
        <p14:creationId xmlns:p14="http://schemas.microsoft.com/office/powerpoint/2010/main" val="27396537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669</Words>
  <Application>Microsoft Office PowerPoint</Application>
  <PresentationFormat>Широкоэкранный</PresentationFormat>
  <Paragraphs>56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30</cp:revision>
  <dcterms:created xsi:type="dcterms:W3CDTF">2025-10-20T12:44:39Z</dcterms:created>
  <dcterms:modified xsi:type="dcterms:W3CDTF">2025-10-20T15:32:10Z</dcterms:modified>
</cp:coreProperties>
</file>