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779821669" val="1068" revOS="4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779821669" val="101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779821669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1166" y="217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2F68-26D2-BED9-9C53-D08C611D6A85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7C57-19D2-BE8A-9C53-EFDF321D6AB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0E9B-D5D2-BEF8-9C53-23AD401D6A76}" type="datetime1">
              <a:t>27.05.2026</a:t>
            </a:fld>
            <a:endParaRPr/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2FE7-A9D2-BED9-9C53-5F8C611D6A0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444B-05D2-BEB2-9C53-F3E70A1D6AA6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6FDB-95D2-BE99-9C53-63CC211D6A36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4B22-6CD2-BEBD-9C53-9AE8051D6ACF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QMqA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0E3A-74D2-BEF8-9C53-82AD401D6AD7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OP0x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CEyg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DpO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HgAb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Dcu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685E-10D2-BE9E-9C53-E6CB261D6AB3}" type="datetime1">
              <a:t>27.05.2026</a:t>
            </a:fld>
            <a:endParaRPr/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KgpUQ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2E1C-52D2-BED8-9C53-A48D601D6AF1}" type="slidenum">
              <a:t>‹№›</a:t>
            </a:fld>
            <a:endParaRPr/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ovw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5771-3FD2-BEA1-9C53-C9F4191D6A9C}" type="datetime1">
              <a:t>27.05.2026</a:t>
            </a:fld>
            <a:endParaRPr/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AXt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3655-1BD2-BEC0-9C53-ED95781D6AB8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37EF-A1D2-BEC1-9C53-5794791D6A02}" type="datetime1">
              <a:t>27.05.2026</a:t>
            </a:fld>
            <a:endParaRPr/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638F-C1D2-BE95-9C53-37C02D1D6A62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193C-72D2-BEEF-9C53-84BA571D6AD1}" type="datetime1">
              <a:t>27.05.2026</a:t>
            </a:fld>
            <a:endParaRPr/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43CE-80D2-BEB5-9C53-76E00D1D6A23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B50CF-81D2-BEA6-9C53-77F31E1D6A22}" type="datetime1">
              <a:t>27.05.2026</a:t>
            </a:fld>
            <a:endParaRPr/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7402-4CD2-BE82-9C53-BAD73A1D6AEF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725E-10D2-BE84-9C53-E6D13C1D6AB3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1026-68D2-BEE6-9C53-9EB35E1D6ACB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</a:p>
          <a:p>
            <a:pPr lvl="1">
              <a:defRPr lang="en-us"/>
            </a:pPr>
            <a:r>
              <a:rPr lang="ru-ru" cap="none"/>
              <a:t>Второй уровень</a:t>
            </a:r>
          </a:p>
          <a:p>
            <a:pPr lvl="2">
              <a:defRPr lang="en-us"/>
            </a:pPr>
            <a:r>
              <a:rPr lang="ru-ru" cap="none"/>
              <a:t>Третий уровень</a:t>
            </a:r>
          </a:p>
          <a:p>
            <a:pPr lvl="3">
              <a:defRPr lang="en-us"/>
            </a:pPr>
            <a:r>
              <a:rPr lang="ru-ru" cap="none"/>
              <a:t>Четвертый уровень</a:t>
            </a:r>
          </a:p>
          <a:p>
            <a:pPr lvl="4">
              <a:defRPr lang="en-us"/>
            </a:pPr>
            <a:r>
              <a:rPr lang="ru-ru" cap="none"/>
              <a:t>Пятый уровень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EB23C7-89D2-BED5-9C53-7F806D1D6A2A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EB59D7-99D2-BEAF-9C53-6FFA171D6A3A}" type="slidenum">
              <a:t>‹№›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wEOA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B67B5-FBD2-BE91-9C53-0DC4291D6A58}" type="datetime1">
              <a:t>27.05.2026</a:t>
            </a:fld>
            <a:endParaRPr/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/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EB4646-08D2-BEB0-9C53-FEE5081D6AAB}" type="slidenum">
              <a:t>‹№›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ZewV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GEEAACBAQAAcQ8AAAoM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11835" y="244475"/>
            <a:ext cx="1798320" cy="17125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Прямоугольник 9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12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oCUAABAg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І2 МЕДИЦИНА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«МЕДИЦИНА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</a:p>
        </p:txBody>
      </p:sp>
      <p:sp>
        <p:nvSpPr>
          <p:cNvPr id="5" name="Заголовок 10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AcAAPMOAADgPwAA/hcAABAAAAAmAAAACAAAAAEgAAAAAAAA"/>
              </a:ext>
            </a:extLst>
          </p:cNvSpPr>
          <p:nvPr>
            <p:ph type="ctrTitle"/>
          </p:nvPr>
        </p:nvSpPr>
        <p:spPr>
          <a:xfrm>
            <a:off x="1173480" y="2430145"/>
            <a:ext cx="9210040" cy="1470025"/>
          </a:xfrm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/>
          <a:p>
            <a:pPr>
              <a:defRPr lang="en-us" sz="2400" cap="all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ru-ru" b="1" cap="all">
                <a:solidFill>
                  <a:srgbClr val="C00000"/>
                </a:solidFill>
              </a:rPr>
              <a:t>ВК 2.10. </a:t>
            </a:r>
            <a:r>
              <a:rPr lang="uk-ua" b="1" cap="all">
                <a:solidFill>
                  <a:srgbClr val="C00000"/>
                </a:solidFill>
              </a:rPr>
              <a:t>Медицина надзвичайних ситуацій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Mz5z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CARQ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857105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</a:p>
          <a:p>
            <a:pPr>
              <a:spcBef>
                <a:spcPts val="0"/>
              </a:spcBef>
              <a:defRPr lang="en-us" sz="252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ВК 2.10 «</a:t>
            </a:r>
            <a:r>
              <a:rPr lang="uk-ua" b="1" cap="all">
                <a:solidFill>
                  <a:srgbClr val="00206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Медицина надзвичайних ситуацій</a:t>
            </a: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 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PgwAADAPAACfRQAAwycAABAAAAAmAAAACAAAAAEgAAAAAAAA"/>
              </a:ext>
            </a:extLst>
          </p:cNvSpPr>
          <p:nvPr>
            <p:ph type="body" idx="1"/>
          </p:nvPr>
        </p:nvSpPr>
        <p:spPr>
          <a:xfrm>
            <a:off x="1990090" y="2468880"/>
            <a:ext cx="9327515" cy="39947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І2 Медицина</a:t>
            </a: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2-й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3,0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Форма</a:t>
            </a:r>
            <a:r>
              <a:rPr lang="en-us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контролю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залік</a:t>
            </a:r>
            <a:endParaRPr lang="en-us" sz="2800" cap="none" dirty="0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українська, англійська</a:t>
            </a:r>
          </a:p>
          <a:p>
            <a:pPr algn="just">
              <a:defRPr lang="en-us"/>
            </a:pPr>
            <a:r>
              <a:rPr lang="uk-ua" sz="2800" cap="none" dirty="0" err="1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</a:t>
            </a:r>
            <a:r>
              <a:rPr lang="uk-ua" sz="2800" cap="none" dirty="0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200" cap="none" dirty="0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Базові знання з  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анатомі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ї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 людини, медичн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ої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 біологі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ї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,  медичн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ої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 та біологічної фізик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и</a:t>
            </a:r>
            <a:r>
              <a:rPr lang="uk-ua" sz="2200" cap="none" dirty="0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, </a:t>
            </a:r>
            <a:r>
              <a:rPr lang="uk-ua" sz="2200" cap="none" dirty="0" err="1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симуляційн</a:t>
            </a:r>
            <a:r>
              <a:rPr lang="uk-UA" sz="2200" cap="none" dirty="0" err="1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ої</a:t>
            </a:r>
            <a:r>
              <a:rPr lang="uk-ua" sz="2200" cap="none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 медицин</a:t>
            </a:r>
            <a:r>
              <a:rPr lang="uk-UA" sz="2200" cap="none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и</a:t>
            </a:r>
            <a:r>
              <a:rPr lang="uk-ua" sz="2200" cap="none">
                <a:latin typeface="Times New Roman" pitchFamily="1" charset="-52"/>
                <a:ea typeface="Gill Sans MT" pitchFamily="2" charset="0"/>
                <a:cs typeface="Times New Roman" pitchFamily="1" charset="-52"/>
              </a:rPr>
              <a:t>.</a:t>
            </a:r>
            <a:r>
              <a:rPr lang="uk-ua" sz="22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rPr>
              <a:t> </a:t>
            </a:r>
            <a:endParaRPr lang="en-us" sz="2000" i="1" cap="none" dirty="0">
              <a:latin typeface="Times New Roman" pitchFamily="1" charset="-52"/>
              <a:ea typeface="Gill Sans MT" pitchFamily="2" charset="0"/>
              <a:cs typeface="Times New Roman" pitchFamily="1" charset="-5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4R0AAB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22066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80000"/>
              </a:lnSpc>
              <a:spcBef>
                <a:spcPts val="770"/>
              </a:spcBef>
              <a:buNone/>
              <a:defRPr lang="en-us" sz="1465" cap="none"/>
            </a:pPr>
            <a:r>
              <a:rPr lang="ru-ru" sz="185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</a:p>
          <a:p>
            <a:pPr algn="just">
              <a:lnSpc>
                <a:spcPct val="80000"/>
              </a:lnSpc>
              <a:spcBef>
                <a:spcPts val="770"/>
              </a:spcBef>
              <a:defRPr lang="en-us" sz="1465" cap="none"/>
            </a:pPr>
            <a:r>
              <a:rPr lang="uk-ua" sz="2155" cap="none"/>
              <a:t>володіння навичками надання домедичної допомоги населенню у надзвичайних ситуаціях </a:t>
            </a: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hygAAPsCAADfSQAACx8AABAAAAAmAAAACAAAAAEgAAAAAAAA"/>
              </a:ext>
            </a:extLst>
          </p:cNvSpPr>
          <p:nvPr>
            <p:ph type="body" idx="2"/>
          </p:nvPr>
        </p:nvSpPr>
        <p:spPr>
          <a:xfrm>
            <a:off x="6588125" y="484505"/>
            <a:ext cx="5420360" cy="456184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marR="0" indent="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-навчає  принципам безпеки та обстеження </a:t>
            </a:r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постраждалих і поранених </a:t>
            </a:r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endParaRPr/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-формує знання про невідкладні стани та їх основні клінічні прояви </a:t>
            </a:r>
          </a:p>
          <a:p>
            <a:pPr marL="0" marR="0" indent="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endParaRPr/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-сприяє формуванню практичних навичок щодо надання домедичної допомоги  до прибуття фахівців екстреної медичної допомоги</a:t>
            </a:r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endParaRPr/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-розвиває клінічне мислення в умовах невизначеності, здатності приймати рішення у стресових ситуаціях, готовності діяти відповідно до сучасних протоколів у мирний і воєнний час</a:t>
            </a:r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4472C4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endParaRPr/>
          </a:p>
          <a:p>
            <a:pPr marL="0" marR="0" indent="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2000" cap="none">
                <a:solidFill>
                  <a:srgbClr val="4472C4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 </a:t>
            </a:r>
          </a:p>
          <a:p>
            <a:pPr marL="0" marR="0" indent="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endParaRPr/>
          </a:p>
          <a:p>
            <a:pPr marL="285750" indent="-285750" algn="l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endParaRPr lang="uk-ua" sz="1840" cap="none"/>
          </a:p>
          <a:p>
            <a:pPr marL="285750" indent="-285750" algn="l">
              <a:lnSpc>
                <a:spcPct val="90000"/>
              </a:lnSpc>
              <a:spcBef>
                <a:spcPts val="920"/>
              </a:spcBef>
              <a:buFont typeface="Arial" pitchFamily="2" charset="-52"/>
              <a:buChar char="•"/>
              <a:defRPr lang="en-us" sz="1380" cap="none"/>
            </a:pPr>
            <a:endParaRPr lang="uk-ua" sz="1840" cap="none">
              <a:latin typeface="Calibri" pitchFamily="2" charset="-52"/>
              <a:ea typeface="Times New Roman" pitchFamily="1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GV0AA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YycAAIYBAADOSQAAdCMAABAAAAAmAAAACAAAAAGgAAAAAAAA"/>
              </a:ext>
            </a:extLst>
          </p:cNvSpPr>
          <p:nvPr>
            <p:ph type="body" idx="1"/>
          </p:nvPr>
        </p:nvSpPr>
        <p:spPr>
          <a:xfrm>
            <a:off x="6402705" y="247650"/>
            <a:ext cx="5594985" cy="55156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228600" marR="0" indent="-228600" algn="just" defTabSz="9144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-основи та принципи  медичного захисту населення в надзвичайних ситуаціях</a:t>
            </a:r>
          </a:p>
          <a:p>
            <a:pPr marL="228600" marR="0" indent="-228600" algn="just" defTabSz="9144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 -алгоритми надання домедичної допомоги при невідкладних станах</a:t>
            </a:r>
          </a:p>
          <a:p>
            <a:pPr marL="228600" marR="0" indent="-228600" algn="just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/>
              <a:defRPr lang="en-us" sz="20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t>тактику рятування при дорожньо-транспортних пригодах</a:t>
            </a:r>
          </a:p>
          <a:p>
            <a:pPr marL="228600" marR="0" indent="-228600" algn="just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>
                <a:tab pos="0" algn="l"/>
                <a:tab pos="571500" algn="l"/>
              </a:tabLst>
              <a:defRPr lang="en-us" sz="12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en-us" sz="2000" cap="none"/>
              <a:t>-організацію санітарного-гігієнічного та протиепідемічного забезпечення населення за умов надзвичайних ситуацій та бойових умовах</a:t>
            </a:r>
          </a:p>
          <a:p>
            <a:pPr marL="228600" marR="0" indent="-228600" algn="just" defTabSz="449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Tx/>
              <a:buFont typeface="Arial" pitchFamily="2" charset="-52"/>
              <a:buChar char="•"/>
              <a:tabLst>
                <a:tab pos="0" algn="l"/>
                <a:tab pos="571500" algn="l"/>
              </a:tabLst>
              <a:defRPr lang="en-us" sz="1200" cap="none">
                <a:solidFill>
                  <a:srgbClr val="000000"/>
                </a:solidFill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en-us" sz="2000" cap="none"/>
              <a:t>-організацію та проведення медичного сортування при виникненні масових санітарних втрат</a:t>
            </a:r>
          </a:p>
          <a:p>
            <a:pPr algn="just" defTabSz="914400">
              <a:lnSpc>
                <a:spcPct val="107000"/>
              </a:lnSpc>
              <a:spcAft>
                <a:spcPts val="800"/>
              </a:spcAft>
              <a:tabLst>
                <a:tab pos="457200" algn="l"/>
                <a:tab pos="630555" algn="l"/>
              </a:tabLst>
              <a:defRPr lang="en-us" sz="20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</a:t>
            </a:r>
            <a:r>
              <a:rPr lang="en-us" cap="none">
                <a:solidFill>
                  <a:srgbClr val="000000"/>
                </a:solidFill>
              </a:rPr>
              <a:t>надання медичної допомоги при бойовому стресі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ivwQ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bSgAAKwCAABNRwAAmiUAABAAAAAmAAAACAAAAAGgAAAAAAAA"/>
              </a:ext>
            </a:extLst>
          </p:cNvSpPr>
          <p:nvPr>
            <p:ph type="body" idx="1"/>
          </p:nvPr>
        </p:nvSpPr>
        <p:spPr>
          <a:xfrm>
            <a:off x="6571615" y="434340"/>
            <a:ext cx="5019040" cy="56781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80000"/>
              </a:lnSpc>
              <a:spcBef>
                <a:spcPts val="850"/>
              </a:spcBef>
              <a:defRPr lang="uk-ua" sz="1615" cap="none"/>
            </a:pPr>
            <a:endParaRPr/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-проводити первинну оцінку стану постраждалого в умовах надзвичайних ситуацій мирного та воєнного часу (</a:t>
            </a:r>
            <a:r>
              <a:t>DR</a:t>
            </a:r>
            <a:r>
              <a:rPr lang="uk-ua" cap="none"/>
              <a:t>АВС</a:t>
            </a:r>
            <a:r>
              <a:t>D</a:t>
            </a:r>
            <a:r>
              <a:rPr lang="uk-ua" cap="none"/>
              <a:t>Е, </a:t>
            </a:r>
            <a:r>
              <a:t>MARCH</a:t>
            </a:r>
            <a:r>
              <a:rPr lang="uk-ua" cap="none"/>
              <a:t>);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-розпізнавати невідкладні стани та визначати тактику надання домедичної допомоги;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-виконувати базові реанімаційні заходи (серцево-легенева реанімація із використанням автоматичного зовнішнього дефібрилятора);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-забезпечувати прохідність дихальних шляхів і проводити штучну вентиляцію легень;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-зупиняти критичні кровотечі;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-здійснювати іммобілізацію при травмах та транспортування постраждалих;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-надавати допомогу при пораненнях, опіках, отруєннях, ураженнях різної етіології;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-проводити медичне сортування при масових санітарних втратах (</a:t>
            </a:r>
            <a:r>
              <a:t>START</a:t>
            </a:r>
            <a:r>
              <a:rPr lang="ru-ru" cap="none"/>
              <a:t>)</a:t>
            </a:r>
            <a:r>
              <a:rPr lang="uk-ua" cap="none"/>
              <a:t>;</a:t>
            </a:r>
          </a:p>
          <a:p>
            <a:pPr algn="just">
              <a:lnSpc>
                <a:spcPct val="80000"/>
              </a:lnSpc>
              <a:spcBef>
                <a:spcPts val="850"/>
              </a:spcBef>
              <a:defRPr lang="en-us" sz="1800" cap="none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uk-ua" cap="none"/>
              <a:t>-організовувати лікувально-евакуаційні заходи в умовах надзвичайної ситуації</a:t>
            </a:r>
          </a:p>
          <a:p>
            <a:pPr>
              <a:lnSpc>
                <a:spcPct val="80000"/>
              </a:lnSpc>
              <a:spcBef>
                <a:spcPts val="850"/>
              </a:spcBef>
              <a:defRPr lang="en-us" sz="1615" cap="none"/>
            </a:pPr>
            <a:endParaRPr lang="uk-ua" sz="306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</a:p>
        </p:txBody>
      </p:sp>
      <p:sp>
        <p:nvSpPr>
          <p:cNvPr id="5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lgsAAJ0QAAAVIwAA+yIAABAAAAAmAAAACAAAAAGgAAAAAAAA"/>
              </a:ext>
            </a:extLst>
          </p:cNvSpPr>
          <p:nvPr>
            <p:ph type="body" idx="1"/>
          </p:nvPr>
        </p:nvSpPr>
        <p:spPr>
          <a:xfrm>
            <a:off x="1883410" y="2700655"/>
            <a:ext cx="3819525" cy="298577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2400" cap="none"/>
            </a:pPr>
            <a:r>
              <a:rPr lang="ru-ru" cap="none">
                <a:latin typeface="Calibri" pitchFamily="2" charset="-52"/>
                <a:ea typeface="Calibri" pitchFamily="2" charset="-52"/>
                <a:cs typeface="Calibri" pitchFamily="2" charset="-52"/>
              </a:rPr>
              <a:t>Доцент, к. мед. н.</a:t>
            </a:r>
          </a:p>
          <a:p>
            <a:pPr>
              <a:lnSpc>
                <a:spcPct val="90000"/>
              </a:lnSpc>
              <a:spcBef>
                <a:spcPts val="920"/>
              </a:spcBef>
              <a:defRPr lang="en-us" sz="2400" cap="none"/>
            </a:pPr>
            <a:r>
              <a:rPr lang="ru-ru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Микола  Матвійчук</a:t>
            </a: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endParaRPr lang="ru-ru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ru-ru" sz="2575" cap="none">
                <a:latin typeface="Calibri" pitchFamily="2" charset="-52"/>
                <a:ea typeface="Calibri" pitchFamily="2" charset="-52"/>
                <a:cs typeface="Calibri" pitchFamily="2" charset="-52"/>
              </a:defRPr>
            </a:pPr>
            <a:endParaRPr lang="ru-ru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lnSpc>
                <a:spcPct val="90000"/>
              </a:lnSpc>
              <a:spcBef>
                <a:spcPts val="920"/>
              </a:spcBef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</a:t>
            </a:r>
          </a:p>
          <a:p>
            <a:pPr marL="0" indent="0">
              <a:lnSpc>
                <a:spcPct val="90000"/>
              </a:lnSpc>
              <a:spcBef>
                <a:spcPts val="920"/>
              </a:spcBef>
              <a:buNone/>
              <a:defRPr lang="en-us" sz="1750" cap="none"/>
            </a:pPr>
            <a:r>
              <a:rPr lang="ru-ru" sz="2575" cap="none">
                <a:latin typeface="Calibri" pitchFamily="2" charset="-52"/>
                <a:ea typeface="Calibri" pitchFamily="2" charset="-52"/>
                <a:cs typeface="Calibri" pitchFamily="2" charset="-52"/>
              </a:rPr>
              <a:t>    Влада Поляруш</a:t>
            </a:r>
            <a:endParaRPr lang="en-us" sz="2575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bwUAANoCAAAJIQAA3wkAABAAAAAmAAAACAAAAP//////////"/>
              </a:ext>
            </a:extLst>
          </p:cNvSpPr>
          <p:nvPr/>
        </p:nvSpPr>
        <p:spPr>
          <a:xfrm>
            <a:off x="883285" y="463550"/>
            <a:ext cx="4486910" cy="1141095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</a:p>
        </p:txBody>
      </p:sp>
      <p:sp>
        <p:nvSpPr>
          <p:cNvPr id="5" name="Прямоугольник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5_ZewV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BB0AABAgAAAmAAAACAAAAP//////////"/>
              </a:ext>
            </a:extLst>
          </p:cNvSpPr>
          <p:nvPr/>
        </p:nvSpPr>
        <p:spPr>
          <a:xfrm>
            <a:off x="7035165" y="2408555"/>
            <a:ext cx="4505325" cy="2308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вул.Пирогова,56</a:t>
            </a: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de-de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emergency</a:t>
            </a:r>
            <a:r>
              <a:rPr lang="en-us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@vnmu.edu.ua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6" name="Зображення2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ZewV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A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EAAAAjAAAABAAAAGQAAAAXAAAAFAAAAAAAAAAAAAAA/38AAP9/AAAAAAAACQAAAAQAAABAUrIBHgAAAGgAAAAAAAAAAAAAAAAAAAAAAAAAAAAAABAnAAAQJwAAAAAAAAAAAAAAAAAAAAAAAAAAAAAAAAAAAAAAAAAAAAAUAAAAAAAAAMDA/wAAAAAAZAAAADIAAAAAAAAAZAAAAAAAAAB/f38ACgAAACIAAAAYAAAAAAAAAAAAAAAAAAAAAAAAAAAAAAAAAAAAJAAAACQAAAAAAAAABwAAAAAAAAAAAAAAAAAAAAAAAAAAAAAAAAAAAAAAAAAlAAAAWAAAAAAAAAAAAAAAAAAAAAAAAAAAAAAAAAAAAAAAAAAAAAAAAAAAAAAAAAAAAAAAPwAAAAAAAACghgEAAAAAAAAAAAAAAAAADAAAAAEAAAAAAAAAAAAAAAAAAAAfAAAAVAAAAPaiHQX///8BAAAAAAAAAAAAAAAAAAAAAAAAAAAAAAAAAAAAAAAAAAAAAAAAf39/AOjjzgPMzMwAwMD/AH9/fwAAAAAAAAAAAAAAAAD///8AAAAAACEAAAAYAAAAFAAAAJUCAACqDgAAuwkAADIY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419735" y="2383790"/>
            <a:ext cx="1162050" cy="15494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Зображення1"/>
          <p:cNvPicPr>
            <a:picLocks noChangeAspect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7_ZewVahMAAAAlAAAAEQAAAC8B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JECAABaGQAAqgkAANMiAAAA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17195" y="4121150"/>
            <a:ext cx="1153795" cy="153987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434</Words>
  <Application>Microsoft Office PowerPoint</Application>
  <PresentationFormat>Широкий екран</PresentationFormat>
  <Paragraphs>70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Gill Sans MT</vt:lpstr>
      <vt:lpstr>Times New Roman</vt:lpstr>
      <vt:lpstr>Presentation</vt:lpstr>
      <vt:lpstr>ВК 2.10. Медицина надзвичайних ситуацій</vt:lpstr>
      <vt:lpstr>Паспорт ОСВІТНЬОГО КОМПОНЕнТА  ВК 2.10 «Медицина надзвичайних ситуацій»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Шевчук Анатолій Михайлович</cp:lastModifiedBy>
  <cp:revision>1</cp:revision>
  <dcterms:created xsi:type="dcterms:W3CDTF">2026-04-08T10:22:59Z</dcterms:created>
  <dcterms:modified xsi:type="dcterms:W3CDTF">2026-05-27T11:09:34Z</dcterms:modified>
</cp:coreProperties>
</file>