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75" r:id="rId1"/>
  </p:sldMasterIdLst>
  <p:notesMasterIdLst>
    <p:notesMasterId r:id="rId31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  <p:sldId id="272" r:id="rId17"/>
    <p:sldId id="278" r:id="rId18"/>
    <p:sldId id="279" r:id="rId19"/>
    <p:sldId id="280" r:id="rId20"/>
    <p:sldId id="277" r:id="rId21"/>
    <p:sldId id="281" r:id="rId22"/>
    <p:sldId id="282" r:id="rId23"/>
    <p:sldId id="283" r:id="rId24"/>
    <p:sldId id="284" r:id="rId25"/>
    <p:sldId id="274" r:id="rId26"/>
    <p:sldId id="273" r:id="rId27"/>
    <p:sldId id="276" r:id="rId28"/>
    <p:sldId id="275" r:id="rId29"/>
    <p:sldId id="271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E0000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24" autoAdjust="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152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A9D407-4F8E-4D4F-AEA5-835AA0672380}" type="datetimeFigureOut">
              <a:rPr lang="uk-UA" smtClean="0"/>
              <a:t>18.02.2026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01D87A-7C74-418E-A847-08AA80CDE06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629846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01D87A-7C74-418E-A847-08AA80CDE06C}" type="slidenum">
              <a:rPr lang="uk-UA" smtClean="0"/>
              <a:t>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414184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55146E-5DC7-E0DA-979E-641D0590A2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>
            <a:extLst>
              <a:ext uri="{FF2B5EF4-FFF2-40B4-BE49-F238E27FC236}">
                <a16:creationId xmlns:a16="http://schemas.microsoft.com/office/drawing/2014/main" id="{8436E9F3-6034-D700-571B-39C04A63D1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>
            <a:extLst>
              <a:ext uri="{FF2B5EF4-FFF2-40B4-BE49-F238E27FC236}">
                <a16:creationId xmlns:a16="http://schemas.microsoft.com/office/drawing/2014/main" id="{ABB0F979-183C-C2E1-D97E-9AAACC2D8F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00F81CEE-99CB-A31E-43A3-4C199FF8AC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01D87A-7C74-418E-A847-08AA80CDE06C}" type="slidenum">
              <a:rPr lang="uk-UA" smtClean="0"/>
              <a:t>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489154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01D87A-7C74-418E-A847-08AA80CDE06C}" type="slidenum">
              <a:rPr lang="uk-UA" smtClean="0"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541730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01D87A-7C74-418E-A847-08AA80CDE06C}" type="slidenum">
              <a:rPr lang="uk-UA" smtClean="0"/>
              <a:t>15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09814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069743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266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14073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71751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378200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378200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878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5750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598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BCAD085-E8A6-8845-BD4E-CB4CCA059FC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2573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2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241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3989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150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2/18/2026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045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  <p:sldLayoutId id="2147483978" r:id="rId3"/>
    <p:sldLayoutId id="2147483979" r:id="rId4"/>
    <p:sldLayoutId id="2147483980" r:id="rId5"/>
    <p:sldLayoutId id="2147483981" r:id="rId6"/>
    <p:sldLayoutId id="2147483982" r:id="rId7"/>
    <p:sldLayoutId id="2147483983" r:id="rId8"/>
    <p:sldLayoutId id="2147483984" r:id="rId9"/>
    <p:sldLayoutId id="2147483985" r:id="rId10"/>
    <p:sldLayoutId id="2147483986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389" y="1649995"/>
            <a:ext cx="8339768" cy="950722"/>
          </a:xfrm>
        </p:spPr>
        <p:txBody>
          <a:bodyPr anchor="ctr">
            <a:normAutofit/>
          </a:bodyPr>
          <a:lstStyle/>
          <a:p>
            <a:pPr algn="ctr"/>
            <a:r>
              <a:rPr lang="ru-RU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Побічні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дії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лікарських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засобів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впливають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ru-RU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дихальну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систему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Засоби, які впливають на функцію органів дихання">
            <a:extLst>
              <a:ext uri="{FF2B5EF4-FFF2-40B4-BE49-F238E27FC236}">
                <a16:creationId xmlns:a16="http://schemas.microsoft.com/office/drawing/2014/main" id="{407385D7-3D0C-C6D0-3F06-839A1041FB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49" t="23936" r="7469" b="2489"/>
          <a:stretch>
            <a:fillRect/>
          </a:stretch>
        </p:blipFill>
        <p:spPr bwMode="auto">
          <a:xfrm>
            <a:off x="2203374" y="2961952"/>
            <a:ext cx="3999123" cy="2590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FD0C0D9-2A67-8D60-8ED0-D2D8F074710B}"/>
              </a:ext>
            </a:extLst>
          </p:cNvPr>
          <p:cNvSpPr txBox="1"/>
          <p:nvPr/>
        </p:nvSpPr>
        <p:spPr>
          <a:xfrm>
            <a:off x="6885543" y="1219786"/>
            <a:ext cx="1707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Лекція 6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E3D02A-2521-97B2-8A93-DD55021173C9}"/>
              </a:ext>
            </a:extLst>
          </p:cNvPr>
          <p:cNvSpPr txBox="1"/>
          <p:nvPr/>
        </p:nvSpPr>
        <p:spPr>
          <a:xfrm>
            <a:off x="2203374" y="5764442"/>
            <a:ext cx="3999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/>
              <a:t>Розробник - проф. Н.І. Волощук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777B36-D891-29A3-6380-0FA39C9597F9}"/>
              </a:ext>
            </a:extLst>
          </p:cNvPr>
          <p:cNvSpPr txBox="1"/>
          <p:nvPr/>
        </p:nvSpPr>
        <p:spPr>
          <a:xfrm>
            <a:off x="2203374" y="154236"/>
            <a:ext cx="3558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Кафедра фармакології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424976-D697-F308-2F73-823795CF4362}"/>
              </a:ext>
            </a:extLst>
          </p:cNvPr>
          <p:cNvSpPr txBox="1"/>
          <p:nvPr/>
        </p:nvSpPr>
        <p:spPr>
          <a:xfrm>
            <a:off x="1938969" y="699837"/>
            <a:ext cx="4087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ВК 5.5. Побічна дія ліків</a:t>
            </a:r>
          </a:p>
        </p:txBody>
      </p:sp>
      <p:pic>
        <p:nvPicPr>
          <p:cNvPr id="3" name="Рисунок 5">
            <a:extLst>
              <a:ext uri="{FF2B5EF4-FFF2-40B4-BE49-F238E27FC236}">
                <a16:creationId xmlns:a16="http://schemas.microsoft.com/office/drawing/2014/main" id="{AD6E00DC-EAA8-CE40-BDC3-92E5C30597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71625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4BC1B1-167F-6B05-778B-2F42969C95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183"/>
            <a:ext cx="9144000" cy="782031"/>
          </a:xfrm>
          <a:gradFill>
            <a:gsLst>
              <a:gs pos="0">
                <a:schemeClr val="bg2">
                  <a:tint val="90000"/>
                  <a:satMod val="92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Класифікація лікарських засобів, що впливають на дихальну систему</a:t>
            </a:r>
            <a:endParaRPr lang="uk-UA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473CA0-AC3D-0C2E-B014-B7AF54E4B3A5}"/>
              </a:ext>
            </a:extLst>
          </p:cNvPr>
          <p:cNvSpPr txBox="1"/>
          <p:nvPr/>
        </p:nvSpPr>
        <p:spPr>
          <a:xfrm>
            <a:off x="0" y="793214"/>
            <a:ext cx="9144000" cy="590931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atMod val="92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shape">
              <a:fillToRect l="50000" t="50000" r="50000" b="50000"/>
            </a:path>
          </a:gra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b="1" dirty="0"/>
              <a:t>I. </a:t>
            </a:r>
            <a:r>
              <a:rPr lang="uk-UA" b="1" dirty="0" err="1"/>
              <a:t>Бронходилататори</a:t>
            </a:r>
            <a:endParaRPr lang="uk-UA" b="1" dirty="0"/>
          </a:p>
          <a:p>
            <a:pPr lvl="1">
              <a:buFont typeface="+mj-lt"/>
              <a:buAutoNum type="arabicPeriod"/>
            </a:pPr>
            <a:r>
              <a:rPr lang="el-GR" b="1" dirty="0"/>
              <a:t>β2-</a:t>
            </a:r>
            <a:r>
              <a:rPr lang="uk-UA" b="1" dirty="0"/>
              <a:t>агоністи</a:t>
            </a:r>
            <a:endParaRPr lang="uk-UA" dirty="0"/>
          </a:p>
          <a:p>
            <a:pPr lvl="2"/>
            <a:r>
              <a:rPr lang="uk-UA" dirty="0"/>
              <a:t>Короткої дії (</a:t>
            </a:r>
            <a:r>
              <a:rPr lang="en-US" dirty="0"/>
              <a:t>SABA): </a:t>
            </a:r>
            <a:r>
              <a:rPr lang="uk-UA" dirty="0" err="1"/>
              <a:t>сальбутамол</a:t>
            </a:r>
            <a:r>
              <a:rPr lang="uk-UA" dirty="0"/>
              <a:t>, </a:t>
            </a:r>
            <a:r>
              <a:rPr lang="uk-UA" dirty="0" err="1"/>
              <a:t>фенотерол</a:t>
            </a:r>
            <a:endParaRPr lang="uk-UA" dirty="0"/>
          </a:p>
          <a:p>
            <a:pPr lvl="2"/>
            <a:r>
              <a:rPr lang="uk-UA" dirty="0"/>
              <a:t>Тривалої дії (</a:t>
            </a:r>
            <a:r>
              <a:rPr lang="en-US" dirty="0"/>
              <a:t>LABA): </a:t>
            </a:r>
            <a:r>
              <a:rPr lang="uk-UA" dirty="0" err="1"/>
              <a:t>формотерол</a:t>
            </a:r>
            <a:r>
              <a:rPr lang="uk-UA" dirty="0"/>
              <a:t>, </a:t>
            </a:r>
            <a:r>
              <a:rPr lang="uk-UA" dirty="0" err="1"/>
              <a:t>сальметерол</a:t>
            </a:r>
            <a:endParaRPr lang="uk-UA" dirty="0"/>
          </a:p>
          <a:p>
            <a:pPr lvl="1">
              <a:buFont typeface="+mj-lt"/>
              <a:buAutoNum type="arabicPeriod"/>
            </a:pPr>
            <a:r>
              <a:rPr lang="uk-UA" b="1" dirty="0"/>
              <a:t>М-</a:t>
            </a:r>
            <a:r>
              <a:rPr lang="uk-UA" b="1" dirty="0" err="1"/>
              <a:t>холіноблокатори</a:t>
            </a:r>
            <a:endParaRPr lang="uk-UA" dirty="0"/>
          </a:p>
          <a:p>
            <a:pPr lvl="1"/>
            <a:r>
              <a:rPr lang="uk-UA" dirty="0"/>
              <a:t>	Короткої дії: </a:t>
            </a:r>
            <a:r>
              <a:rPr lang="uk-UA" dirty="0" err="1"/>
              <a:t>іпратропію</a:t>
            </a:r>
            <a:r>
              <a:rPr lang="uk-UA" dirty="0"/>
              <a:t> бромід</a:t>
            </a:r>
          </a:p>
          <a:p>
            <a:pPr lvl="1"/>
            <a:r>
              <a:rPr lang="uk-UA" dirty="0"/>
              <a:t>	Тривалої дії (</a:t>
            </a:r>
            <a:r>
              <a:rPr lang="en-US" dirty="0"/>
              <a:t>LAMA): </a:t>
            </a:r>
            <a:r>
              <a:rPr lang="uk-UA" dirty="0" err="1"/>
              <a:t>тіотропій</a:t>
            </a:r>
            <a:r>
              <a:rPr lang="uk-UA" dirty="0"/>
              <a:t>, </a:t>
            </a:r>
            <a:r>
              <a:rPr lang="uk-UA" dirty="0" err="1"/>
              <a:t>глікопіроній</a:t>
            </a:r>
            <a:endParaRPr lang="uk-UA" dirty="0"/>
          </a:p>
          <a:p>
            <a:pPr lvl="1"/>
            <a:r>
              <a:rPr lang="uk-UA" b="1" dirty="0"/>
              <a:t>3. </a:t>
            </a:r>
            <a:r>
              <a:rPr lang="uk-UA" b="1" dirty="0" err="1"/>
              <a:t>Метилксантини</a:t>
            </a:r>
            <a:endParaRPr lang="uk-UA" dirty="0"/>
          </a:p>
          <a:p>
            <a:pPr lvl="1"/>
            <a:r>
              <a:rPr lang="uk-UA" dirty="0"/>
              <a:t>	Теофілін</a:t>
            </a:r>
          </a:p>
          <a:p>
            <a:pPr lvl="2"/>
            <a:r>
              <a:rPr lang="uk-UA" dirty="0" err="1"/>
              <a:t>Амінофілін</a:t>
            </a:r>
            <a:endParaRPr lang="uk-UA" dirty="0"/>
          </a:p>
          <a:p>
            <a:r>
              <a:rPr lang="en-US" b="1" dirty="0"/>
              <a:t>II. </a:t>
            </a:r>
            <a:r>
              <a:rPr lang="uk-UA" b="1" dirty="0"/>
              <a:t>Протизапальні засоби</a:t>
            </a:r>
          </a:p>
          <a:p>
            <a:r>
              <a:rPr lang="uk-UA" dirty="0"/>
              <a:t>	Інгаляційні </a:t>
            </a:r>
            <a:r>
              <a:rPr lang="uk-UA" dirty="0" err="1"/>
              <a:t>глюкокортикостероїди</a:t>
            </a:r>
            <a:r>
              <a:rPr lang="uk-UA" dirty="0"/>
              <a:t> (</a:t>
            </a:r>
            <a:r>
              <a:rPr lang="uk-UA" dirty="0" err="1"/>
              <a:t>беклометазон</a:t>
            </a:r>
            <a:r>
              <a:rPr lang="uk-UA" dirty="0"/>
              <a:t>, </a:t>
            </a:r>
            <a:r>
              <a:rPr lang="uk-UA" dirty="0" err="1"/>
              <a:t>будесонід</a:t>
            </a:r>
            <a:r>
              <a:rPr lang="uk-UA" dirty="0"/>
              <a:t>, </a:t>
            </a:r>
            <a:r>
              <a:rPr lang="uk-UA" dirty="0" err="1"/>
              <a:t>флутиказон</a:t>
            </a:r>
            <a:r>
              <a:rPr lang="uk-UA" dirty="0"/>
              <a:t>)</a:t>
            </a:r>
          </a:p>
          <a:p>
            <a:r>
              <a:rPr lang="uk-UA" dirty="0"/>
              <a:t>	Системні ГКС</a:t>
            </a:r>
          </a:p>
          <a:p>
            <a:r>
              <a:rPr lang="uk-UA" dirty="0"/>
              <a:t>	</a:t>
            </a:r>
            <a:r>
              <a:rPr lang="uk-UA" dirty="0" err="1"/>
              <a:t>Антилейкотрієнові</a:t>
            </a:r>
            <a:r>
              <a:rPr lang="uk-UA" dirty="0"/>
              <a:t> препарати (</a:t>
            </a:r>
            <a:r>
              <a:rPr lang="uk-UA" dirty="0" err="1"/>
              <a:t>монтелукаст</a:t>
            </a:r>
            <a:r>
              <a:rPr lang="uk-UA" dirty="0"/>
              <a:t>, </a:t>
            </a:r>
            <a:r>
              <a:rPr lang="uk-UA" dirty="0" err="1"/>
              <a:t>зафірлукаст</a:t>
            </a:r>
            <a:r>
              <a:rPr lang="uk-UA" dirty="0"/>
              <a:t>)</a:t>
            </a:r>
          </a:p>
          <a:p>
            <a:r>
              <a:rPr lang="en-US" b="1" dirty="0"/>
              <a:t>III. </a:t>
            </a:r>
            <a:r>
              <a:rPr lang="uk-UA" b="1" dirty="0" err="1"/>
              <a:t>Мукоактивні</a:t>
            </a:r>
            <a:r>
              <a:rPr lang="uk-UA" b="1" dirty="0"/>
              <a:t> засоби</a:t>
            </a:r>
          </a:p>
          <a:p>
            <a:r>
              <a:rPr lang="uk-UA" dirty="0"/>
              <a:t>	</a:t>
            </a:r>
            <a:r>
              <a:rPr lang="uk-UA" dirty="0" err="1"/>
              <a:t>Муколітики</a:t>
            </a:r>
            <a:r>
              <a:rPr lang="uk-UA" dirty="0"/>
              <a:t> (</a:t>
            </a:r>
            <a:r>
              <a:rPr lang="uk-UA" dirty="0" err="1"/>
              <a:t>ацетилцистеїн</a:t>
            </a:r>
            <a:r>
              <a:rPr lang="uk-UA" dirty="0"/>
              <a:t>, </a:t>
            </a:r>
            <a:r>
              <a:rPr lang="uk-UA" dirty="0" err="1"/>
              <a:t>карбоцистеїн</a:t>
            </a:r>
            <a:r>
              <a:rPr lang="uk-UA" dirty="0"/>
              <a:t>)</a:t>
            </a:r>
          </a:p>
          <a:p>
            <a:r>
              <a:rPr lang="uk-UA" dirty="0"/>
              <a:t>	</a:t>
            </a:r>
            <a:r>
              <a:rPr lang="uk-UA" dirty="0" err="1"/>
              <a:t>Секретолітики</a:t>
            </a:r>
            <a:r>
              <a:rPr lang="uk-UA" dirty="0"/>
              <a:t> (</a:t>
            </a:r>
            <a:r>
              <a:rPr lang="uk-UA" dirty="0" err="1"/>
              <a:t>амброксол</a:t>
            </a:r>
            <a:r>
              <a:rPr lang="uk-UA" dirty="0"/>
              <a:t>)</a:t>
            </a:r>
          </a:p>
          <a:p>
            <a:r>
              <a:rPr lang="uk-UA" dirty="0"/>
              <a:t>	</a:t>
            </a:r>
            <a:r>
              <a:rPr lang="uk-UA" dirty="0" err="1"/>
              <a:t>Секретомоторні</a:t>
            </a:r>
            <a:endParaRPr lang="uk-UA" dirty="0"/>
          </a:p>
          <a:p>
            <a:r>
              <a:rPr lang="en-US" b="1" dirty="0"/>
              <a:t>IV. </a:t>
            </a:r>
            <a:r>
              <a:rPr lang="uk-UA" b="1" dirty="0"/>
              <a:t>Інші</a:t>
            </a:r>
          </a:p>
          <a:p>
            <a:r>
              <a:rPr lang="uk-UA" dirty="0"/>
              <a:t>	</a:t>
            </a:r>
            <a:r>
              <a:rPr lang="uk-UA" dirty="0" err="1"/>
              <a:t>Протикашльові</a:t>
            </a:r>
            <a:endParaRPr lang="uk-UA" dirty="0"/>
          </a:p>
          <a:p>
            <a:r>
              <a:rPr lang="uk-UA" dirty="0"/>
              <a:t>	Біологічна терапія (</a:t>
            </a:r>
            <a:r>
              <a:rPr lang="uk-UA" dirty="0" err="1"/>
              <a:t>омалізумаб</a:t>
            </a:r>
            <a:r>
              <a:rPr lang="uk-UA" dirty="0"/>
              <a:t>, </a:t>
            </a:r>
            <a:r>
              <a:rPr lang="uk-UA" dirty="0" err="1"/>
              <a:t>ме</a:t>
            </a:r>
            <a:r>
              <a:rPr lang="en-US" dirty="0" err="1"/>
              <a:t>polizumab</a:t>
            </a:r>
            <a:r>
              <a:rPr lang="en-US" dirty="0"/>
              <a:t> </a:t>
            </a:r>
            <a:r>
              <a:rPr lang="uk-UA" dirty="0"/>
              <a:t>тощо)</a:t>
            </a:r>
          </a:p>
        </p:txBody>
      </p:sp>
    </p:spTree>
    <p:extLst>
      <p:ext uri="{BB962C8B-B14F-4D97-AF65-F5344CB8AC3E}">
        <p14:creationId xmlns:p14="http://schemas.microsoft.com/office/powerpoint/2010/main" val="743186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9538E7-85C2-AFCD-A213-FD4312222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59" y="286604"/>
            <a:ext cx="8001551" cy="737965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>
                <a:latin typeface="+mn-lt"/>
              </a:rPr>
              <a:t>Побічні реакції: масштаб проблеми</a:t>
            </a:r>
            <a:endParaRPr lang="uk-UA" sz="4000" dirty="0">
              <a:latin typeface="+mn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E502B44-D155-A0FD-8DE5-6E97D38A0EA7}"/>
              </a:ext>
            </a:extLst>
          </p:cNvPr>
          <p:cNvSpPr txBox="1"/>
          <p:nvPr/>
        </p:nvSpPr>
        <p:spPr>
          <a:xfrm>
            <a:off x="286438" y="1197535"/>
            <a:ext cx="8857562" cy="37805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Загальна 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фармаконаглядова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статистика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ADR </a:t>
            </a: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є причиною 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5–10% госпіталізацій</a:t>
            </a:r>
            <a:endParaRPr lang="uk-UA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10–20% госпіталізованих пацієнтів мають хоча б одну ПР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Лікарські ПР входять до топ-10 причин смертності у розвинених країнах</a:t>
            </a:r>
          </a:p>
          <a:p>
            <a:pPr>
              <a:lnSpc>
                <a:spcPct val="150000"/>
              </a:lnSpc>
              <a:buNone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Для препаратів дихальної системи: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l-GR" dirty="0">
                <a:latin typeface="Arial" panose="020B0604020202020204" pitchFamily="34" charset="0"/>
                <a:cs typeface="Arial" panose="020B0604020202020204" pitchFamily="34" charset="0"/>
              </a:rPr>
              <a:t>β</a:t>
            </a:r>
            <a:r>
              <a:rPr lang="el-GR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l-GR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агоністи: тахікардія — до 10–15%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Тремор — до 20% (</a:t>
            </a:r>
            <a:r>
              <a:rPr lang="uk-UA" dirty="0" err="1">
                <a:latin typeface="Arial" panose="020B0604020202020204" pitchFamily="34" charset="0"/>
                <a:cs typeface="Arial" panose="020B0604020202020204" pitchFamily="34" charset="0"/>
              </a:rPr>
              <a:t>дозозалежний</a:t>
            </a: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Інгаляційні ГКС: </a:t>
            </a:r>
            <a:r>
              <a:rPr lang="uk-UA" dirty="0" err="1">
                <a:latin typeface="Arial" panose="020B0604020202020204" pitchFamily="34" charset="0"/>
                <a:cs typeface="Arial" panose="020B0604020202020204" pitchFamily="34" charset="0"/>
              </a:rPr>
              <a:t>кандидоз</a:t>
            </a: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 ротоглотки — 5–10%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Теофілін: токсичність залежить від концентрації (&gt;20 </a:t>
            </a:r>
            <a:r>
              <a:rPr lang="uk-UA" dirty="0" err="1">
                <a:latin typeface="Arial" panose="020B0604020202020204" pitchFamily="34" charset="0"/>
                <a:cs typeface="Arial" panose="020B0604020202020204" pitchFamily="34" charset="0"/>
              </a:rPr>
              <a:t>мкг</a:t>
            </a: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/мл)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BB3E74-788E-94C0-DE1F-50F71897AA5B}"/>
              </a:ext>
            </a:extLst>
          </p:cNvPr>
          <p:cNvSpPr txBox="1"/>
          <p:nvPr/>
        </p:nvSpPr>
        <p:spPr>
          <a:xfrm>
            <a:off x="143219" y="5151023"/>
            <a:ext cx="8857562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 err="1"/>
              <a:t>Pirmohamed</a:t>
            </a:r>
            <a:r>
              <a:rPr lang="en-US" sz="1200" dirty="0"/>
              <a:t> M. et </a:t>
            </a:r>
            <a:r>
              <a:rPr lang="en-US" sz="1200" dirty="0" err="1"/>
              <a:t>al.</a:t>
            </a:r>
            <a:r>
              <a:rPr lang="en-US" sz="1200" b="1" dirty="0" err="1"/>
              <a:t>Adverse</a:t>
            </a:r>
            <a:r>
              <a:rPr lang="en-US" sz="1200" b="1" dirty="0"/>
              <a:t> drug reactions as cause of admission to hospital: prospective analysis.</a:t>
            </a:r>
            <a:r>
              <a:rPr lang="uk-UA" sz="1200" b="1" dirty="0"/>
              <a:t> </a:t>
            </a:r>
            <a:r>
              <a:rPr lang="en-US" sz="1200" dirty="0"/>
              <a:t>BMJ. 20</a:t>
            </a:r>
            <a:r>
              <a:rPr lang="uk-UA" sz="1200" dirty="0"/>
              <a:t>2</a:t>
            </a:r>
            <a:r>
              <a:rPr lang="en-US" sz="1200" dirty="0"/>
              <a:t>4;329:15–19.</a:t>
            </a:r>
            <a:r>
              <a:rPr lang="uk-UA" sz="1200" dirty="0"/>
              <a:t> </a:t>
            </a:r>
            <a:r>
              <a:rPr lang="en-US" sz="1200" dirty="0"/>
              <a:t>DOI: 10.1136/bmj.329.7456.15</a:t>
            </a:r>
            <a:endParaRPr lang="uk-UA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Singh S. et al.</a:t>
            </a:r>
            <a:r>
              <a:rPr lang="uk-UA" sz="1200" dirty="0"/>
              <a:t> </a:t>
            </a:r>
            <a:r>
              <a:rPr lang="en-US" sz="1200" b="1" dirty="0"/>
              <a:t>Inhaled corticosteroids and risk of pneumonia in COPD: systematic review and meta-analysis.</a:t>
            </a:r>
            <a:r>
              <a:rPr lang="uk-UA" sz="1200" b="1" dirty="0"/>
              <a:t> </a:t>
            </a:r>
            <a:r>
              <a:rPr lang="en-US" sz="1200" dirty="0"/>
              <a:t>Lancet. 2009;374:712–719.</a:t>
            </a:r>
            <a:r>
              <a:rPr lang="uk-UA" sz="1200" dirty="0"/>
              <a:t> </a:t>
            </a:r>
            <a:r>
              <a:rPr lang="en-US" sz="1200" dirty="0"/>
              <a:t>DOI: 10.1016/S0140-6736(09)61282-6</a:t>
            </a:r>
            <a:endParaRPr lang="uk-UA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FDA Drug Safety Communication (2020)</a:t>
            </a:r>
            <a:r>
              <a:rPr lang="uk-UA" sz="1200" dirty="0"/>
              <a:t> </a:t>
            </a:r>
            <a:r>
              <a:rPr lang="en-US" sz="1200" dirty="0"/>
              <a:t>Boxed warning for montelukast due to serious mental health side effects</a:t>
            </a:r>
            <a:r>
              <a:rPr lang="uk-UA" sz="1200" dirty="0"/>
              <a:t> </a:t>
            </a:r>
            <a:r>
              <a:rPr lang="en-US" sz="1200" dirty="0"/>
              <a:t>DOI: 10.1001/jamanetworkopen.2022.4164</a:t>
            </a:r>
            <a:endParaRPr lang="uk-UA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Barnes PJ.</a:t>
            </a:r>
            <a:r>
              <a:rPr lang="uk-UA" sz="1200" dirty="0"/>
              <a:t> </a:t>
            </a:r>
            <a:r>
              <a:rPr lang="en-US" sz="1200" dirty="0"/>
              <a:t>Theophylline.</a:t>
            </a:r>
            <a:r>
              <a:rPr lang="uk-UA" sz="1200" dirty="0"/>
              <a:t> </a:t>
            </a:r>
            <a:r>
              <a:rPr lang="en-US" sz="1200" dirty="0"/>
              <a:t>Am J Respir Crit Care Med. 2013;188(8):901–906.</a:t>
            </a:r>
            <a:r>
              <a:rPr lang="uk-UA" sz="1200" dirty="0"/>
              <a:t> </a:t>
            </a:r>
            <a:r>
              <a:rPr lang="en-US" sz="1200" dirty="0"/>
              <a:t>DOI: 10.1164/rccm.201302-0388PP</a:t>
            </a:r>
          </a:p>
          <a:p>
            <a:endParaRPr lang="uk-UA" sz="1600" dirty="0"/>
          </a:p>
        </p:txBody>
      </p:sp>
    </p:spTree>
    <p:extLst>
      <p:ext uri="{BB962C8B-B14F-4D97-AF65-F5344CB8AC3E}">
        <p14:creationId xmlns:p14="http://schemas.microsoft.com/office/powerpoint/2010/main" val="7931232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5E59D1-0869-EFE2-8E16-6FA5A6E10A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0" y="99017"/>
            <a:ext cx="7543800" cy="826100"/>
          </a:xfrm>
        </p:spPr>
        <p:txBody>
          <a:bodyPr anchor="ctr">
            <a:normAutofit/>
          </a:bodyPr>
          <a:lstStyle/>
          <a:p>
            <a:r>
              <a:rPr lang="el-GR" sz="4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β</a:t>
            </a:r>
            <a:r>
              <a:rPr lang="el-GR" sz="4400" b="1" baseline="-25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l-GR" sz="4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uk-UA" sz="4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агоністи → </a:t>
            </a:r>
            <a:r>
              <a:rPr lang="uk-UA" sz="44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гіпокаліємія</a:t>
            </a:r>
            <a:endParaRPr lang="uk-UA" sz="44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0F10F8-CC6F-1DB6-754F-EAD7B60B2053}"/>
              </a:ext>
            </a:extLst>
          </p:cNvPr>
          <p:cNvSpPr txBox="1"/>
          <p:nvPr/>
        </p:nvSpPr>
        <p:spPr>
          <a:xfrm>
            <a:off x="397433" y="654586"/>
            <a:ext cx="8571123" cy="2774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uk-UA" sz="2400" b="1" dirty="0">
                <a:solidFill>
                  <a:srgbClr val="C00000"/>
                </a:solidFill>
              </a:rPr>
              <a:t>Механізм </a:t>
            </a:r>
          </a:p>
          <a:p>
            <a:pPr>
              <a:lnSpc>
                <a:spcPts val="2400"/>
              </a:lnSpc>
              <a:buNone/>
            </a:pPr>
            <a:r>
              <a:rPr lang="el-GR" b="1" dirty="0">
                <a:latin typeface="Arial" panose="020B0604020202020204" pitchFamily="34" charset="0"/>
                <a:cs typeface="Arial" panose="020B0604020202020204" pitchFamily="34" charset="0"/>
              </a:rPr>
              <a:t>β</a:t>
            </a:r>
            <a:r>
              <a:rPr lang="el-GR" b="1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l-GR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адренорецептори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пов’язані з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Gs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білком → активація 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аденілатциклази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→ ↑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cAMP →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активація 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протеїнкінази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 →</a:t>
            </a:r>
          </a:p>
          <a:p>
            <a:pPr>
              <a:lnSpc>
                <a:spcPts val="2700"/>
              </a:lnSpc>
              <a:buNone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🔹 стимуляція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Na⁺/K⁺-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АТФази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в скелетних м’язах</a:t>
            </a:r>
            <a:b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🔹 посилення транспорту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K⁺ 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з плазми в клітини</a:t>
            </a:r>
          </a:p>
          <a:p>
            <a:pPr>
              <a:lnSpc>
                <a:spcPts val="2700"/>
              </a:lnSpc>
              <a:buNone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➡ калій не втрачається з організму</a:t>
            </a:r>
            <a:b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➡ він перерозподіляється 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внутрішньоклітинно</a:t>
            </a:r>
            <a:b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➡ виникає 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транзиторна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гіпокаліємія</a:t>
            </a:r>
            <a:endParaRPr lang="uk-UA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8E80B6-8AE3-BDD2-DE5C-FA471B0C48B7}"/>
              </a:ext>
            </a:extLst>
          </p:cNvPr>
          <p:cNvSpPr txBox="1"/>
          <p:nvPr/>
        </p:nvSpPr>
        <p:spPr>
          <a:xfrm>
            <a:off x="176272" y="3710850"/>
            <a:ext cx="4109292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uk-UA" sz="2400" b="1" dirty="0">
                <a:solidFill>
                  <a:srgbClr val="C00000"/>
                </a:solidFill>
              </a:rPr>
              <a:t>Клінічне значення</a:t>
            </a:r>
          </a:p>
          <a:p>
            <a:pPr>
              <a:buNone/>
            </a:pPr>
            <a:r>
              <a:rPr lang="uk-UA" b="1" dirty="0"/>
              <a:t>Особливо виражено при: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 частих інгаляціях </a:t>
            </a:r>
            <a:r>
              <a:rPr lang="uk-UA" b="1" dirty="0" err="1"/>
              <a:t>сальбутамолу</a:t>
            </a:r>
            <a:endParaRPr lang="uk-UA" b="1" dirty="0"/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 </a:t>
            </a:r>
            <a:r>
              <a:rPr lang="uk-UA" b="1" dirty="0" err="1"/>
              <a:t>небулайзерній</a:t>
            </a:r>
            <a:r>
              <a:rPr lang="uk-UA" b="1" dirty="0"/>
              <a:t> терапії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 внутрішньовенному введенні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 комбінації з </a:t>
            </a:r>
            <a:r>
              <a:rPr lang="uk-UA" b="1" dirty="0" err="1"/>
              <a:t>діуретиками</a:t>
            </a:r>
            <a:r>
              <a:rPr lang="uk-UA" b="1" dirty="0"/>
              <a:t> або ГКС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AEF3208-9422-0A53-7CD6-5210AFBA3120}"/>
              </a:ext>
            </a:extLst>
          </p:cNvPr>
          <p:cNvSpPr txBox="1"/>
          <p:nvPr/>
        </p:nvSpPr>
        <p:spPr>
          <a:xfrm>
            <a:off x="4946572" y="3724926"/>
            <a:ext cx="377327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rgbClr val="C00000"/>
                </a:solidFill>
              </a:rPr>
              <a:t>Наслідки: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м’язова слабкість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аритмії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подовження </a:t>
            </a:r>
            <a:r>
              <a:rPr lang="en-US" b="1" dirty="0"/>
              <a:t>QT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 err="1"/>
              <a:t>потенціація</a:t>
            </a:r>
            <a:r>
              <a:rPr lang="uk-UA" b="1" dirty="0"/>
              <a:t> токсичності </a:t>
            </a:r>
            <a:r>
              <a:rPr lang="uk-UA" b="1" dirty="0" err="1"/>
              <a:t>дигоксину</a:t>
            </a:r>
            <a:endParaRPr lang="uk-UA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0EB3DD3-E7F2-2765-EF45-C43954CEE292}"/>
              </a:ext>
            </a:extLst>
          </p:cNvPr>
          <p:cNvSpPr txBox="1"/>
          <p:nvPr/>
        </p:nvSpPr>
        <p:spPr>
          <a:xfrm>
            <a:off x="572877" y="5668769"/>
            <a:ext cx="857112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dirty="0"/>
              <a:t>💡 </a:t>
            </a:r>
            <a:r>
              <a:rPr lang="uk-UA" b="1" dirty="0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Важливо: це функціональна </a:t>
            </a:r>
            <a:r>
              <a:rPr lang="uk-UA" b="1" dirty="0" err="1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гіпокаліємія</a:t>
            </a:r>
            <a:r>
              <a:rPr lang="uk-UA" b="1" dirty="0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 не дефіцит калію.</a:t>
            </a:r>
          </a:p>
        </p:txBody>
      </p:sp>
    </p:spTree>
    <p:extLst>
      <p:ext uri="{BB962C8B-B14F-4D97-AF65-F5344CB8AC3E}">
        <p14:creationId xmlns:p14="http://schemas.microsoft.com/office/powerpoint/2010/main" val="30919819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DF95A6-3F12-30DF-B0C7-71D0DF7DC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A0A8AB-5043-A222-8D6B-C3FAE27887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0" y="99017"/>
            <a:ext cx="7543800" cy="826100"/>
          </a:xfrm>
        </p:spPr>
        <p:txBody>
          <a:bodyPr anchor="ctr">
            <a:normAutofit/>
          </a:bodyPr>
          <a:lstStyle/>
          <a:p>
            <a:r>
              <a:rPr lang="el-GR" sz="4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β</a:t>
            </a:r>
            <a:r>
              <a:rPr lang="el-GR" sz="4400" b="1" baseline="-25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l-GR" sz="4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uk-UA" sz="44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агоністи → тахікардія</a:t>
            </a:r>
            <a:endParaRPr lang="uk-UA" sz="44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584735D-9F3F-9196-D80E-C7FD9E646F55}"/>
              </a:ext>
            </a:extLst>
          </p:cNvPr>
          <p:cNvSpPr txBox="1"/>
          <p:nvPr/>
        </p:nvSpPr>
        <p:spPr>
          <a:xfrm>
            <a:off x="175725" y="1328487"/>
            <a:ext cx="4076786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/>
              <a:t>Прямий</a:t>
            </a:r>
          </a:p>
          <a:p>
            <a:r>
              <a:rPr lang="uk-UA" sz="2200" b="1" dirty="0"/>
              <a:t>часткова стимуляція </a:t>
            </a:r>
            <a:r>
              <a:rPr lang="el-GR" sz="2200" b="1" dirty="0"/>
              <a:t>β</a:t>
            </a:r>
            <a:r>
              <a:rPr lang="el-GR" sz="2200" b="1" baseline="-25000" dirty="0"/>
              <a:t>1</a:t>
            </a:r>
            <a:r>
              <a:rPr lang="el-GR" sz="2200" b="1" dirty="0"/>
              <a:t>-</a:t>
            </a:r>
            <a:r>
              <a:rPr lang="uk-UA" sz="2200" b="1" dirty="0"/>
              <a:t>рецепторів у серці</a:t>
            </a:r>
          </a:p>
          <a:p>
            <a:r>
              <a:rPr lang="uk-UA" sz="2200" b="1" dirty="0"/>
              <a:t>↑ </a:t>
            </a:r>
            <a:r>
              <a:rPr lang="en-US" sz="2200" b="1" dirty="0"/>
              <a:t>cAMP</a:t>
            </a:r>
          </a:p>
          <a:p>
            <a:r>
              <a:rPr lang="en-US" sz="2200" b="1" dirty="0"/>
              <a:t>↑ </a:t>
            </a:r>
            <a:r>
              <a:rPr lang="uk-UA" sz="2200" b="1" dirty="0"/>
              <a:t>внутрішньоклітинного </a:t>
            </a:r>
            <a:r>
              <a:rPr lang="en-US" sz="2200" b="1" dirty="0"/>
              <a:t>Ca²⁺</a:t>
            </a:r>
          </a:p>
          <a:p>
            <a:r>
              <a:rPr lang="en-US" sz="2200" b="1" dirty="0"/>
              <a:t>↑ </a:t>
            </a:r>
            <a:r>
              <a:rPr lang="uk-UA" sz="2200" b="1" dirty="0"/>
              <a:t>автоматизму синусового вузла</a:t>
            </a:r>
            <a:r>
              <a:rPr lang="uk-UA" sz="2200" b="1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677045-169B-7B78-82EA-10F11984ACA8}"/>
              </a:ext>
            </a:extLst>
          </p:cNvPr>
          <p:cNvSpPr txBox="1"/>
          <p:nvPr/>
        </p:nvSpPr>
        <p:spPr>
          <a:xfrm>
            <a:off x="175725" y="4053424"/>
            <a:ext cx="515975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C00000"/>
                </a:solidFill>
              </a:rPr>
              <a:t>Клінічні акценти. </a:t>
            </a:r>
            <a:r>
              <a:rPr lang="uk-UA" sz="2400" b="1" dirty="0"/>
              <a:t>Частіше виникають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b="1" dirty="0"/>
              <a:t>у дітей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b="1" dirty="0"/>
              <a:t>при передозуванні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b="1" dirty="0"/>
              <a:t>при тривожності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b="1" dirty="0"/>
              <a:t>при </a:t>
            </a:r>
            <a:r>
              <a:rPr lang="uk-UA" sz="2400" b="1" dirty="0" err="1"/>
              <a:t>гіпокаліємії</a:t>
            </a:r>
            <a:r>
              <a:rPr lang="uk-UA" sz="2400" b="1" dirty="0"/>
              <a:t> (замкнене коло!)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73EB584-468D-B413-300D-3AF440B16B81}"/>
              </a:ext>
            </a:extLst>
          </p:cNvPr>
          <p:cNvSpPr txBox="1"/>
          <p:nvPr/>
        </p:nvSpPr>
        <p:spPr>
          <a:xfrm>
            <a:off x="4652698" y="1389462"/>
            <a:ext cx="3998297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/>
              <a:t>Непрямий</a:t>
            </a:r>
            <a:endParaRPr lang="ru-RU" sz="2400" b="1" dirty="0"/>
          </a:p>
          <a:p>
            <a:r>
              <a:rPr lang="ru-RU" sz="2200" b="1" dirty="0" err="1"/>
              <a:t>периферична</a:t>
            </a:r>
            <a:r>
              <a:rPr lang="ru-RU" sz="2200" b="1" dirty="0"/>
              <a:t> </a:t>
            </a:r>
            <a:r>
              <a:rPr lang="ru-RU" sz="2200" b="1" dirty="0" err="1"/>
              <a:t>вазодилатація</a:t>
            </a:r>
            <a:r>
              <a:rPr lang="ru-RU" sz="2200" b="1" dirty="0"/>
              <a:t> (β</a:t>
            </a:r>
            <a:r>
              <a:rPr lang="ru-RU" sz="2200" b="1" baseline="-25000" dirty="0"/>
              <a:t>2</a:t>
            </a:r>
            <a:r>
              <a:rPr lang="ru-RU" sz="2200" b="1" dirty="0"/>
              <a:t> у </a:t>
            </a:r>
            <a:r>
              <a:rPr lang="ru-RU" sz="2200" b="1" dirty="0" err="1"/>
              <a:t>судинах</a:t>
            </a:r>
            <a:r>
              <a:rPr lang="ru-RU" sz="2200" b="1" dirty="0"/>
              <a:t>)</a:t>
            </a:r>
          </a:p>
          <a:p>
            <a:r>
              <a:rPr lang="ru-RU" sz="2200" b="1" dirty="0"/>
              <a:t>↓ </a:t>
            </a:r>
            <a:r>
              <a:rPr lang="ru-RU" sz="2200" b="1" dirty="0" err="1"/>
              <a:t>периферичного</a:t>
            </a:r>
            <a:r>
              <a:rPr lang="ru-RU" sz="2200" b="1" dirty="0"/>
              <a:t> опору</a:t>
            </a:r>
          </a:p>
          <a:p>
            <a:r>
              <a:rPr lang="ru-RU" sz="2200" b="1" dirty="0"/>
              <a:t>рефлекторна </a:t>
            </a:r>
            <a:r>
              <a:rPr lang="ru-RU" sz="2200" b="1" dirty="0" err="1"/>
              <a:t>тахікардія</a:t>
            </a:r>
            <a:endParaRPr lang="ru-RU" sz="2200" b="1" dirty="0"/>
          </a:p>
          <a:p>
            <a:pPr algn="ctr">
              <a:buNone/>
            </a:pPr>
            <a:r>
              <a:rPr lang="uk-UA" sz="2400" b="1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031ECB-C3F7-17B4-448B-A7661F5C137B}"/>
              </a:ext>
            </a:extLst>
          </p:cNvPr>
          <p:cNvSpPr txBox="1"/>
          <p:nvPr/>
        </p:nvSpPr>
        <p:spPr>
          <a:xfrm>
            <a:off x="5475383" y="4376589"/>
            <a:ext cx="3668617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Можливі: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надшлуночкові</a:t>
            </a:r>
            <a:r>
              <a:rPr lang="uk-UA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тахіаритмії</a:t>
            </a:r>
            <a:endParaRPr lang="uk-UA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1800" b="1" dirty="0">
                <a:latin typeface="Arial" panose="020B0604020202020204" pitchFamily="34" charset="0"/>
                <a:cs typeface="Arial" panose="020B0604020202020204" pitchFamily="34" charset="0"/>
              </a:rPr>
              <a:t>посилення ішемії у пацієнтів з ІХС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2C1A3C-AB43-9210-D9D7-08053180E0DD}"/>
              </a:ext>
            </a:extLst>
          </p:cNvPr>
          <p:cNvSpPr txBox="1"/>
          <p:nvPr/>
        </p:nvSpPr>
        <p:spPr>
          <a:xfrm>
            <a:off x="3767218" y="866242"/>
            <a:ext cx="193951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Механізм</a:t>
            </a:r>
            <a:endParaRPr lang="uk-UA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11769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840F13-A054-8266-3598-EF86A44241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86605"/>
            <a:ext cx="9144000" cy="782032"/>
          </a:xfrm>
        </p:spPr>
        <p:txBody>
          <a:bodyPr anchor="ctr">
            <a:normAutofit/>
          </a:bodyPr>
          <a:lstStyle/>
          <a:p>
            <a:r>
              <a:rPr lang="uk-UA" sz="4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Інгаляційні</a:t>
            </a:r>
            <a:r>
              <a:rPr lang="uk-UA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4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ГКС → </a:t>
            </a:r>
            <a:r>
              <a:rPr lang="uk-UA" sz="29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локальна </a:t>
            </a:r>
            <a:r>
              <a:rPr lang="uk-UA" sz="29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імуносупресія</a:t>
            </a:r>
            <a:endParaRPr lang="uk-UA" sz="29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FD6B16-2411-1A01-046D-FD820EE67EF3}"/>
              </a:ext>
            </a:extLst>
          </p:cNvPr>
          <p:cNvSpPr txBox="1"/>
          <p:nvPr/>
        </p:nvSpPr>
        <p:spPr>
          <a:xfrm>
            <a:off x="165253" y="1253873"/>
            <a:ext cx="8758410" cy="2289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900"/>
              </a:lnSpc>
              <a:buNone/>
            </a:pPr>
            <a:r>
              <a:rPr lang="uk-UA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Молекулярний механізм</a:t>
            </a:r>
          </a:p>
          <a:p>
            <a:pPr>
              <a:lnSpc>
                <a:spcPts val="2900"/>
              </a:lnSpc>
              <a:buNone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ГКС → зв’язування з </a:t>
            </a: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цитозольним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GR →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транслокація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 в ядро →</a:t>
            </a:r>
          </a:p>
          <a:p>
            <a:pPr>
              <a:lnSpc>
                <a:spcPts val="2900"/>
              </a:lnSpc>
              <a:buNone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🔹 пригнічення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NF-</a:t>
            </a:r>
            <a:r>
              <a:rPr lang="el-GR" sz="2000" b="1" dirty="0">
                <a:latin typeface="Arial" panose="020B0604020202020204" pitchFamily="34" charset="0"/>
                <a:cs typeface="Arial" panose="020B0604020202020204" pitchFamily="34" charset="0"/>
              </a:rPr>
              <a:t>κ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🔹 ↓ синтез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IL-1, IL-6, TNF-</a:t>
            </a:r>
            <a:r>
              <a:rPr lang="el-GR" sz="2000" b="1" dirty="0">
                <a:latin typeface="Arial" panose="020B0604020202020204" pitchFamily="34" charset="0"/>
                <a:cs typeface="Arial" panose="020B0604020202020204" pitchFamily="34" charset="0"/>
              </a:rPr>
              <a:t>α</a:t>
            </a:r>
            <a:br>
              <a:rPr lang="el-GR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🔹 ↓ активації макрофагів</a:t>
            </a:r>
            <a:b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🔹 ↓ локального клітинного імунітету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F9937C-BA61-3F7D-5C1D-1CECB1CA0C84}"/>
              </a:ext>
            </a:extLst>
          </p:cNvPr>
          <p:cNvSpPr txBox="1"/>
          <p:nvPr/>
        </p:nvSpPr>
        <p:spPr>
          <a:xfrm>
            <a:off x="1925885" y="3542961"/>
            <a:ext cx="5292229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Чому виникає </a:t>
            </a:r>
            <a:r>
              <a:rPr lang="uk-UA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кандидоз</a:t>
            </a:r>
            <a:r>
              <a:rPr lang="uk-UA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indent="265113">
              <a:buFont typeface="Arial" panose="020B0604020202020204" pitchFamily="34" charset="0"/>
              <a:buChar char="•"/>
            </a:pPr>
            <a:r>
              <a:rPr lang="uk-UA" b="1" dirty="0"/>
              <a:t>інгаляційний препарат осідає в ротоглотці</a:t>
            </a:r>
          </a:p>
          <a:p>
            <a:pPr indent="265113">
              <a:buFont typeface="Arial" panose="020B0604020202020204" pitchFamily="34" charset="0"/>
              <a:buChar char="•"/>
            </a:pPr>
            <a:r>
              <a:rPr lang="uk-UA" b="1" dirty="0"/>
              <a:t>пригнічується місцевий клітинний імунітет</a:t>
            </a:r>
          </a:p>
          <a:p>
            <a:pPr indent="265113">
              <a:buFont typeface="Arial" panose="020B0604020202020204" pitchFamily="34" charset="0"/>
              <a:buChar char="•"/>
            </a:pPr>
            <a:r>
              <a:rPr lang="uk-UA" b="1" dirty="0"/>
              <a:t>активується </a:t>
            </a:r>
            <a:r>
              <a:rPr lang="en-US" b="1" dirty="0"/>
              <a:t>Candida albicans</a:t>
            </a:r>
          </a:p>
          <a:p>
            <a:pPr indent="265113">
              <a:buNone/>
            </a:pPr>
            <a:endParaRPr lang="uk-UA" b="1" dirty="0"/>
          </a:p>
          <a:p>
            <a:pPr indent="265113">
              <a:buNone/>
            </a:pPr>
            <a:r>
              <a:rPr lang="uk-UA" b="1" dirty="0"/>
              <a:t>Ризик ↑ при:</a:t>
            </a:r>
          </a:p>
          <a:p>
            <a:pPr indent="265113">
              <a:buFont typeface="Arial" panose="020B0604020202020204" pitchFamily="34" charset="0"/>
              <a:buChar char="•"/>
            </a:pPr>
            <a:r>
              <a:rPr lang="uk-UA" b="1" dirty="0"/>
              <a:t>високих дозах</a:t>
            </a:r>
          </a:p>
          <a:p>
            <a:pPr indent="265113">
              <a:buFont typeface="Arial" panose="020B0604020202020204" pitchFamily="34" charset="0"/>
              <a:buChar char="•"/>
            </a:pPr>
            <a:r>
              <a:rPr lang="uk-UA" b="1" dirty="0"/>
              <a:t>відсутності </a:t>
            </a:r>
            <a:r>
              <a:rPr lang="uk-UA" b="1" dirty="0" err="1"/>
              <a:t>спейсера</a:t>
            </a:r>
            <a:endParaRPr lang="uk-UA" b="1" dirty="0"/>
          </a:p>
          <a:p>
            <a:pPr indent="265113">
              <a:buFont typeface="Arial" panose="020B0604020202020204" pitchFamily="34" charset="0"/>
              <a:buChar char="•"/>
            </a:pPr>
            <a:r>
              <a:rPr lang="uk-UA" b="1" dirty="0"/>
              <a:t>поганому полосканні рота</a:t>
            </a:r>
          </a:p>
        </p:txBody>
      </p:sp>
    </p:spTree>
    <p:extLst>
      <p:ext uri="{BB962C8B-B14F-4D97-AF65-F5344CB8AC3E}">
        <p14:creationId xmlns:p14="http://schemas.microsoft.com/office/powerpoint/2010/main" val="38904595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0B9031-C6CB-A216-FA98-802AF6ED5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38" y="0"/>
            <a:ext cx="8703324" cy="1450757"/>
          </a:xfrm>
        </p:spPr>
        <p:txBody>
          <a:bodyPr anchor="ctr">
            <a:normAutofit/>
          </a:bodyPr>
          <a:lstStyle/>
          <a:p>
            <a:pPr algn="ctr"/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Drug-induced interstitial lung disease (DILD)</a:t>
            </a:r>
            <a:endParaRPr lang="uk-UA" sz="36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EE97A7D-CB11-AFE2-FA14-E3AC815078C6}"/>
              </a:ext>
            </a:extLst>
          </p:cNvPr>
          <p:cNvSpPr txBox="1"/>
          <p:nvPr/>
        </p:nvSpPr>
        <p:spPr>
          <a:xfrm>
            <a:off x="286439" y="1242715"/>
            <a:ext cx="8571122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3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sz="3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>
              <a:buNone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Медикаментозно-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індуковане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ураження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інтерстицію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легень</a:t>
            </a:r>
            <a:r>
              <a:rPr lang="ru-RU" dirty="0"/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6AFF21-D4B5-3210-CE22-937124B087BD}"/>
              </a:ext>
            </a:extLst>
          </p:cNvPr>
          <p:cNvSpPr txBox="1"/>
          <p:nvPr/>
        </p:nvSpPr>
        <p:spPr>
          <a:xfrm>
            <a:off x="286438" y="2129137"/>
            <a:ext cx="8571123" cy="16684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uk-UA" sz="2400" b="1" dirty="0">
                <a:solidFill>
                  <a:srgbClr val="C00000"/>
                </a:solidFill>
              </a:rPr>
              <a:t>Механізми:</a:t>
            </a:r>
          </a:p>
          <a:p>
            <a:pPr marL="285750" indent="-285750">
              <a:lnSpc>
                <a:spcPts val="2400"/>
              </a:lnSpc>
              <a:buFont typeface="Wingdings" panose="05000000000000000000" pitchFamily="2" charset="2"/>
              <a:buChar char="Ø"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імунний (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гіперчутливість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</a:p>
          <a:p>
            <a:pPr marL="285750" indent="-285750">
              <a:lnSpc>
                <a:spcPts val="2400"/>
              </a:lnSpc>
              <a:buFont typeface="Wingdings" panose="05000000000000000000" pitchFamily="2" charset="2"/>
              <a:buChar char="Ø"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прямий цитотоксичний </a:t>
            </a:r>
          </a:p>
          <a:p>
            <a:pPr marL="285750" indent="-285750">
              <a:lnSpc>
                <a:spcPts val="2400"/>
              </a:lnSpc>
              <a:buFont typeface="Wingdings" panose="05000000000000000000" pitchFamily="2" charset="2"/>
              <a:buChar char="Ø"/>
            </a:pP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оксидативний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стрес</a:t>
            </a:r>
          </a:p>
          <a:p>
            <a:pPr marL="285750" indent="-285750">
              <a:lnSpc>
                <a:spcPts val="2400"/>
              </a:lnSpc>
              <a:buFont typeface="Wingdings" panose="05000000000000000000" pitchFamily="2" charset="2"/>
              <a:buChar char="Ø"/>
            </a:pP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фіброгенна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активація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B09AF33-3156-B9D2-0D44-F00D2FB8FB5F}"/>
              </a:ext>
            </a:extLst>
          </p:cNvPr>
          <p:cNvSpPr txBox="1"/>
          <p:nvPr/>
        </p:nvSpPr>
        <p:spPr>
          <a:xfrm>
            <a:off x="380081" y="4107180"/>
            <a:ext cx="4191919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Клініка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indent="176213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прогресуюча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задишка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176213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сухий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кашель</a:t>
            </a:r>
          </a:p>
          <a:p>
            <a:pPr indent="176213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субфебрилітет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176213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інфільтрати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на КТ (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матове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скло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5F6DA7B-6BEA-0B6E-8C2A-35A41CF4D0E0}"/>
              </a:ext>
            </a:extLst>
          </p:cNvPr>
          <p:cNvSpPr txBox="1"/>
          <p:nvPr/>
        </p:nvSpPr>
        <p:spPr>
          <a:xfrm>
            <a:off x="4990644" y="4164375"/>
            <a:ext cx="393301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Препарати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можуть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викликати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indent="176213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аміодарон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176213">
              <a:buFont typeface="Arial" panose="020B0604020202020204" pitchFamily="34" charset="0"/>
              <a:buChar char="•"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метотрексат</a:t>
            </a:r>
          </a:p>
          <a:p>
            <a:pPr indent="176213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нітрофурани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176213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деякі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моноклональні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антитіла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36803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81373661-575A-355F-5E72-FA584D9335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100" y="900"/>
            <a:ext cx="7543800" cy="832720"/>
          </a:xfrm>
        </p:spPr>
        <p:txBody>
          <a:bodyPr anchor="ctr">
            <a:normAutofit/>
          </a:bodyPr>
          <a:lstStyle/>
          <a:p>
            <a:pPr algn="ctr"/>
            <a:r>
              <a:rPr lang="uk-UA" sz="28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Антилейкотрієнові</a:t>
            </a:r>
            <a:r>
              <a:rPr lang="uk-UA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препарати</a:t>
            </a:r>
            <a:br>
              <a:rPr lang="uk-UA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Монтелукаст</a:t>
            </a:r>
            <a:r>
              <a:rPr lang="uk-UA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k-UA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зафірлукаст</a:t>
            </a:r>
            <a:r>
              <a:rPr lang="uk-UA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uk-UA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5FA81B-26EE-DE99-2B7D-4ECAF3088388}"/>
              </a:ext>
            </a:extLst>
          </p:cNvPr>
          <p:cNvSpPr txBox="1"/>
          <p:nvPr/>
        </p:nvSpPr>
        <p:spPr>
          <a:xfrm>
            <a:off x="490250" y="728177"/>
            <a:ext cx="849400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uk-UA" b="1" dirty="0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Механізм дії</a:t>
            </a:r>
          </a:p>
          <a:p>
            <a:pPr>
              <a:buNone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Блокада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CysLT1-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рецепторів → ↓ 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бронхоспазм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→ ↓ запалення → ↓ набряк слизової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A45F2C2-C6A6-C2C6-BECE-C1B223BE44FF}"/>
              </a:ext>
            </a:extLst>
          </p:cNvPr>
          <p:cNvSpPr txBox="1"/>
          <p:nvPr/>
        </p:nvSpPr>
        <p:spPr>
          <a:xfrm>
            <a:off x="264405" y="1446371"/>
            <a:ext cx="861519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uk-UA" b="1" dirty="0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Побічні ефекти</a:t>
            </a:r>
          </a:p>
          <a:p>
            <a:pPr>
              <a:buNone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1️⃣ 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Нейропсихотичні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реакції (найважливіше!)</a:t>
            </a:r>
          </a:p>
          <a:p>
            <a:pPr lvl="1" indent="176213">
              <a:buFont typeface="Arial" panose="020B0604020202020204" pitchFamily="34" charset="0"/>
              <a:buChar char="•"/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тривожність</a:t>
            </a:r>
          </a:p>
          <a:p>
            <a:pPr lvl="1" indent="176213">
              <a:buFont typeface="Arial" panose="020B0604020202020204" pitchFamily="34" charset="0"/>
              <a:buChar char="•"/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безсоння</a:t>
            </a:r>
          </a:p>
          <a:p>
            <a:pPr lvl="1" indent="176213">
              <a:buFont typeface="Arial" panose="020B0604020202020204" pitchFamily="34" charset="0"/>
              <a:buChar char="•"/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депресія</a:t>
            </a:r>
          </a:p>
          <a:p>
            <a:pPr lvl="1" indent="176213">
              <a:buFont typeface="Arial" panose="020B0604020202020204" pitchFamily="34" charset="0"/>
              <a:buChar char="•"/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агресія</a:t>
            </a:r>
          </a:p>
          <a:p>
            <a:pPr lvl="1" indent="176213">
              <a:buFont typeface="Arial" panose="020B0604020202020204" pitchFamily="34" charset="0"/>
              <a:buChar char="•"/>
            </a:pPr>
            <a:r>
              <a:rPr lang="uk-UA" dirty="0" err="1">
                <a:latin typeface="Arial" panose="020B0604020202020204" pitchFamily="34" charset="0"/>
                <a:cs typeface="Arial" panose="020B0604020202020204" pitchFamily="34" charset="0"/>
              </a:rPr>
              <a:t>суїцидальні</a:t>
            </a: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 думки (</a:t>
            </a:r>
            <a:r>
              <a:rPr lang="uk-UA" dirty="0" err="1">
                <a:latin typeface="Arial" panose="020B0604020202020204" pitchFamily="34" charset="0"/>
                <a:cs typeface="Arial" panose="020B0604020202020204" pitchFamily="34" charset="0"/>
              </a:rPr>
              <a:t>рідко</a:t>
            </a: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, але описано)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3FBD87E-36D4-2333-B13E-26169934D2FF}"/>
              </a:ext>
            </a:extLst>
          </p:cNvPr>
          <p:cNvSpPr txBox="1"/>
          <p:nvPr/>
        </p:nvSpPr>
        <p:spPr>
          <a:xfrm>
            <a:off x="159744" y="3652818"/>
            <a:ext cx="8615190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2️⃣ 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Еозинофільний синдром (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Churg–Strauss)</a:t>
            </a:r>
            <a:endParaRPr lang="uk-UA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63538">
              <a:buNone/>
            </a:pPr>
            <a:r>
              <a:rPr lang="uk-UA" dirty="0"/>
              <a:t>Еозинофільний </a:t>
            </a:r>
            <a:r>
              <a:rPr lang="uk-UA" dirty="0" err="1"/>
              <a:t>гранулематоз</a:t>
            </a:r>
            <a:r>
              <a:rPr lang="uk-UA" dirty="0"/>
              <a:t> з </a:t>
            </a:r>
            <a:r>
              <a:rPr lang="uk-UA" dirty="0" err="1"/>
              <a:t>поліангіїтом</a:t>
            </a:r>
            <a:r>
              <a:rPr lang="uk-UA" dirty="0"/>
              <a:t> (</a:t>
            </a:r>
            <a:r>
              <a:rPr lang="en-US" dirty="0"/>
              <a:t>EGPA)</a:t>
            </a:r>
            <a:endParaRPr lang="uk-UA" dirty="0"/>
          </a:p>
          <a:p>
            <a:pPr indent="363538"/>
            <a:r>
              <a:rPr lang="uk-UA" dirty="0"/>
              <a:t>Це </a:t>
            </a:r>
            <a:r>
              <a:rPr lang="uk-UA" b="1" dirty="0"/>
              <a:t>системний </a:t>
            </a:r>
            <a:r>
              <a:rPr lang="uk-UA" b="1" dirty="0" err="1"/>
              <a:t>некротизуючий</a:t>
            </a:r>
            <a:r>
              <a:rPr lang="uk-UA" b="1" dirty="0"/>
              <a:t> васкуліт дрібних і середніх судин</a:t>
            </a:r>
            <a:r>
              <a:rPr lang="uk-UA" dirty="0"/>
              <a:t>, який:</a:t>
            </a:r>
          </a:p>
          <a:p>
            <a:pPr indent="363538"/>
            <a:r>
              <a:rPr lang="uk-UA" dirty="0"/>
              <a:t>асоційований з бронхіальною астмою</a:t>
            </a:r>
          </a:p>
          <a:p>
            <a:pPr indent="363538"/>
            <a:r>
              <a:rPr lang="uk-UA" dirty="0"/>
              <a:t>супроводжується вираженою </a:t>
            </a:r>
            <a:r>
              <a:rPr lang="uk-UA" dirty="0" err="1"/>
              <a:t>еозинофілією</a:t>
            </a:r>
            <a:endParaRPr lang="uk-UA" dirty="0"/>
          </a:p>
          <a:p>
            <a:pPr indent="363538"/>
            <a:r>
              <a:rPr lang="uk-UA" dirty="0"/>
              <a:t>характеризується ураженням легень, шкіри, нервової системи, серця</a:t>
            </a:r>
          </a:p>
          <a:p>
            <a:pPr indent="363538">
              <a:buNone/>
            </a:pPr>
            <a:r>
              <a:rPr lang="uk-UA" sz="2000" dirty="0"/>
              <a:t>Може маскуватися під покращення астми.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BAF52E8-52CB-78D3-BF68-6CBEAC3F0052}"/>
              </a:ext>
            </a:extLst>
          </p:cNvPr>
          <p:cNvSpPr txBox="1"/>
          <p:nvPr/>
        </p:nvSpPr>
        <p:spPr>
          <a:xfrm>
            <a:off x="110169" y="5850089"/>
            <a:ext cx="4572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3️⃣ </a:t>
            </a:r>
            <a:r>
              <a:rPr lang="uk-UA" sz="2000" b="1" dirty="0"/>
              <a:t>Гепатотоксичність (</a:t>
            </a:r>
            <a:r>
              <a:rPr lang="uk-UA" sz="2000" b="1" dirty="0" err="1"/>
              <a:t>рідко</a:t>
            </a:r>
            <a:r>
              <a:rPr lang="uk-UA" sz="2000" b="1" dirty="0"/>
              <a:t>)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19568648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A51336-6268-50E6-D412-BDAF1784E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100" y="159645"/>
            <a:ext cx="7543800" cy="737965"/>
          </a:xfrm>
        </p:spPr>
        <p:txBody>
          <a:bodyPr anchor="ctr"/>
          <a:lstStyle/>
          <a:p>
            <a:pPr algn="ctr"/>
            <a:r>
              <a:rPr lang="uk-UA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Муколітики</a:t>
            </a:r>
            <a:endParaRPr lang="uk-UA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09CAE54-2EBC-CB23-31CB-694114FB8663}"/>
              </a:ext>
            </a:extLst>
          </p:cNvPr>
          <p:cNvSpPr txBox="1"/>
          <p:nvPr/>
        </p:nvSpPr>
        <p:spPr>
          <a:xfrm>
            <a:off x="316734" y="897610"/>
            <a:ext cx="8510531" cy="27013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3200" b="1" dirty="0" err="1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Ацетилцистеїн</a:t>
            </a:r>
            <a:endParaRPr lang="uk-UA" sz="3200" b="1" dirty="0">
              <a:solidFill>
                <a:srgbClr val="9E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uk-UA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Механізм</a:t>
            </a:r>
          </a:p>
          <a:p>
            <a:pPr>
              <a:buNone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Розрив 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дисульфідних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зв’язків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муцину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→ ↓ в’язкість слизу</a:t>
            </a:r>
          </a:p>
          <a:p>
            <a:pPr algn="ctr">
              <a:buNone/>
            </a:pPr>
            <a:r>
              <a:rPr lang="uk-UA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Побічні ефекти:</a:t>
            </a:r>
          </a:p>
          <a:p>
            <a:pPr marL="539750" indent="265113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нудота</a:t>
            </a:r>
          </a:p>
          <a:p>
            <a:pPr marL="539750" indent="265113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бронхоспазм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(парадоксально!)</a:t>
            </a:r>
          </a:p>
          <a:p>
            <a:pPr marL="539750" indent="265113">
              <a:lnSpc>
                <a:spcPts val="2500"/>
              </a:lnSpc>
              <a:buFont typeface="Arial" panose="020B0604020202020204" pitchFamily="34" charset="0"/>
              <a:buChar char="•"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алергічні реакції</a:t>
            </a:r>
          </a:p>
          <a:p>
            <a:pPr>
              <a:lnSpc>
                <a:spcPts val="2500"/>
              </a:lnSpc>
              <a:buNone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При інгаляційному застосуванні — ризик подразнення бронхів.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CB9A8E-4BC9-D0B0-D239-6DFFB9166D2F}"/>
              </a:ext>
            </a:extLst>
          </p:cNvPr>
          <p:cNvSpPr txBox="1"/>
          <p:nvPr/>
        </p:nvSpPr>
        <p:spPr>
          <a:xfrm>
            <a:off x="3541372" y="3945380"/>
            <a:ext cx="4572000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200" b="1" dirty="0" err="1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Амброксол</a:t>
            </a:r>
            <a:endParaRPr lang="uk-UA" sz="3200" b="1" dirty="0">
              <a:solidFill>
                <a:srgbClr val="9E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buNone/>
            </a:pPr>
            <a:r>
              <a:rPr lang="uk-UA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Побічні ефекти:</a:t>
            </a:r>
          </a:p>
          <a:p>
            <a:pPr marL="265113" indent="274638">
              <a:buFont typeface="Arial" panose="020B0604020202020204" pitchFamily="34" charset="0"/>
              <a:buChar char="•"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диспепсія</a:t>
            </a:r>
          </a:p>
          <a:p>
            <a:pPr marL="265113" indent="274638">
              <a:buFont typeface="Arial" panose="020B0604020202020204" pitchFamily="34" charset="0"/>
              <a:buChar char="•"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алергічні реакції</a:t>
            </a:r>
          </a:p>
          <a:p>
            <a:pPr marL="265113" indent="274638">
              <a:buFont typeface="Arial" panose="020B0604020202020204" pitchFamily="34" charset="0"/>
              <a:buChar char="•"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дуже 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рідко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— тяжкі шкірні реакції 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1070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36BEE7-1A42-0EFE-AA8A-E72E0D48E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024403"/>
          </a:xfrm>
        </p:spPr>
        <p:txBody>
          <a:bodyPr anchor="ctr">
            <a:normAutofit/>
          </a:bodyPr>
          <a:lstStyle/>
          <a:p>
            <a:pPr algn="ctr"/>
            <a:r>
              <a:rPr lang="uk-UA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М-</a:t>
            </a:r>
            <a:r>
              <a:rPr lang="uk-UA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холіноблокатори</a:t>
            </a:r>
            <a:endParaRPr lang="uk-UA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138411-EE97-5899-7F34-31EFE6795818}"/>
              </a:ext>
            </a:extLst>
          </p:cNvPr>
          <p:cNvSpPr txBox="1"/>
          <p:nvPr/>
        </p:nvSpPr>
        <p:spPr>
          <a:xfrm>
            <a:off x="616945" y="1758233"/>
            <a:ext cx="818553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Механізм</a:t>
            </a:r>
          </a:p>
          <a:p>
            <a:pPr>
              <a:buNone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Блокада М</a:t>
            </a:r>
            <a:r>
              <a:rPr lang="uk-UA" sz="2000" b="1" baseline="-250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-рецепторів → ↓ </a:t>
            </a: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бронхоконстрикція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 → ↓ секреція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3940B1-E4BF-5D77-A044-61B6EE03B8D1}"/>
              </a:ext>
            </a:extLst>
          </p:cNvPr>
          <p:cNvSpPr txBox="1"/>
          <p:nvPr/>
        </p:nvSpPr>
        <p:spPr>
          <a:xfrm>
            <a:off x="418641" y="2708828"/>
            <a:ext cx="8538072" cy="21184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uk-UA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Побічні ефекти</a:t>
            </a:r>
          </a:p>
          <a:p>
            <a:pPr>
              <a:lnSpc>
                <a:spcPct val="150000"/>
              </a:lnSpc>
              <a:buNone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1️⃣ Сухість у роті (найчастіше)</a:t>
            </a:r>
            <a:b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2️⃣ Затримка сечі</a:t>
            </a:r>
            <a:b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3️⃣ Підвищення 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внутрішньоочного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тиску </a:t>
            </a:r>
            <a:r>
              <a:rPr lang="uk-UA" sz="1600" b="1" dirty="0">
                <a:latin typeface="Arial" panose="020B0604020202020204" pitchFamily="34" charset="0"/>
                <a:cs typeface="Arial" panose="020B0604020202020204" pitchFamily="34" charset="0"/>
              </a:rPr>
              <a:t>(ризик </a:t>
            </a:r>
            <a:r>
              <a:rPr lang="uk-UA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закритокутової</a:t>
            </a:r>
            <a:r>
              <a:rPr lang="uk-UA" sz="1600" b="1" dirty="0">
                <a:latin typeface="Arial" panose="020B0604020202020204" pitchFamily="34" charset="0"/>
                <a:cs typeface="Arial" panose="020B0604020202020204" pitchFamily="34" charset="0"/>
              </a:rPr>
              <a:t> глаукоми)</a:t>
            </a:r>
            <a:b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4️⃣ Тахікардія (менш виражена ніж у </a:t>
            </a:r>
            <a:r>
              <a:rPr lang="el-GR" b="1" dirty="0">
                <a:latin typeface="Arial" panose="020B0604020202020204" pitchFamily="34" charset="0"/>
                <a:cs typeface="Arial" panose="020B0604020202020204" pitchFamily="34" charset="0"/>
              </a:rPr>
              <a:t>β</a:t>
            </a:r>
            <a:r>
              <a:rPr lang="el-GR" b="1" baseline="-25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адреноміметиків</a:t>
            </a:r>
            <a:r>
              <a:rPr lang="el-GR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986683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7129B1-5EBF-FACC-F8C8-D7208A0E03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616779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uk-UA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Теофілін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1F0CE63-36ED-9492-82EE-E20C701ECD32}"/>
              </a:ext>
            </a:extLst>
          </p:cNvPr>
          <p:cNvSpPr txBox="1"/>
          <p:nvPr/>
        </p:nvSpPr>
        <p:spPr>
          <a:xfrm>
            <a:off x="822960" y="821254"/>
            <a:ext cx="818553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Механізм дії: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2000" dirty="0" err="1"/>
              <a:t>Інгібування</a:t>
            </a:r>
            <a:r>
              <a:rPr lang="uk-UA" sz="2000" dirty="0"/>
              <a:t> </a:t>
            </a:r>
            <a:r>
              <a:rPr lang="uk-UA" sz="2000" dirty="0" err="1"/>
              <a:t>фосфодіестерази</a:t>
            </a:r>
            <a:r>
              <a:rPr lang="uk-UA" sz="2000" dirty="0"/>
              <a:t> → ↑ </a:t>
            </a:r>
            <a:r>
              <a:rPr lang="en-US" sz="2000" dirty="0"/>
              <a:t>cAMP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sz="2000" dirty="0"/>
              <a:t>Блокада </a:t>
            </a:r>
            <a:r>
              <a:rPr lang="uk-UA" sz="2000" dirty="0" err="1"/>
              <a:t>аденозинових</a:t>
            </a:r>
            <a:r>
              <a:rPr lang="uk-UA" sz="2000" dirty="0"/>
              <a:t> рецепторів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77CE5EB-7235-BBA9-B9E7-174ECF3A5DB7}"/>
              </a:ext>
            </a:extLst>
          </p:cNvPr>
          <p:cNvSpPr txBox="1"/>
          <p:nvPr/>
        </p:nvSpPr>
        <p:spPr>
          <a:xfrm>
            <a:off x="2285999" y="1951672"/>
            <a:ext cx="527157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C00000"/>
                </a:solidFill>
              </a:rPr>
              <a:t>Чому він небезпечний?</a:t>
            </a:r>
          </a:p>
          <a:p>
            <a:r>
              <a:rPr lang="uk-UA" b="1" dirty="0"/>
              <a:t>✔ Вузьке терапевтичне вікно</a:t>
            </a:r>
            <a:br>
              <a:rPr lang="uk-UA" b="1" dirty="0"/>
            </a:br>
            <a:r>
              <a:rPr lang="uk-UA" b="1" dirty="0"/>
              <a:t>Терапевтична концентрація: 10–20 </a:t>
            </a:r>
            <a:r>
              <a:rPr lang="uk-UA" b="1" dirty="0" err="1"/>
              <a:t>мкг</a:t>
            </a:r>
            <a:r>
              <a:rPr lang="uk-UA" b="1" dirty="0"/>
              <a:t>/мл</a:t>
            </a:r>
          </a:p>
          <a:p>
            <a:r>
              <a:rPr lang="en-US" b="1" dirty="0"/>
              <a:t>&gt; </a:t>
            </a:r>
            <a:r>
              <a:rPr lang="uk-UA" b="1" dirty="0"/>
              <a:t>20 </a:t>
            </a:r>
            <a:r>
              <a:rPr lang="uk-UA" b="1" dirty="0" err="1"/>
              <a:t>мкг</a:t>
            </a:r>
            <a:r>
              <a:rPr lang="uk-UA" b="1" dirty="0"/>
              <a:t>/мл— токсичність</a:t>
            </a:r>
            <a:br>
              <a:rPr lang="uk-UA" b="1" dirty="0"/>
            </a:br>
            <a:r>
              <a:rPr lang="en-US" b="1" dirty="0"/>
              <a:t>&gt; </a:t>
            </a:r>
            <a:r>
              <a:rPr lang="uk-UA" b="1" dirty="0"/>
              <a:t>40 </a:t>
            </a:r>
            <a:r>
              <a:rPr lang="uk-UA" b="1" dirty="0" err="1"/>
              <a:t>мкг</a:t>
            </a:r>
            <a:r>
              <a:rPr lang="uk-UA" b="1" dirty="0"/>
              <a:t>/мл</a:t>
            </a:r>
            <a:r>
              <a:rPr lang="en-US" b="1" dirty="0"/>
              <a:t> </a:t>
            </a:r>
            <a:r>
              <a:rPr lang="uk-UA" b="1" dirty="0"/>
              <a:t>— тяжка токсичність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0F48619-89FC-2E10-214C-D61416771DE9}"/>
              </a:ext>
            </a:extLst>
          </p:cNvPr>
          <p:cNvSpPr txBox="1"/>
          <p:nvPr/>
        </p:nvSpPr>
        <p:spPr>
          <a:xfrm>
            <a:off x="437369" y="3728422"/>
            <a:ext cx="367192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C00000"/>
                </a:solidFill>
              </a:rPr>
              <a:t>Симптоми передозування:</a:t>
            </a:r>
          </a:p>
          <a:p>
            <a:pPr indent="176213">
              <a:buFont typeface="Arial" panose="020B0604020202020204" pitchFamily="34" charset="0"/>
              <a:buChar char="•"/>
            </a:pPr>
            <a:r>
              <a:rPr lang="uk-UA" b="1" dirty="0"/>
              <a:t>тахікардія</a:t>
            </a:r>
          </a:p>
          <a:p>
            <a:pPr indent="176213">
              <a:buFont typeface="Arial" panose="020B0604020202020204" pitchFamily="34" charset="0"/>
              <a:buChar char="•"/>
            </a:pPr>
            <a:r>
              <a:rPr lang="uk-UA" b="1" dirty="0"/>
              <a:t>шлуночкові аритмії</a:t>
            </a:r>
          </a:p>
          <a:p>
            <a:pPr indent="176213">
              <a:buFont typeface="Arial" panose="020B0604020202020204" pitchFamily="34" charset="0"/>
              <a:buChar char="•"/>
            </a:pPr>
            <a:r>
              <a:rPr lang="uk-UA" b="1" dirty="0"/>
              <a:t>судоми</a:t>
            </a:r>
          </a:p>
          <a:p>
            <a:pPr indent="176213">
              <a:buFont typeface="Arial" panose="020B0604020202020204" pitchFamily="34" charset="0"/>
              <a:buChar char="•"/>
            </a:pPr>
            <a:r>
              <a:rPr lang="uk-UA" b="1" dirty="0" err="1"/>
              <a:t>гіпотензія</a:t>
            </a:r>
            <a:endParaRPr lang="uk-UA" b="1" dirty="0"/>
          </a:p>
          <a:p>
            <a:pPr indent="176213">
              <a:buFont typeface="Arial" panose="020B0604020202020204" pitchFamily="34" charset="0"/>
              <a:buChar char="•"/>
            </a:pPr>
            <a:r>
              <a:rPr lang="uk-UA" b="1" dirty="0"/>
              <a:t>блювання</a:t>
            </a:r>
          </a:p>
          <a:p>
            <a:pPr indent="176213">
              <a:buFont typeface="Arial" panose="020B0604020202020204" pitchFamily="34" charset="0"/>
              <a:buChar char="•"/>
            </a:pPr>
            <a:r>
              <a:rPr lang="uk-UA" b="1" dirty="0" err="1"/>
              <a:t>гіпокаліємія</a:t>
            </a:r>
            <a:endParaRPr lang="uk-UA" b="1" dirty="0"/>
          </a:p>
          <a:p>
            <a:pPr indent="176213">
              <a:buFont typeface="Arial" panose="020B0604020202020204" pitchFamily="34" charset="0"/>
              <a:buChar char="•"/>
            </a:pPr>
            <a:r>
              <a:rPr lang="uk-UA" b="1" dirty="0"/>
              <a:t>метаболічний ацидоз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163539D-CE82-1283-48C6-50003A72DBC5}"/>
              </a:ext>
            </a:extLst>
          </p:cNvPr>
          <p:cNvSpPr txBox="1"/>
          <p:nvPr/>
        </p:nvSpPr>
        <p:spPr>
          <a:xfrm>
            <a:off x="4393528" y="3733143"/>
            <a:ext cx="431310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C00000"/>
                </a:solidFill>
              </a:rPr>
              <a:t>Механізм токсичності</a:t>
            </a:r>
          </a:p>
          <a:p>
            <a:pPr>
              <a:buNone/>
            </a:pPr>
            <a:r>
              <a:rPr lang="uk-UA" b="1" dirty="0"/>
              <a:t>Блокада аденозину → збудження ЦНС</a:t>
            </a:r>
            <a:br>
              <a:rPr lang="uk-UA" b="1" dirty="0"/>
            </a:br>
            <a:r>
              <a:rPr lang="uk-UA" b="1" dirty="0"/>
              <a:t>↑ </a:t>
            </a:r>
            <a:r>
              <a:rPr lang="uk-UA" b="1" dirty="0" err="1"/>
              <a:t>катехоламіни</a:t>
            </a:r>
            <a:r>
              <a:rPr lang="uk-UA" b="1" dirty="0"/>
              <a:t> → аритмії</a:t>
            </a:r>
            <a:br>
              <a:rPr lang="uk-UA" b="1" dirty="0"/>
            </a:br>
            <a:r>
              <a:rPr lang="uk-UA" b="1" dirty="0"/>
              <a:t>↑ </a:t>
            </a:r>
            <a:r>
              <a:rPr lang="el-GR" b="1" dirty="0"/>
              <a:t>β-</a:t>
            </a:r>
            <a:r>
              <a:rPr lang="uk-UA" b="1" dirty="0"/>
              <a:t>активація → </a:t>
            </a:r>
            <a:r>
              <a:rPr lang="uk-UA" b="1" dirty="0" err="1"/>
              <a:t>гіпокаліємія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25749793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DD6151-8463-1664-11DC-2AD6735EBA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0632" y="152820"/>
            <a:ext cx="8122736" cy="903218"/>
          </a:xfrm>
        </p:spPr>
        <p:txBody>
          <a:bodyPr anchor="ctr">
            <a:noAutofit/>
          </a:bodyPr>
          <a:lstStyle/>
          <a:p>
            <a:pPr algn="ctr"/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Патогенетичні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механізми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побічних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реакцій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 </a:t>
            </a:r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пульмонології</a:t>
            </a:r>
            <a:endParaRPr lang="uk-UA" sz="28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998C26-BF45-8AD4-7D94-8FC6EEB6BDB4}"/>
              </a:ext>
            </a:extLst>
          </p:cNvPr>
          <p:cNvSpPr txBox="1"/>
          <p:nvPr/>
        </p:nvSpPr>
        <p:spPr>
          <a:xfrm>
            <a:off x="0" y="1183769"/>
            <a:ext cx="4979623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1️⃣ Рецепторна </a:t>
            </a:r>
            <a:r>
              <a:rPr lang="uk-UA" b="1" dirty="0" err="1"/>
              <a:t>надстимуляція</a:t>
            </a:r>
            <a:r>
              <a:rPr lang="uk-UA" b="1" dirty="0"/>
              <a:t> (</a:t>
            </a:r>
            <a:r>
              <a:rPr lang="en-US" b="1" dirty="0"/>
              <a:t>on-target effect)</a:t>
            </a:r>
          </a:p>
          <a:p>
            <a:pPr>
              <a:buNone/>
            </a:pPr>
            <a:r>
              <a:rPr lang="uk-UA" dirty="0"/>
              <a:t>📌 </a:t>
            </a:r>
            <a:r>
              <a:rPr lang="el-GR" b="1" dirty="0">
                <a:solidFill>
                  <a:srgbClr val="9E0000"/>
                </a:solidFill>
              </a:rPr>
              <a:t>β2-</a:t>
            </a:r>
            <a:r>
              <a:rPr lang="uk-UA" b="1" dirty="0">
                <a:solidFill>
                  <a:srgbClr val="9E0000"/>
                </a:solidFill>
              </a:rPr>
              <a:t>агоністи</a:t>
            </a:r>
          </a:p>
          <a:p>
            <a:pPr marL="363538" indent="176213">
              <a:buFont typeface="Arial" panose="020B0604020202020204" pitchFamily="34" charset="0"/>
              <a:buChar char="•"/>
            </a:pPr>
            <a:r>
              <a:rPr lang="uk-UA" b="1" dirty="0"/>
              <a:t>надмірна активація </a:t>
            </a:r>
            <a:r>
              <a:rPr lang="en-US" b="1" dirty="0" err="1"/>
              <a:t>Gs</a:t>
            </a:r>
            <a:r>
              <a:rPr lang="en-US" b="1" dirty="0"/>
              <a:t> → ↑ cAMP</a:t>
            </a:r>
          </a:p>
          <a:p>
            <a:pPr marL="363538" indent="176213">
              <a:buFont typeface="Arial" panose="020B0604020202020204" pitchFamily="34" charset="0"/>
              <a:buChar char="•"/>
            </a:pPr>
            <a:r>
              <a:rPr lang="uk-UA" b="1" dirty="0"/>
              <a:t>системна </a:t>
            </a:r>
            <a:r>
              <a:rPr lang="el-GR" b="1" dirty="0"/>
              <a:t>β-</a:t>
            </a:r>
            <a:r>
              <a:rPr lang="uk-UA" b="1" dirty="0"/>
              <a:t>стимуляція → тахікардія</a:t>
            </a:r>
          </a:p>
          <a:p>
            <a:pPr marL="363538" indent="176213">
              <a:buFont typeface="Arial" panose="020B0604020202020204" pitchFamily="34" charset="0"/>
              <a:buChar char="•"/>
            </a:pPr>
            <a:r>
              <a:rPr lang="uk-UA" b="1" dirty="0"/>
              <a:t>↑ </a:t>
            </a:r>
            <a:r>
              <a:rPr lang="en-US" b="1" dirty="0"/>
              <a:t>Na/K-</a:t>
            </a:r>
            <a:r>
              <a:rPr lang="uk-UA" b="1" dirty="0" err="1"/>
              <a:t>АТФаза</a:t>
            </a:r>
            <a:r>
              <a:rPr lang="uk-UA" b="1" dirty="0"/>
              <a:t> → </a:t>
            </a:r>
            <a:r>
              <a:rPr lang="uk-UA" b="1" dirty="0" err="1"/>
              <a:t>гіпокаліємія</a:t>
            </a:r>
            <a:endParaRPr lang="uk-UA" b="1" dirty="0"/>
          </a:p>
          <a:p>
            <a:pPr marL="363538" indent="176213">
              <a:buFont typeface="Arial" panose="020B0604020202020204" pitchFamily="34" charset="0"/>
              <a:buChar char="•"/>
            </a:pPr>
            <a:r>
              <a:rPr lang="uk-UA" b="1" dirty="0"/>
              <a:t>↑ </a:t>
            </a:r>
            <a:r>
              <a:rPr lang="uk-UA" b="1" dirty="0" err="1"/>
              <a:t>нейром’язова</a:t>
            </a:r>
            <a:r>
              <a:rPr lang="uk-UA" b="1" dirty="0"/>
              <a:t> збудливість → тремор</a:t>
            </a:r>
          </a:p>
          <a:p>
            <a:r>
              <a:rPr lang="uk-UA" dirty="0"/>
              <a:t>📌 </a:t>
            </a:r>
            <a:r>
              <a:rPr lang="uk-UA" b="1" dirty="0">
                <a:solidFill>
                  <a:srgbClr val="9E0000"/>
                </a:solidFill>
              </a:rPr>
              <a:t>М-</a:t>
            </a:r>
            <a:r>
              <a:rPr lang="uk-UA" b="1" dirty="0" err="1">
                <a:solidFill>
                  <a:srgbClr val="9E0000"/>
                </a:solidFill>
              </a:rPr>
              <a:t>холіноблокатори</a:t>
            </a:r>
            <a:endParaRPr lang="uk-UA" b="1" dirty="0">
              <a:solidFill>
                <a:srgbClr val="9E0000"/>
              </a:solidFill>
            </a:endParaRPr>
          </a:p>
          <a:p>
            <a:pPr marL="363538" indent="176213">
              <a:buFont typeface="Arial" panose="020B0604020202020204" pitchFamily="34" charset="0"/>
              <a:buChar char="•"/>
            </a:pPr>
            <a:r>
              <a:rPr lang="uk-UA" b="1" dirty="0"/>
              <a:t>блокада М3 не лише в бронхах</a:t>
            </a:r>
          </a:p>
          <a:p>
            <a:pPr marL="363538" indent="176213">
              <a:buFont typeface="Arial" panose="020B0604020202020204" pitchFamily="34" charset="0"/>
              <a:buChar char="•"/>
            </a:pPr>
            <a:r>
              <a:rPr lang="uk-UA" b="1" dirty="0" err="1"/>
              <a:t>антихолінергічні</a:t>
            </a:r>
            <a:r>
              <a:rPr lang="uk-UA" b="1" dirty="0"/>
              <a:t> системні ефекти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9821889-A448-3B32-B64F-AD227F036FF8}"/>
              </a:ext>
            </a:extLst>
          </p:cNvPr>
          <p:cNvSpPr txBox="1"/>
          <p:nvPr/>
        </p:nvSpPr>
        <p:spPr>
          <a:xfrm>
            <a:off x="3310568" y="4024555"/>
            <a:ext cx="457200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2️⃣ </a:t>
            </a:r>
            <a:r>
              <a:rPr lang="uk-UA" b="1" dirty="0" err="1"/>
              <a:t>Імуносупресія</a:t>
            </a:r>
            <a:endParaRPr lang="uk-UA" b="1" dirty="0"/>
          </a:p>
          <a:p>
            <a:pPr>
              <a:buNone/>
            </a:pPr>
            <a:r>
              <a:rPr lang="uk-UA" dirty="0"/>
              <a:t>📌 </a:t>
            </a:r>
            <a:r>
              <a:rPr lang="uk-UA" b="1" dirty="0">
                <a:solidFill>
                  <a:srgbClr val="9E0000"/>
                </a:solidFill>
              </a:rPr>
              <a:t>Інгаляційні ГКС</a:t>
            </a:r>
          </a:p>
          <a:p>
            <a:pPr marL="452438" indent="87313">
              <a:buFont typeface="Arial" panose="020B0604020202020204" pitchFamily="34" charset="0"/>
              <a:buChar char="•"/>
            </a:pPr>
            <a:r>
              <a:rPr lang="uk-UA" b="1" dirty="0"/>
              <a:t>пригнічення </a:t>
            </a:r>
            <a:r>
              <a:rPr lang="en-US" b="1" dirty="0"/>
              <a:t>NF-</a:t>
            </a:r>
            <a:r>
              <a:rPr lang="el-GR" b="1" dirty="0"/>
              <a:t>κ</a:t>
            </a:r>
            <a:r>
              <a:rPr lang="en-US" b="1" dirty="0"/>
              <a:t>B</a:t>
            </a:r>
          </a:p>
          <a:p>
            <a:pPr marL="452438" indent="87313">
              <a:buFont typeface="Arial" panose="020B0604020202020204" pitchFamily="34" charset="0"/>
              <a:buChar char="•"/>
            </a:pPr>
            <a:r>
              <a:rPr lang="en-US" b="1" dirty="0"/>
              <a:t>↓ </a:t>
            </a:r>
            <a:r>
              <a:rPr lang="uk-UA" b="1" dirty="0"/>
              <a:t>цитокіни</a:t>
            </a:r>
          </a:p>
          <a:p>
            <a:pPr marL="452438" indent="87313">
              <a:buFont typeface="Arial" panose="020B0604020202020204" pitchFamily="34" charset="0"/>
              <a:buChar char="•"/>
            </a:pPr>
            <a:r>
              <a:rPr lang="uk-UA" b="1" dirty="0"/>
              <a:t>↓ місцевий клітинний імунітет</a:t>
            </a:r>
            <a:br>
              <a:rPr lang="uk-UA" b="1" dirty="0"/>
            </a:br>
            <a:r>
              <a:rPr lang="uk-UA" b="1" dirty="0"/>
              <a:t>→ </a:t>
            </a:r>
            <a:r>
              <a:rPr lang="uk-UA" b="1" dirty="0" err="1"/>
              <a:t>кандидоз</a:t>
            </a:r>
            <a:br>
              <a:rPr lang="uk-UA" b="1" dirty="0"/>
            </a:br>
            <a:r>
              <a:rPr lang="uk-UA" b="1" dirty="0"/>
              <a:t>→ ↑ ризик пневмонії (у </a:t>
            </a:r>
            <a:r>
              <a:rPr lang="en-US" b="1" dirty="0"/>
              <a:t>COPD)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71BD570-C0E3-0FDE-9C9D-7F5E3A141F14}"/>
              </a:ext>
            </a:extLst>
          </p:cNvPr>
          <p:cNvSpPr txBox="1"/>
          <p:nvPr/>
        </p:nvSpPr>
        <p:spPr>
          <a:xfrm>
            <a:off x="4979623" y="1982103"/>
            <a:ext cx="387408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3200" b="1" dirty="0"/>
              <a:t>🔎 Це </a:t>
            </a:r>
            <a:r>
              <a:rPr lang="uk-UA" sz="3200" b="1" dirty="0" err="1"/>
              <a:t>дозозалежні</a:t>
            </a:r>
            <a:r>
              <a:rPr lang="uk-UA" sz="3200" b="1" dirty="0"/>
              <a:t>, прогнозовані реакції (</a:t>
            </a:r>
            <a:r>
              <a:rPr lang="en-US" sz="3200" b="1" dirty="0"/>
              <a:t>Type A).</a:t>
            </a:r>
          </a:p>
        </p:txBody>
      </p:sp>
    </p:spTree>
    <p:extLst>
      <p:ext uri="{BB962C8B-B14F-4D97-AF65-F5344CB8AC3E}">
        <p14:creationId xmlns:p14="http://schemas.microsoft.com/office/powerpoint/2010/main" val="35102927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C732EF-B864-C73E-0A51-72C2999249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0" y="286605"/>
            <a:ext cx="6035040" cy="2004904"/>
          </a:xfrm>
        </p:spPr>
        <p:txBody>
          <a:bodyPr anchor="ctr"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uk-UA" sz="1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3️⃣ </a:t>
            </a:r>
            <a:r>
              <a:rPr lang="uk-UA" sz="20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Нейропсихотичні</a:t>
            </a:r>
            <a:r>
              <a:rPr lang="uk-UA" sz="20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механізми</a:t>
            </a:r>
            <a:br>
              <a:rPr lang="uk-UA" sz="20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uk-UA" sz="2000" b="1" dirty="0">
                <a:solidFill>
                  <a:srgbClr val="9E0000"/>
                </a:solidFill>
                <a:latin typeface="+mn-lt"/>
                <a:ea typeface="+mn-ea"/>
                <a:cs typeface="+mn-cs"/>
              </a:rPr>
              <a:t>📌 </a:t>
            </a:r>
            <a:r>
              <a:rPr lang="uk-UA" sz="2000" b="1" dirty="0" err="1">
                <a:solidFill>
                  <a:srgbClr val="9E0000"/>
                </a:solidFill>
                <a:latin typeface="+mn-lt"/>
                <a:ea typeface="+mn-ea"/>
                <a:cs typeface="+mn-cs"/>
              </a:rPr>
              <a:t>Монтелукаст</a:t>
            </a:r>
            <a:br>
              <a:rPr lang="uk-UA" sz="20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uk-UA" sz="20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вплив на </a:t>
            </a:r>
            <a:r>
              <a:rPr lang="uk-UA" sz="20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лейкотрієнові</a:t>
            </a:r>
            <a:r>
              <a:rPr lang="uk-UA" sz="20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рецептори в ЦНС</a:t>
            </a:r>
            <a:br>
              <a:rPr lang="uk-UA" sz="20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uk-UA" sz="20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можливий вплив на </a:t>
            </a:r>
            <a:r>
              <a:rPr lang="uk-UA" sz="20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нейрозапальні</a:t>
            </a:r>
            <a:r>
              <a:rPr lang="uk-UA" sz="20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каскади</a:t>
            </a:r>
            <a:br>
              <a:rPr lang="uk-UA" sz="20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uk-UA" sz="20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→ безсоння</a:t>
            </a:r>
            <a:br>
              <a:rPr lang="uk-UA" sz="20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uk-UA" sz="20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→ тривожність</a:t>
            </a:r>
            <a:br>
              <a:rPr lang="uk-UA" sz="20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uk-UA" sz="20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→ депресія</a:t>
            </a:r>
            <a:endParaRPr lang="uk-UA" sz="18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C598CB0-DC05-3A3E-2152-5D23A84AC48A}"/>
              </a:ext>
            </a:extLst>
          </p:cNvPr>
          <p:cNvSpPr txBox="1"/>
          <p:nvPr/>
        </p:nvSpPr>
        <p:spPr>
          <a:xfrm>
            <a:off x="2285999" y="2277592"/>
            <a:ext cx="4863947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4️⃣ Метаболічна та </a:t>
            </a:r>
            <a:r>
              <a:rPr lang="uk-UA" b="1" dirty="0" err="1"/>
              <a:t>катехоламінова</a:t>
            </a:r>
            <a:r>
              <a:rPr lang="uk-UA" b="1" dirty="0"/>
              <a:t> активація</a:t>
            </a:r>
          </a:p>
          <a:p>
            <a:pPr>
              <a:buNone/>
            </a:pPr>
            <a:r>
              <a:rPr lang="uk-UA" b="1" dirty="0">
                <a:solidFill>
                  <a:srgbClr val="9E0000"/>
                </a:solidFill>
              </a:rPr>
              <a:t>📌 Теофілін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 блокада аденозину → стимуляція ЦНС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 ↑ </a:t>
            </a:r>
            <a:r>
              <a:rPr lang="uk-UA" b="1" dirty="0" err="1"/>
              <a:t>катехоламіни</a:t>
            </a:r>
            <a:br>
              <a:rPr lang="uk-UA" b="1" dirty="0"/>
            </a:br>
            <a:r>
              <a:rPr lang="uk-UA" b="1" dirty="0"/>
              <a:t>→ аритмії</a:t>
            </a:r>
            <a:br>
              <a:rPr lang="uk-UA" b="1" dirty="0"/>
            </a:br>
            <a:r>
              <a:rPr lang="uk-UA" b="1" dirty="0"/>
              <a:t>→ судоми</a:t>
            </a:r>
            <a:br>
              <a:rPr lang="uk-UA" b="1" dirty="0"/>
            </a:br>
            <a:r>
              <a:rPr lang="uk-UA" b="1" dirty="0"/>
              <a:t>→ </a:t>
            </a:r>
            <a:r>
              <a:rPr lang="uk-UA" b="1" dirty="0" err="1"/>
              <a:t>гіпокаліємія</a:t>
            </a:r>
            <a:endParaRPr lang="uk-UA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A9BA54A-6492-4628-AE6C-BECEC6B61D03}"/>
              </a:ext>
            </a:extLst>
          </p:cNvPr>
          <p:cNvSpPr txBox="1"/>
          <p:nvPr/>
        </p:nvSpPr>
        <p:spPr>
          <a:xfrm>
            <a:off x="4291070" y="4566492"/>
            <a:ext cx="45720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5️⃣ </a:t>
            </a:r>
            <a:r>
              <a:rPr lang="uk-UA" b="1" dirty="0" err="1"/>
              <a:t>Імунно</a:t>
            </a:r>
            <a:r>
              <a:rPr lang="uk-UA" b="1" dirty="0"/>
              <a:t>-запальне ураження легень</a:t>
            </a:r>
          </a:p>
          <a:p>
            <a:pPr>
              <a:buNone/>
            </a:pPr>
            <a:r>
              <a:rPr lang="uk-UA" b="1" dirty="0"/>
              <a:t>📌 </a:t>
            </a:r>
            <a:r>
              <a:rPr lang="en-US" b="1" dirty="0">
                <a:solidFill>
                  <a:srgbClr val="9E0000"/>
                </a:solidFill>
              </a:rPr>
              <a:t>DILD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 err="1"/>
              <a:t>гіперчутливість</a:t>
            </a:r>
            <a:endParaRPr lang="uk-UA" b="1" dirty="0"/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токсичне пошкодження альвеол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 err="1"/>
              <a:t>фіброгенез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19140834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44D6F8-1F0B-7CE9-9CCF-AD8E13796D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B3C3A0-1E44-FC9A-136B-7B5028598D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3895" y="385177"/>
            <a:ext cx="8339768" cy="950722"/>
          </a:xfrm>
        </p:spPr>
        <p:txBody>
          <a:bodyPr anchor="ctr">
            <a:normAutofit/>
          </a:bodyPr>
          <a:lstStyle/>
          <a:p>
            <a:pPr algn="ctr"/>
            <a:r>
              <a:rPr lang="ru-RU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Побічні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дії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лікарських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засобів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впливають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ru-RU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шлунково-кишковий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тракт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AutoShape 2" descr="Як ліки впливають на шлунок і кишечник які препарати небезпечні для шлунка  та кишечника – UkrMed">
            <a:extLst>
              <a:ext uri="{FF2B5EF4-FFF2-40B4-BE49-F238E27FC236}">
                <a16:creationId xmlns:a16="http://schemas.microsoft.com/office/drawing/2014/main" id="{4DF8F1A1-12D5-E0FD-D0CC-C34E8EA00F3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27E2569-65EA-B3C7-0938-F80E18BF50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5834" y="1721490"/>
            <a:ext cx="4347531" cy="4347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1890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7B2B68-9005-29AC-7C94-232A77448B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" y="39470"/>
            <a:ext cx="9166860" cy="949072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36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Класифікація</a:t>
            </a: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лікарських</a:t>
            </a: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засобів</a:t>
            </a: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36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впливають</a:t>
            </a:r>
            <a:r>
              <a:rPr lang="ru-RU" sz="3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ШКТ</a:t>
            </a:r>
            <a:endParaRPr lang="uk-UA" sz="36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46DE95-657C-63CD-881D-D06026D2067E}"/>
              </a:ext>
            </a:extLst>
          </p:cNvPr>
          <p:cNvSpPr txBox="1"/>
          <p:nvPr/>
        </p:nvSpPr>
        <p:spPr>
          <a:xfrm>
            <a:off x="192764" y="1113346"/>
            <a:ext cx="4572000" cy="6463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b="1" dirty="0"/>
              <a:t>I. </a:t>
            </a:r>
            <a:r>
              <a:rPr lang="uk-UA" b="1" dirty="0"/>
              <a:t>Засоби, що впливають на кислотність шлункового соку</a:t>
            </a:r>
          </a:p>
          <a:p>
            <a:pPr>
              <a:buFont typeface="+mj-lt"/>
              <a:buAutoNum type="arabicPeriod"/>
            </a:pPr>
            <a:r>
              <a:rPr lang="uk-UA" dirty="0"/>
              <a:t>Інгібітори протонної помпи (</a:t>
            </a:r>
            <a:r>
              <a:rPr lang="uk-UA" dirty="0" err="1"/>
              <a:t>омепразол</a:t>
            </a:r>
            <a:r>
              <a:rPr lang="uk-UA" dirty="0"/>
              <a:t>, </a:t>
            </a:r>
            <a:r>
              <a:rPr lang="uk-UA" dirty="0" err="1"/>
              <a:t>пантопразол</a:t>
            </a:r>
            <a:r>
              <a:rPr lang="uk-UA" dirty="0"/>
              <a:t>, </a:t>
            </a:r>
            <a:r>
              <a:rPr lang="uk-UA" dirty="0" err="1"/>
              <a:t>езомепразол</a:t>
            </a:r>
            <a:r>
              <a:rPr lang="uk-UA" dirty="0"/>
              <a:t>)</a:t>
            </a:r>
          </a:p>
          <a:p>
            <a:pPr>
              <a:buFont typeface="+mj-lt"/>
              <a:buAutoNum type="arabicPeriod"/>
            </a:pPr>
            <a:r>
              <a:rPr lang="uk-UA" dirty="0"/>
              <a:t>Блокатори </a:t>
            </a:r>
            <a:r>
              <a:rPr lang="en-US" dirty="0"/>
              <a:t>H₂-</a:t>
            </a:r>
            <a:r>
              <a:rPr lang="uk-UA" dirty="0"/>
              <a:t>рецепторів (</a:t>
            </a:r>
            <a:r>
              <a:rPr lang="uk-UA" dirty="0" err="1"/>
              <a:t>фамотидин</a:t>
            </a:r>
            <a:r>
              <a:rPr lang="uk-UA" dirty="0"/>
              <a:t>)</a:t>
            </a:r>
          </a:p>
          <a:p>
            <a:pPr>
              <a:buFont typeface="+mj-lt"/>
              <a:buAutoNum type="arabicPeriod"/>
            </a:pPr>
            <a:r>
              <a:rPr lang="uk-UA" dirty="0" err="1"/>
              <a:t>Антациди</a:t>
            </a:r>
            <a:endParaRPr lang="uk-UA" dirty="0"/>
          </a:p>
          <a:p>
            <a:pPr>
              <a:buFont typeface="+mj-lt"/>
              <a:buAutoNum type="arabicPeriod"/>
            </a:pPr>
            <a:r>
              <a:rPr lang="uk-UA" dirty="0" err="1"/>
              <a:t>Гастропротектори</a:t>
            </a:r>
            <a:r>
              <a:rPr lang="uk-UA" dirty="0"/>
              <a:t> (</a:t>
            </a:r>
            <a:r>
              <a:rPr lang="uk-UA" dirty="0" err="1"/>
              <a:t>сукральфат</a:t>
            </a:r>
            <a:r>
              <a:rPr lang="uk-UA" dirty="0"/>
              <a:t>, вісмут)</a:t>
            </a:r>
          </a:p>
          <a:p>
            <a:pPr>
              <a:buNone/>
            </a:pPr>
            <a:br>
              <a:rPr lang="uk-UA" dirty="0"/>
            </a:br>
            <a:r>
              <a:rPr lang="en-US" b="1" dirty="0"/>
              <a:t>II. </a:t>
            </a:r>
            <a:r>
              <a:rPr lang="uk-UA" b="1" dirty="0" err="1"/>
              <a:t>Прокінетики</a:t>
            </a:r>
            <a:endParaRPr lang="uk-UA" b="1" dirty="0"/>
          </a:p>
          <a:p>
            <a:pPr>
              <a:buFont typeface="Arial" panose="020B0604020202020204" pitchFamily="34" charset="0"/>
              <a:buChar char="•"/>
            </a:pPr>
            <a:r>
              <a:rPr lang="uk-UA" dirty="0" err="1"/>
              <a:t>Метоклопрамід</a:t>
            </a:r>
            <a:endParaRPr lang="uk-UA" dirty="0"/>
          </a:p>
          <a:p>
            <a:pPr>
              <a:buFont typeface="Arial" panose="020B0604020202020204" pitchFamily="34" charset="0"/>
              <a:buChar char="•"/>
            </a:pPr>
            <a:r>
              <a:rPr lang="uk-UA" dirty="0" err="1"/>
              <a:t>Домперидон</a:t>
            </a:r>
            <a:endParaRPr lang="uk-UA" dirty="0"/>
          </a:p>
          <a:p>
            <a:pPr>
              <a:buFont typeface="Arial" panose="020B0604020202020204" pitchFamily="34" charset="0"/>
              <a:buChar char="•"/>
            </a:pPr>
            <a:r>
              <a:rPr lang="uk-UA" dirty="0" err="1"/>
              <a:t>Ітоприд</a:t>
            </a:r>
            <a:endParaRPr lang="uk-UA" dirty="0"/>
          </a:p>
          <a:p>
            <a:pPr>
              <a:buNone/>
            </a:pPr>
            <a:br>
              <a:rPr lang="uk-UA" dirty="0"/>
            </a:br>
            <a:r>
              <a:rPr lang="en-US" b="1" dirty="0"/>
              <a:t>III. </a:t>
            </a:r>
            <a:r>
              <a:rPr lang="uk-UA" b="1" dirty="0" err="1"/>
              <a:t>Протиблювотні</a:t>
            </a:r>
            <a:r>
              <a:rPr lang="uk-UA" b="1" dirty="0"/>
              <a:t> засоби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dirty="0"/>
              <a:t>5-</a:t>
            </a:r>
            <a:r>
              <a:rPr lang="en-US" dirty="0"/>
              <a:t>HT₃ </a:t>
            </a:r>
            <a:r>
              <a:rPr lang="uk-UA" dirty="0"/>
              <a:t>антагоністи (</a:t>
            </a:r>
            <a:r>
              <a:rPr lang="uk-UA" dirty="0" err="1"/>
              <a:t>ондансетрон</a:t>
            </a:r>
            <a:r>
              <a:rPr lang="uk-UA" dirty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D₂-</a:t>
            </a:r>
            <a:r>
              <a:rPr lang="uk-UA" dirty="0"/>
              <a:t>блокатори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NK₁-</a:t>
            </a:r>
            <a:r>
              <a:rPr lang="uk-UA" dirty="0"/>
              <a:t>антагоністи (блокатори </a:t>
            </a:r>
            <a:r>
              <a:rPr lang="uk-UA" dirty="0" err="1"/>
              <a:t>нейрокінінових</a:t>
            </a:r>
            <a:r>
              <a:rPr lang="uk-UA" dirty="0"/>
              <a:t> рецепторів в ЦНС) – </a:t>
            </a:r>
            <a:r>
              <a:rPr lang="uk-UA" dirty="0" err="1"/>
              <a:t>апрепітант</a:t>
            </a:r>
            <a:r>
              <a:rPr lang="uk-UA" dirty="0"/>
              <a:t>, </a:t>
            </a:r>
            <a:r>
              <a:rPr lang="uk-UA" dirty="0" err="1"/>
              <a:t>нетупітант</a:t>
            </a:r>
            <a:r>
              <a:rPr lang="uk-UA" dirty="0"/>
              <a:t>, 				   </a:t>
            </a:r>
            <a:r>
              <a:rPr lang="uk-UA" dirty="0" err="1"/>
              <a:t>ролапітант</a:t>
            </a:r>
            <a:endParaRPr lang="uk-UA" dirty="0"/>
          </a:p>
          <a:p>
            <a:pPr>
              <a:buFont typeface="Arial" panose="020B0604020202020204" pitchFamily="34" charset="0"/>
              <a:buChar char="•"/>
            </a:pPr>
            <a:r>
              <a:rPr lang="uk-UA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endParaRPr lang="uk-UA" dirty="0"/>
          </a:p>
          <a:p>
            <a:pPr>
              <a:buFont typeface="Arial" panose="020B0604020202020204" pitchFamily="34" charset="0"/>
              <a:buChar char="•"/>
            </a:pPr>
            <a:endParaRPr lang="uk-UA" dirty="0"/>
          </a:p>
          <a:p>
            <a:pPr>
              <a:buFont typeface="Arial" panose="020B0604020202020204" pitchFamily="34" charset="0"/>
              <a:buChar char="•"/>
            </a:pPr>
            <a:endParaRPr lang="uk-UA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341495-F8EB-05F5-CB18-67B3C6648B35}"/>
              </a:ext>
            </a:extLst>
          </p:cNvPr>
          <p:cNvSpPr txBox="1"/>
          <p:nvPr/>
        </p:nvSpPr>
        <p:spPr>
          <a:xfrm>
            <a:off x="5163271" y="1126940"/>
            <a:ext cx="3766957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b="1" dirty="0"/>
              <a:t>IV. </a:t>
            </a:r>
            <a:r>
              <a:rPr lang="uk-UA" b="1" dirty="0"/>
              <a:t>Послаблюючі засоби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dirty="0"/>
              <a:t>Осмотичні (</a:t>
            </a:r>
            <a:r>
              <a:rPr lang="uk-UA" dirty="0" err="1"/>
              <a:t>лактулоза</a:t>
            </a:r>
            <a:r>
              <a:rPr lang="uk-UA" dirty="0"/>
              <a:t>, </a:t>
            </a:r>
            <a:r>
              <a:rPr lang="uk-UA" dirty="0" err="1"/>
              <a:t>макрогол</a:t>
            </a:r>
            <a:r>
              <a:rPr lang="uk-UA" dirty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dirty="0"/>
              <a:t>Стимулюючі (</a:t>
            </a:r>
            <a:r>
              <a:rPr lang="uk-UA" dirty="0" err="1"/>
              <a:t>бісакодил</a:t>
            </a:r>
            <a:r>
              <a:rPr lang="uk-UA" dirty="0"/>
              <a:t>, 					</a:t>
            </a:r>
            <a:r>
              <a:rPr lang="uk-UA" dirty="0" err="1"/>
              <a:t>сеннозиди</a:t>
            </a:r>
            <a:r>
              <a:rPr lang="uk-UA" dirty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dirty="0"/>
              <a:t>Об’ємні</a:t>
            </a:r>
          </a:p>
          <a:p>
            <a:pPr>
              <a:buNone/>
            </a:pPr>
            <a:br>
              <a:rPr lang="uk-UA" dirty="0"/>
            </a:br>
            <a:r>
              <a:rPr lang="en-US" b="1" dirty="0"/>
              <a:t>V. </a:t>
            </a:r>
            <a:r>
              <a:rPr lang="uk-UA" b="1" dirty="0" err="1"/>
              <a:t>Протидіарейні</a:t>
            </a:r>
            <a:endParaRPr lang="uk-UA" b="1" dirty="0"/>
          </a:p>
          <a:p>
            <a:pPr>
              <a:buFont typeface="Arial" panose="020B0604020202020204" pitchFamily="34" charset="0"/>
              <a:buChar char="•"/>
            </a:pPr>
            <a:r>
              <a:rPr lang="uk-UA" dirty="0" err="1"/>
              <a:t>Лоперамід</a:t>
            </a:r>
            <a:endParaRPr lang="uk-UA" dirty="0"/>
          </a:p>
          <a:p>
            <a:pPr>
              <a:buFont typeface="Arial" panose="020B0604020202020204" pitchFamily="34" charset="0"/>
              <a:buChar char="•"/>
            </a:pPr>
            <a:r>
              <a:rPr lang="uk-UA" dirty="0" err="1"/>
              <a:t>Смекта</a:t>
            </a:r>
            <a:endParaRPr lang="uk-UA" dirty="0"/>
          </a:p>
          <a:p>
            <a:pPr>
              <a:buNone/>
            </a:pPr>
            <a:br>
              <a:rPr lang="uk-UA" dirty="0"/>
            </a:br>
            <a:r>
              <a:rPr lang="en-US" b="1" dirty="0"/>
              <a:t>VI. </a:t>
            </a:r>
            <a:r>
              <a:rPr lang="uk-UA" b="1" dirty="0"/>
              <a:t>Засоби для лікування запальних захворювань кишечника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dirty="0"/>
              <a:t>5-аміносаліцилати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dirty="0"/>
              <a:t>ГКС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dirty="0" err="1"/>
              <a:t>Імуносупресанти</a:t>
            </a:r>
            <a:endParaRPr lang="uk-UA" dirty="0"/>
          </a:p>
          <a:p>
            <a:pPr>
              <a:buFont typeface="Arial" panose="020B0604020202020204" pitchFamily="34" charset="0"/>
              <a:buChar char="•"/>
            </a:pPr>
            <a:r>
              <a:rPr lang="uk-UA" dirty="0"/>
              <a:t>Біологічна терапія</a:t>
            </a:r>
          </a:p>
        </p:txBody>
      </p:sp>
    </p:spTree>
    <p:extLst>
      <p:ext uri="{BB962C8B-B14F-4D97-AF65-F5344CB8AC3E}">
        <p14:creationId xmlns:p14="http://schemas.microsoft.com/office/powerpoint/2010/main" val="33082985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B1F205-A3A1-5F1C-0D05-13261C5E92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F4D5F7-3452-B933-EE59-80FD7A50B9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4105" y="175393"/>
            <a:ext cx="8001551" cy="737965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>
                <a:latin typeface="+mn-lt"/>
              </a:rPr>
              <a:t>Побічні реакції: масштаб проблеми</a:t>
            </a:r>
            <a:endParaRPr lang="uk-UA" sz="4000" dirty="0">
              <a:latin typeface="+mn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7F2EE3-F57D-40E9-FDC3-524156DABC1B}"/>
              </a:ext>
            </a:extLst>
          </p:cNvPr>
          <p:cNvSpPr txBox="1"/>
          <p:nvPr/>
        </p:nvSpPr>
        <p:spPr>
          <a:xfrm>
            <a:off x="49427" y="1071801"/>
            <a:ext cx="9045146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🔹 НПЗП-асоційовані ураження ШКТ</a:t>
            </a:r>
          </a:p>
          <a:p>
            <a:pPr>
              <a:buNone/>
            </a:pPr>
            <a:r>
              <a:rPr lang="uk-UA" dirty="0"/>
              <a:t>• Диспепсія — </a:t>
            </a:r>
            <a:r>
              <a:rPr lang="uk-UA" b="1" dirty="0"/>
              <a:t>20–30%</a:t>
            </a:r>
            <a:r>
              <a:rPr lang="uk-UA" dirty="0"/>
              <a:t> пацієнтів</a:t>
            </a:r>
            <a:br>
              <a:rPr lang="uk-UA" dirty="0"/>
            </a:br>
            <a:r>
              <a:rPr lang="uk-UA" dirty="0"/>
              <a:t>• Виразкові ураження — до </a:t>
            </a:r>
            <a:r>
              <a:rPr lang="uk-UA" b="1" dirty="0"/>
              <a:t>10–15%</a:t>
            </a:r>
            <a:r>
              <a:rPr lang="uk-UA" dirty="0"/>
              <a:t> при тривалому застосуванні</a:t>
            </a:r>
            <a:br>
              <a:rPr lang="uk-UA" dirty="0"/>
            </a:br>
            <a:r>
              <a:rPr lang="uk-UA" dirty="0"/>
              <a:t>• Клінічно значущі кровотечі — </a:t>
            </a:r>
            <a:r>
              <a:rPr lang="uk-UA" b="1" dirty="0"/>
              <a:t>1–4%</a:t>
            </a:r>
            <a:endParaRPr lang="uk-UA" dirty="0"/>
          </a:p>
          <a:p>
            <a:pPr>
              <a:buNone/>
            </a:pPr>
            <a:r>
              <a:rPr lang="uk-UA" sz="1200" b="1" dirty="0"/>
              <a:t>📚 </a:t>
            </a:r>
            <a:r>
              <a:rPr lang="en-US" sz="1200" b="1" dirty="0"/>
              <a:t>Bhatt DL et al. </a:t>
            </a:r>
            <a:r>
              <a:rPr lang="en-US" sz="1200" b="1" i="1" dirty="0"/>
              <a:t>JAMA.</a:t>
            </a:r>
            <a:r>
              <a:rPr lang="en-US" sz="1200" b="1" dirty="0"/>
              <a:t> 2020;324(3):273–287.DOI: 10.1001/jama.2020.9029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uk-UA" b="1" dirty="0"/>
              <a:t>🔹 Інгібітори протонної помпи (тривалий прийом)</a:t>
            </a:r>
          </a:p>
          <a:p>
            <a:pPr>
              <a:buNone/>
            </a:pPr>
            <a:r>
              <a:rPr lang="uk-UA" dirty="0"/>
              <a:t>• ↑ ризик </a:t>
            </a:r>
            <a:r>
              <a:rPr lang="en-US" b="1" dirty="0"/>
              <a:t>Clostridioides difficile infection (CDI)</a:t>
            </a:r>
            <a:br>
              <a:rPr lang="en-US" dirty="0"/>
            </a:br>
            <a:r>
              <a:rPr lang="en-US" dirty="0"/>
              <a:t>• RR ≈ 1.7–2.0 (</a:t>
            </a:r>
            <a:r>
              <a:rPr lang="uk-UA" dirty="0"/>
              <a:t>за </a:t>
            </a:r>
            <a:r>
              <a:rPr lang="uk-UA" dirty="0" err="1"/>
              <a:t>метааналізами</a:t>
            </a:r>
            <a:r>
              <a:rPr lang="uk-UA" dirty="0"/>
              <a:t>)</a:t>
            </a:r>
            <a:br>
              <a:rPr lang="uk-UA" dirty="0"/>
            </a:br>
            <a:r>
              <a:rPr lang="uk-UA" dirty="0"/>
              <a:t>• Порушення кишкового </a:t>
            </a:r>
            <a:r>
              <a:rPr lang="uk-UA" dirty="0" err="1"/>
              <a:t>мікробіому</a:t>
            </a:r>
            <a:br>
              <a:rPr lang="uk-UA" dirty="0"/>
            </a:br>
            <a:r>
              <a:rPr lang="uk-UA" dirty="0"/>
              <a:t>• ↓ абсорбція </a:t>
            </a:r>
            <a:r>
              <a:rPr lang="en-US" dirty="0"/>
              <a:t>Mg²⁺, Ca²⁺, </a:t>
            </a:r>
            <a:r>
              <a:rPr lang="uk-UA" dirty="0"/>
              <a:t>вітаміну </a:t>
            </a:r>
            <a:r>
              <a:rPr lang="en-US" dirty="0"/>
              <a:t>B12</a:t>
            </a:r>
          </a:p>
          <a:p>
            <a:pPr>
              <a:buNone/>
            </a:pPr>
            <a:r>
              <a:rPr lang="uk-UA" sz="1200" b="1" dirty="0"/>
              <a:t>📚 </a:t>
            </a:r>
            <a:r>
              <a:rPr lang="en-US" sz="1200" b="1" dirty="0"/>
              <a:t>Jung YR, Kim HS. </a:t>
            </a:r>
            <a:r>
              <a:rPr lang="en-US" sz="1200" b="1" i="1" dirty="0"/>
              <a:t>World J Gastroenterol.</a:t>
            </a:r>
            <a:r>
              <a:rPr lang="en-US" sz="1200" b="1" dirty="0"/>
              <a:t> 2021;27(43):7338–7352.DOI: 10.3748/wjg.v27.i43.7338</a:t>
            </a:r>
          </a:p>
          <a:p>
            <a:pPr>
              <a:buNone/>
            </a:pPr>
            <a:r>
              <a:rPr lang="uk-UA" sz="1200" b="1" dirty="0"/>
              <a:t>📚 </a:t>
            </a:r>
            <a:r>
              <a:rPr lang="en-US" sz="1200" b="1" dirty="0"/>
              <a:t>Freedberg DE et al. </a:t>
            </a:r>
            <a:r>
              <a:rPr lang="en-US" sz="1200" b="1" i="1" dirty="0"/>
              <a:t>Clin </a:t>
            </a:r>
            <a:r>
              <a:rPr lang="en-US" sz="1200" b="1" i="1" dirty="0" err="1"/>
              <a:t>Transl</a:t>
            </a:r>
            <a:r>
              <a:rPr lang="en-US" sz="1200" b="1" i="1" dirty="0"/>
              <a:t> Gastroenterol.</a:t>
            </a:r>
            <a:r>
              <a:rPr lang="en-US" sz="1200" b="1" dirty="0"/>
              <a:t> 2021;12(8):e00412.DOI: 10.14309/ctg.0000000000000412</a:t>
            </a:r>
          </a:p>
          <a:p>
            <a:pPr>
              <a:buNone/>
            </a:pPr>
            <a:br>
              <a:rPr lang="en-US" dirty="0"/>
            </a:br>
            <a:r>
              <a:rPr lang="uk-UA" b="1" dirty="0"/>
              <a:t>🎓 Ключовий акцент </a:t>
            </a:r>
          </a:p>
          <a:p>
            <a:pPr>
              <a:buNone/>
            </a:pPr>
            <a:r>
              <a:rPr lang="uk-UA" dirty="0"/>
              <a:t>Побічні реакції з боку ШКТ:</a:t>
            </a:r>
            <a:br>
              <a:rPr lang="uk-UA" dirty="0"/>
            </a:br>
            <a:r>
              <a:rPr lang="uk-UA" dirty="0"/>
              <a:t>✔ часті</a:t>
            </a:r>
            <a:br>
              <a:rPr lang="uk-UA" dirty="0"/>
            </a:br>
            <a:r>
              <a:rPr lang="uk-UA" dirty="0"/>
              <a:t>✔ часто </a:t>
            </a:r>
            <a:r>
              <a:rPr lang="uk-UA" dirty="0" err="1"/>
              <a:t>дозозалежні</a:t>
            </a:r>
            <a:br>
              <a:rPr lang="uk-UA" dirty="0"/>
            </a:br>
            <a:r>
              <a:rPr lang="uk-UA" dirty="0"/>
              <a:t>✔ потенційно тяжкі при тривалому застосуванні</a:t>
            </a:r>
          </a:p>
          <a:p>
            <a:pPr>
              <a:buNone/>
            </a:pPr>
            <a:r>
              <a:rPr lang="uk-UA" dirty="0"/>
              <a:t>Раціональне призначення + оцінка факторів ризику — ключ до профілактики.</a:t>
            </a:r>
          </a:p>
        </p:txBody>
      </p:sp>
    </p:spTree>
    <p:extLst>
      <p:ext uri="{BB962C8B-B14F-4D97-AF65-F5344CB8AC3E}">
        <p14:creationId xmlns:p14="http://schemas.microsoft.com/office/powerpoint/2010/main" val="22964730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CDD057-CB3F-9950-15A6-A7F88721C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913" y="323673"/>
            <a:ext cx="8414951" cy="553655"/>
          </a:xfrm>
        </p:spPr>
        <p:txBody>
          <a:bodyPr anchor="ctr">
            <a:normAutofit fontScale="90000"/>
          </a:bodyPr>
          <a:lstStyle/>
          <a:p>
            <a:r>
              <a:rPr lang="uk-UA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НПЗП-</a:t>
            </a:r>
            <a:r>
              <a:rPr lang="uk-UA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гастропатія</a:t>
            </a:r>
            <a:r>
              <a:rPr lang="uk-UA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що це?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1A60AA3-1B9E-06C5-A17E-20BB27514153}"/>
              </a:ext>
            </a:extLst>
          </p:cNvPr>
          <p:cNvSpPr txBox="1"/>
          <p:nvPr/>
        </p:nvSpPr>
        <p:spPr>
          <a:xfrm>
            <a:off x="123567" y="877328"/>
            <a:ext cx="8674444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400" b="1" dirty="0">
                <a:solidFill>
                  <a:srgbClr val="9E0000"/>
                </a:solidFill>
              </a:rPr>
              <a:t>НПЗП-</a:t>
            </a:r>
            <a:r>
              <a:rPr lang="uk-UA" sz="2400" b="1" dirty="0" err="1">
                <a:solidFill>
                  <a:srgbClr val="9E0000"/>
                </a:solidFill>
              </a:rPr>
              <a:t>гастропатія</a:t>
            </a:r>
            <a:r>
              <a:rPr lang="uk-UA" sz="2400" b="1" dirty="0">
                <a:solidFill>
                  <a:srgbClr val="9E0000"/>
                </a:solidFill>
              </a:rPr>
              <a:t> </a:t>
            </a:r>
            <a:r>
              <a:rPr lang="uk-UA" sz="2000" b="1" dirty="0"/>
              <a:t>— це сукупність ушкоджень слизової </a:t>
            </a:r>
            <a:r>
              <a:rPr lang="uk-UA" sz="2000" b="1" dirty="0" err="1"/>
              <a:t>шлунка</a:t>
            </a:r>
            <a:r>
              <a:rPr lang="uk-UA" sz="2000" b="1" dirty="0"/>
              <a:t> та ДПК, що виникають внаслідок прийому нестероїдних протизапальних препаратів.</a:t>
            </a:r>
          </a:p>
          <a:p>
            <a:pPr algn="ctr">
              <a:buNone/>
            </a:pPr>
            <a:r>
              <a:rPr lang="uk-UA" sz="2000" b="1" dirty="0"/>
              <a:t>Може проявлятися:</a:t>
            </a:r>
          </a:p>
          <a:p>
            <a:pPr marL="185738" indent="258763">
              <a:buFont typeface="Arial" panose="020B0604020202020204" pitchFamily="34" charset="0"/>
              <a:buChar char="•"/>
            </a:pPr>
            <a:r>
              <a:rPr lang="uk-UA" sz="2000" b="1" dirty="0"/>
              <a:t>диспепсією</a:t>
            </a:r>
          </a:p>
          <a:p>
            <a:pPr marL="185738" indent="258763">
              <a:buFont typeface="Arial" panose="020B0604020202020204" pitchFamily="34" charset="0"/>
              <a:buChar char="•"/>
            </a:pPr>
            <a:r>
              <a:rPr lang="uk-UA" sz="2000" b="1" dirty="0"/>
              <a:t>ерозіями</a:t>
            </a:r>
          </a:p>
          <a:p>
            <a:pPr marL="185738" indent="258763">
              <a:buFont typeface="Arial" panose="020B0604020202020204" pitchFamily="34" charset="0"/>
              <a:buChar char="•"/>
            </a:pPr>
            <a:r>
              <a:rPr lang="uk-UA" sz="2000" b="1" dirty="0"/>
              <a:t>виразками</a:t>
            </a:r>
          </a:p>
          <a:p>
            <a:pPr marL="185738" indent="258763">
              <a:buFont typeface="Arial" panose="020B0604020202020204" pitchFamily="34" charset="0"/>
              <a:buChar char="•"/>
            </a:pPr>
            <a:r>
              <a:rPr lang="uk-UA" sz="2000" b="1" dirty="0"/>
              <a:t>шлунково-кишковою </a:t>
            </a:r>
            <a:r>
              <a:rPr lang="uk-UA" sz="2000" b="1" dirty="0" err="1"/>
              <a:t>кровотечею</a:t>
            </a:r>
            <a:endParaRPr lang="uk-UA" sz="2000" b="1" dirty="0"/>
          </a:p>
          <a:p>
            <a:pPr marL="185738" indent="258763">
              <a:buFont typeface="Arial" panose="020B0604020202020204" pitchFamily="34" charset="0"/>
              <a:buChar char="•"/>
            </a:pPr>
            <a:r>
              <a:rPr lang="uk-UA" sz="2000" b="1" dirty="0"/>
              <a:t>перфорацією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225D98-45F7-2125-D5D9-D0AE2108F3D2}"/>
              </a:ext>
            </a:extLst>
          </p:cNvPr>
          <p:cNvSpPr txBox="1"/>
          <p:nvPr/>
        </p:nvSpPr>
        <p:spPr>
          <a:xfrm>
            <a:off x="481913" y="4132976"/>
            <a:ext cx="7858898" cy="1734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600"/>
              </a:lnSpc>
              <a:buNone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Неселективні НПЗП (</a:t>
            </a: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ібупрофен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диклофенак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напроксен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) → блокують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COX-1 → ↑ 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ризик </a:t>
            </a: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гастропатії</a:t>
            </a:r>
            <a:endParaRPr lang="uk-UA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2600"/>
              </a:lnSpc>
              <a:buNone/>
            </a:pPr>
            <a:endParaRPr lang="uk-UA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2600"/>
              </a:lnSpc>
              <a:buNone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Селективні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COX-2 (</a:t>
            </a: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целекоксиб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) → менший ризик виразок, але ↑ серцево-судинний ризик</a:t>
            </a:r>
          </a:p>
        </p:txBody>
      </p:sp>
    </p:spTree>
    <p:extLst>
      <p:ext uri="{BB962C8B-B14F-4D97-AF65-F5344CB8AC3E}">
        <p14:creationId xmlns:p14="http://schemas.microsoft.com/office/powerpoint/2010/main" val="13613145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DE5B2F-1E9C-BB76-5AF1-7201949612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421" y="286605"/>
            <a:ext cx="8748584" cy="615438"/>
          </a:xfrm>
        </p:spPr>
        <p:txBody>
          <a:bodyPr>
            <a:normAutofit fontScale="90000"/>
          </a:bodyPr>
          <a:lstStyle/>
          <a:p>
            <a:r>
              <a:rPr lang="uk-UA" b="1" dirty="0"/>
              <a:t>🔬 </a:t>
            </a:r>
            <a:r>
              <a:rPr lang="uk-UA" b="1" dirty="0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Патогенез НПЗП-</a:t>
            </a:r>
            <a:r>
              <a:rPr lang="uk-UA" b="1" dirty="0" err="1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гастропатії</a:t>
            </a:r>
            <a:endParaRPr lang="uk-UA" dirty="0">
              <a:solidFill>
                <a:srgbClr val="9E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F4E50F1-F27A-1DA6-35CF-8CBC6D6B71D9}"/>
              </a:ext>
            </a:extLst>
          </p:cNvPr>
          <p:cNvSpPr txBox="1"/>
          <p:nvPr/>
        </p:nvSpPr>
        <p:spPr>
          <a:xfrm>
            <a:off x="0" y="912500"/>
            <a:ext cx="457200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1️⃣ </a:t>
            </a:r>
            <a:r>
              <a:rPr lang="uk-UA" b="1" dirty="0" err="1"/>
              <a:t>Інгібування</a:t>
            </a:r>
            <a:r>
              <a:rPr lang="uk-UA" b="1" dirty="0"/>
              <a:t> </a:t>
            </a:r>
            <a:r>
              <a:rPr lang="en-US" b="1" dirty="0"/>
              <a:t>COX-1 (</a:t>
            </a:r>
            <a:r>
              <a:rPr lang="uk-UA" b="1" dirty="0"/>
              <a:t>ключовий механізм)</a:t>
            </a:r>
          </a:p>
          <a:p>
            <a:pPr>
              <a:buNone/>
            </a:pPr>
            <a:r>
              <a:rPr lang="uk-UA" b="1" dirty="0"/>
              <a:t>НПЗП → блокада циклооксигенази-1</a:t>
            </a:r>
            <a:br>
              <a:rPr lang="uk-UA" b="1" dirty="0"/>
            </a:br>
            <a:r>
              <a:rPr lang="uk-UA" b="1" dirty="0"/>
              <a:t>↓</a:t>
            </a:r>
            <a:br>
              <a:rPr lang="uk-UA" b="1" dirty="0"/>
            </a:br>
            <a:r>
              <a:rPr lang="uk-UA" b="1" dirty="0"/>
              <a:t>↓ синтез </a:t>
            </a:r>
            <a:r>
              <a:rPr lang="uk-UA" b="1" dirty="0" err="1"/>
              <a:t>простагландинів</a:t>
            </a:r>
            <a:r>
              <a:rPr lang="uk-UA" b="1" dirty="0"/>
              <a:t> (</a:t>
            </a:r>
            <a:r>
              <a:rPr lang="en-US" b="1" dirty="0"/>
              <a:t>PGE₂, PGI₂)</a:t>
            </a:r>
            <a:br>
              <a:rPr lang="en-US" b="1" dirty="0"/>
            </a:br>
            <a:r>
              <a:rPr lang="en-US" b="1" dirty="0"/>
              <a:t>↓</a:t>
            </a:r>
            <a:br>
              <a:rPr lang="en-US" b="1" dirty="0"/>
            </a:br>
            <a:r>
              <a:rPr lang="uk-UA" b="1" dirty="0"/>
              <a:t>Порушення </a:t>
            </a:r>
            <a:r>
              <a:rPr lang="uk-UA" b="1" dirty="0" err="1"/>
              <a:t>гастропротекції</a:t>
            </a:r>
            <a:r>
              <a:rPr lang="uk-UA" b="1" dirty="0"/>
              <a:t>:</a:t>
            </a:r>
          </a:p>
          <a:p>
            <a:pPr>
              <a:buNone/>
            </a:pPr>
            <a:r>
              <a:rPr lang="uk-UA" b="1" dirty="0"/>
              <a:t>• ↓ секреції слизу</a:t>
            </a:r>
            <a:br>
              <a:rPr lang="uk-UA" b="1" dirty="0"/>
            </a:br>
            <a:r>
              <a:rPr lang="uk-UA" b="1" dirty="0"/>
              <a:t>• ↓ секреції бікарбонату</a:t>
            </a:r>
            <a:br>
              <a:rPr lang="uk-UA" b="1" dirty="0"/>
            </a:br>
            <a:r>
              <a:rPr lang="uk-UA" b="1" dirty="0"/>
              <a:t>• ↓ кровотоку слизової</a:t>
            </a:r>
            <a:br>
              <a:rPr lang="uk-UA" b="1" dirty="0"/>
            </a:br>
            <a:r>
              <a:rPr lang="uk-UA" b="1" dirty="0"/>
              <a:t>• ↓ регенерації епітелію</a:t>
            </a:r>
          </a:p>
          <a:p>
            <a:pPr>
              <a:buNone/>
            </a:pPr>
            <a:r>
              <a:rPr lang="uk-UA" b="1" dirty="0"/>
              <a:t>➡ слизова стає вразливою до </a:t>
            </a:r>
            <a:r>
              <a:rPr lang="en-US" b="1" dirty="0"/>
              <a:t>HCl </a:t>
            </a:r>
            <a:r>
              <a:rPr lang="uk-UA" b="1" dirty="0"/>
              <a:t>і пепсину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81CDF1-E49C-6CEA-D3EA-398764AAE35F}"/>
              </a:ext>
            </a:extLst>
          </p:cNvPr>
          <p:cNvSpPr txBox="1"/>
          <p:nvPr/>
        </p:nvSpPr>
        <p:spPr>
          <a:xfrm>
            <a:off x="4572001" y="2510309"/>
            <a:ext cx="457199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2️⃣ Прямий місцевий цитотоксичний ефект</a:t>
            </a:r>
          </a:p>
          <a:p>
            <a:pPr>
              <a:buNone/>
            </a:pPr>
            <a:r>
              <a:rPr lang="uk-UA" b="1" dirty="0"/>
              <a:t>Багато НПЗП — слабкі кислоти.</a:t>
            </a:r>
          </a:p>
          <a:p>
            <a:pPr>
              <a:buNone/>
            </a:pPr>
            <a:r>
              <a:rPr lang="uk-UA" b="1" dirty="0"/>
              <a:t>У кислому середовищі </a:t>
            </a:r>
            <a:r>
              <a:rPr lang="uk-UA" b="1" dirty="0" err="1"/>
              <a:t>шлунка</a:t>
            </a:r>
            <a:r>
              <a:rPr lang="uk-UA" b="1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проникають у клітини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дисоціюють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викликають “іонний пастковий ефект”</a:t>
            </a:r>
            <a:br>
              <a:rPr lang="uk-UA" b="1" dirty="0"/>
            </a:br>
            <a:r>
              <a:rPr lang="uk-UA" b="1" dirty="0"/>
              <a:t>→ ушкодження мембран</a:t>
            </a:r>
            <a:br>
              <a:rPr lang="uk-UA" b="1" dirty="0"/>
            </a:br>
            <a:r>
              <a:rPr lang="uk-UA" b="1" dirty="0"/>
              <a:t>→ ↑ проникності слизової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48B32F2-BCDC-CF52-4249-902A1E7DB859}"/>
              </a:ext>
            </a:extLst>
          </p:cNvPr>
          <p:cNvSpPr txBox="1"/>
          <p:nvPr/>
        </p:nvSpPr>
        <p:spPr>
          <a:xfrm>
            <a:off x="914402" y="5049465"/>
            <a:ext cx="459671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3️⃣ Системні ефекти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↑ </a:t>
            </a:r>
            <a:r>
              <a:rPr lang="uk-UA" b="1" dirty="0" err="1"/>
              <a:t>апоптоз</a:t>
            </a:r>
            <a:r>
              <a:rPr lang="uk-UA" b="1" dirty="0"/>
              <a:t> клітин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↑ продукція вільних радикалів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b="1" dirty="0"/>
              <a:t>активація </a:t>
            </a:r>
            <a:r>
              <a:rPr lang="uk-UA" b="1" dirty="0" err="1"/>
              <a:t>нейтрофілів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40560043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B1CC6C1-5610-6A2F-02BF-1DA1301FF507}"/>
              </a:ext>
            </a:extLst>
          </p:cNvPr>
          <p:cNvSpPr txBox="1"/>
          <p:nvPr/>
        </p:nvSpPr>
        <p:spPr>
          <a:xfrm>
            <a:off x="30892" y="693173"/>
            <a:ext cx="4572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9E0000"/>
                </a:solidFill>
              </a:rPr>
              <a:t>🔷 Клінічні прояви</a:t>
            </a:r>
          </a:p>
          <a:p>
            <a:pPr>
              <a:buNone/>
            </a:pPr>
            <a:r>
              <a:rPr lang="uk-UA" dirty="0"/>
              <a:t>1️⃣ </a:t>
            </a:r>
            <a:r>
              <a:rPr lang="uk-UA" dirty="0" err="1"/>
              <a:t>Безсимптомний</a:t>
            </a:r>
            <a:r>
              <a:rPr lang="uk-UA" dirty="0"/>
              <a:t> перебіг (часто!)</a:t>
            </a:r>
            <a:br>
              <a:rPr lang="uk-UA" dirty="0"/>
            </a:br>
            <a:r>
              <a:rPr lang="uk-UA" dirty="0"/>
              <a:t>2️⃣ Диспепсія</a:t>
            </a:r>
            <a:br>
              <a:rPr lang="uk-UA" dirty="0"/>
            </a:br>
            <a:r>
              <a:rPr lang="uk-UA" dirty="0"/>
              <a:t>3️⃣ Ерозивні ураження</a:t>
            </a:r>
            <a:br>
              <a:rPr lang="uk-UA" dirty="0"/>
            </a:br>
            <a:r>
              <a:rPr lang="uk-UA" dirty="0"/>
              <a:t>4️⃣ Виразка</a:t>
            </a:r>
            <a:br>
              <a:rPr lang="uk-UA" dirty="0"/>
            </a:br>
            <a:r>
              <a:rPr lang="uk-UA" dirty="0"/>
              <a:t>5️⃣ Кровотеча</a:t>
            </a:r>
          </a:p>
          <a:p>
            <a:pPr>
              <a:buNone/>
            </a:pPr>
            <a:r>
              <a:rPr lang="uk-UA" dirty="0"/>
              <a:t>⚠ </a:t>
            </a:r>
            <a:r>
              <a:rPr lang="uk-UA" b="1" dirty="0"/>
              <a:t>Важливо: тяжке ураження може виникнути без попередньої диспепсії.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8C7703-ECE6-C9A9-3788-466BA2C7E43A}"/>
              </a:ext>
            </a:extLst>
          </p:cNvPr>
          <p:cNvSpPr txBox="1"/>
          <p:nvPr/>
        </p:nvSpPr>
        <p:spPr>
          <a:xfrm>
            <a:off x="4639962" y="790840"/>
            <a:ext cx="427543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9E0000"/>
                </a:solidFill>
              </a:rPr>
              <a:t>🔷 Ускладнення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dirty="0"/>
              <a:t>ШКТ-кровотеча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dirty="0"/>
              <a:t>Перфорація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uk-UA" dirty="0" err="1"/>
              <a:t>Пенетрація</a:t>
            </a:r>
            <a:endParaRPr lang="uk-UA" dirty="0"/>
          </a:p>
          <a:p>
            <a:pPr>
              <a:buNone/>
            </a:pPr>
            <a:r>
              <a:rPr lang="uk-UA" b="1" dirty="0"/>
              <a:t>Ризик кровотечі ↑ у 3–5 разів порівняно з популяцією.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A7DC4A-3E70-931E-6616-6880AC5B0424}"/>
              </a:ext>
            </a:extLst>
          </p:cNvPr>
          <p:cNvSpPr txBox="1"/>
          <p:nvPr/>
        </p:nvSpPr>
        <p:spPr>
          <a:xfrm>
            <a:off x="296562" y="3888795"/>
            <a:ext cx="4572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9E0000"/>
                </a:solidFill>
              </a:rPr>
              <a:t>🔷 Профілактика</a:t>
            </a:r>
          </a:p>
          <a:p>
            <a:pPr>
              <a:buNone/>
            </a:pPr>
            <a:r>
              <a:rPr lang="uk-UA" dirty="0"/>
              <a:t>✔ мінімальна ефективна доза</a:t>
            </a:r>
            <a:br>
              <a:rPr lang="uk-UA" dirty="0"/>
            </a:br>
            <a:r>
              <a:rPr lang="uk-UA" dirty="0"/>
              <a:t>✔ короткий курс</a:t>
            </a:r>
            <a:br>
              <a:rPr lang="uk-UA" dirty="0"/>
            </a:br>
            <a:r>
              <a:rPr lang="uk-UA" dirty="0"/>
              <a:t>✔ оцінка факторів ризику</a:t>
            </a:r>
            <a:br>
              <a:rPr lang="uk-UA" dirty="0"/>
            </a:br>
            <a:r>
              <a:rPr lang="uk-UA" dirty="0"/>
              <a:t>✔ ІПП при високому ризику</a:t>
            </a:r>
            <a:br>
              <a:rPr lang="uk-UA" dirty="0"/>
            </a:br>
            <a:r>
              <a:rPr lang="uk-UA" dirty="0"/>
              <a:t>✔ тестування/</a:t>
            </a:r>
            <a:r>
              <a:rPr lang="uk-UA" dirty="0" err="1"/>
              <a:t>еридикація</a:t>
            </a:r>
            <a:r>
              <a:rPr lang="uk-UA" dirty="0"/>
              <a:t> </a:t>
            </a:r>
            <a:r>
              <a:rPr lang="en-US" dirty="0"/>
              <a:t>H. pylori</a:t>
            </a:r>
          </a:p>
          <a:p>
            <a:pPr>
              <a:buNone/>
            </a:pPr>
            <a:br>
              <a:rPr lang="en-US" dirty="0"/>
            </a:b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041807-EF6E-7E25-E362-C93BEDD6A3EA}"/>
              </a:ext>
            </a:extLst>
          </p:cNvPr>
          <p:cNvSpPr txBox="1"/>
          <p:nvPr/>
        </p:nvSpPr>
        <p:spPr>
          <a:xfrm>
            <a:off x="2780271" y="-13071"/>
            <a:ext cx="4572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200" b="1" dirty="0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НПЗП-</a:t>
            </a:r>
            <a:r>
              <a:rPr lang="uk-UA" sz="3200" b="1" dirty="0" err="1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гастропатії</a:t>
            </a:r>
            <a:endParaRPr lang="uk-UA" sz="32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83403CE-80AB-CA17-F256-9F608FE67D7A}"/>
              </a:ext>
            </a:extLst>
          </p:cNvPr>
          <p:cNvSpPr txBox="1"/>
          <p:nvPr/>
        </p:nvSpPr>
        <p:spPr>
          <a:xfrm>
            <a:off x="4485503" y="3888795"/>
            <a:ext cx="458435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🔷 </a:t>
            </a:r>
            <a:r>
              <a:rPr lang="uk-UA" b="1" dirty="0">
                <a:solidFill>
                  <a:srgbClr val="9E0000"/>
                </a:solidFill>
              </a:rPr>
              <a:t>Важливий клінічний акцент</a:t>
            </a:r>
          </a:p>
          <a:p>
            <a:pPr>
              <a:buNone/>
            </a:pPr>
            <a:r>
              <a:rPr lang="uk-UA" dirty="0"/>
              <a:t>Поєднання:</a:t>
            </a:r>
          </a:p>
          <a:p>
            <a:pPr>
              <a:buNone/>
            </a:pPr>
            <a:r>
              <a:rPr lang="uk-UA" dirty="0"/>
              <a:t>НПЗП + антикоагулянти</a:t>
            </a:r>
            <a:br>
              <a:rPr lang="uk-UA" dirty="0"/>
            </a:br>
            <a:r>
              <a:rPr lang="uk-UA" dirty="0"/>
              <a:t>НПЗП + ГКС</a:t>
            </a:r>
            <a:br>
              <a:rPr lang="uk-UA" dirty="0"/>
            </a:br>
            <a:r>
              <a:rPr lang="uk-UA" dirty="0"/>
              <a:t>НПЗП + СІЗЗС</a:t>
            </a:r>
          </a:p>
          <a:p>
            <a:pPr>
              <a:buNone/>
            </a:pPr>
            <a:r>
              <a:rPr lang="uk-UA" dirty="0"/>
              <a:t>➡ ризик кровотечі зростає </a:t>
            </a:r>
            <a:r>
              <a:rPr lang="uk-UA" dirty="0" err="1"/>
              <a:t>кратно</a:t>
            </a:r>
            <a:r>
              <a:rPr lang="uk-U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859751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114A01-F6F3-0C23-91C9-C1B843E141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562" y="101253"/>
            <a:ext cx="8550876" cy="912001"/>
          </a:xfrm>
        </p:spPr>
        <p:txBody>
          <a:bodyPr anchor="ctr">
            <a:noAutofit/>
          </a:bodyPr>
          <a:lstStyle/>
          <a:p>
            <a:pPr algn="ctr"/>
            <a:r>
              <a:rPr lang="uk-UA" sz="3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Фактори ризику </a:t>
            </a:r>
            <a:br>
              <a:rPr lang="uk-UA" sz="3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3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НПЗП-асоційованих уражень ШКТ</a:t>
            </a:r>
            <a:endParaRPr lang="uk-UA" sz="3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76DCE9-5AC2-F3C6-B5A3-C02D6E1F37EC}"/>
              </a:ext>
            </a:extLst>
          </p:cNvPr>
          <p:cNvSpPr txBox="1"/>
          <p:nvPr/>
        </p:nvSpPr>
        <p:spPr>
          <a:xfrm>
            <a:off x="172995" y="1279648"/>
            <a:ext cx="4275437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400" b="1" dirty="0"/>
              <a:t>🔹 </a:t>
            </a:r>
            <a:r>
              <a:rPr lang="uk-UA" sz="2400" b="1" dirty="0">
                <a:solidFill>
                  <a:srgbClr val="9E0000"/>
                </a:solidFill>
              </a:rPr>
              <a:t>Пацієнт-залежні фактори</a:t>
            </a:r>
          </a:p>
          <a:p>
            <a:pPr>
              <a:buNone/>
            </a:pPr>
            <a:r>
              <a:rPr lang="uk-UA" sz="2400" dirty="0"/>
              <a:t>• Вік &gt; 60–65 років</a:t>
            </a:r>
            <a:br>
              <a:rPr lang="uk-UA" sz="2400" dirty="0"/>
            </a:br>
            <a:r>
              <a:rPr lang="uk-UA" sz="2400" dirty="0"/>
              <a:t>• Виразкова хвороба в анамнезі</a:t>
            </a:r>
            <a:br>
              <a:rPr lang="uk-UA" sz="2400" dirty="0"/>
            </a:br>
            <a:r>
              <a:rPr lang="uk-UA" sz="2400" dirty="0"/>
              <a:t>• Наявність </a:t>
            </a:r>
            <a:r>
              <a:rPr lang="en-US" sz="2400" dirty="0"/>
              <a:t>Helicobacter pylori</a:t>
            </a:r>
            <a:br>
              <a:rPr lang="en-US" sz="2400" dirty="0"/>
            </a:br>
            <a:r>
              <a:rPr lang="en-US" sz="2400" dirty="0"/>
              <a:t>• </a:t>
            </a:r>
            <a:r>
              <a:rPr lang="uk-UA" sz="2400" dirty="0"/>
              <a:t>Тяжкі супутні захворювання</a:t>
            </a:r>
            <a:br>
              <a:rPr lang="uk-UA" sz="2400" dirty="0"/>
            </a:br>
            <a:r>
              <a:rPr lang="uk-UA" sz="2400" dirty="0"/>
              <a:t>• Куріння, алкоголь</a:t>
            </a:r>
          </a:p>
          <a:p>
            <a:pPr>
              <a:buNone/>
            </a:pPr>
            <a:br>
              <a:rPr lang="uk-UA" dirty="0"/>
            </a:br>
            <a:endParaRPr lang="uk-UA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C142D7-30A5-4C6B-686F-B7DDD7F137C2}"/>
              </a:ext>
            </a:extLst>
          </p:cNvPr>
          <p:cNvSpPr txBox="1"/>
          <p:nvPr/>
        </p:nvSpPr>
        <p:spPr>
          <a:xfrm>
            <a:off x="4571999" y="1269100"/>
            <a:ext cx="457200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/>
              <a:t>🔹 </a:t>
            </a:r>
            <a:r>
              <a:rPr lang="uk-UA" sz="2400" b="1" dirty="0">
                <a:solidFill>
                  <a:srgbClr val="9E0000"/>
                </a:solidFill>
              </a:rPr>
              <a:t>Фармакологічні фактори</a:t>
            </a:r>
          </a:p>
          <a:p>
            <a:r>
              <a:rPr lang="uk-UA" sz="2400" dirty="0"/>
              <a:t>• Високі дози НПЗП</a:t>
            </a:r>
            <a:br>
              <a:rPr lang="uk-UA" sz="2400" dirty="0"/>
            </a:br>
            <a:r>
              <a:rPr lang="uk-UA" sz="2400" dirty="0"/>
              <a:t>• Тривалий прийом</a:t>
            </a:r>
            <a:br>
              <a:rPr lang="uk-UA" sz="2400" dirty="0"/>
            </a:br>
            <a:r>
              <a:rPr lang="uk-UA" sz="2400" dirty="0"/>
              <a:t>• Комбінація з:</a:t>
            </a:r>
            <a:br>
              <a:rPr lang="uk-UA" sz="2400" dirty="0"/>
            </a:br>
            <a:r>
              <a:rPr lang="uk-UA" sz="2400" dirty="0"/>
              <a:t> – антикоагулянтами</a:t>
            </a:r>
            <a:br>
              <a:rPr lang="uk-UA" sz="2400" dirty="0"/>
            </a:br>
            <a:r>
              <a:rPr lang="uk-UA" sz="2400" dirty="0"/>
              <a:t> – </a:t>
            </a:r>
            <a:r>
              <a:rPr lang="uk-UA" sz="2400" dirty="0" err="1"/>
              <a:t>антиагрегантами</a:t>
            </a:r>
            <a:br>
              <a:rPr lang="uk-UA" sz="2400" dirty="0"/>
            </a:br>
            <a:r>
              <a:rPr lang="uk-UA" sz="2400" dirty="0"/>
              <a:t> – системними ГКС</a:t>
            </a:r>
            <a:br>
              <a:rPr lang="uk-UA" sz="2400" dirty="0"/>
            </a:br>
            <a:r>
              <a:rPr lang="uk-UA" sz="2400" dirty="0"/>
              <a:t> – СІЗЗС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CC412D-44E4-DB72-2BC3-E71B89A3D9B1}"/>
              </a:ext>
            </a:extLst>
          </p:cNvPr>
          <p:cNvSpPr txBox="1"/>
          <p:nvPr/>
        </p:nvSpPr>
        <p:spPr>
          <a:xfrm>
            <a:off x="172995" y="4511302"/>
            <a:ext cx="8785654" cy="15388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400" b="1" dirty="0">
                <a:solidFill>
                  <a:srgbClr val="C00000"/>
                </a:solidFill>
              </a:rPr>
              <a:t>🔹 Клінічно важливо</a:t>
            </a:r>
          </a:p>
          <a:p>
            <a:pPr>
              <a:buNone/>
            </a:pPr>
            <a:r>
              <a:rPr lang="uk-UA" sz="2200" b="1" dirty="0"/>
              <a:t>Ризик ускладнень зростає </a:t>
            </a:r>
            <a:r>
              <a:rPr lang="uk-UA" sz="2200" b="1" dirty="0" err="1"/>
              <a:t>експоненційно</a:t>
            </a:r>
            <a:r>
              <a:rPr lang="uk-UA" sz="2200" b="1" dirty="0"/>
              <a:t> при поєднанні факторів.</a:t>
            </a:r>
          </a:p>
          <a:p>
            <a:pPr>
              <a:buNone/>
            </a:pPr>
            <a:r>
              <a:rPr lang="uk-UA" sz="2400" b="1" dirty="0"/>
              <a:t>📌 </a:t>
            </a:r>
            <a:r>
              <a:rPr lang="uk-UA" sz="2300" b="1" dirty="0"/>
              <a:t>Пацієнт із 2–3 факторами ризику → обов’язкова </a:t>
            </a:r>
            <a:r>
              <a:rPr lang="uk-UA" sz="2300" b="1" dirty="0" err="1"/>
              <a:t>гастропротекція</a:t>
            </a:r>
            <a:r>
              <a:rPr lang="uk-UA" sz="2300" b="1" dirty="0"/>
              <a:t> (ІПП).</a:t>
            </a:r>
          </a:p>
        </p:txBody>
      </p:sp>
    </p:spTree>
    <p:extLst>
      <p:ext uri="{BB962C8B-B14F-4D97-AF65-F5344CB8AC3E}">
        <p14:creationId xmlns:p14="http://schemas.microsoft.com/office/powerpoint/2010/main" val="29716245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D5CD39-95C4-CB38-3214-A39BF33953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491" y="286605"/>
            <a:ext cx="8600303" cy="776076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ru-RU" sz="2800" b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Тактика призначення НПЗП залежно від ризику ШКТ-ускладнень </a:t>
            </a:r>
            <a:r>
              <a:rPr lang="ru-RU" sz="1800" i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(за рекомендаціями ACG / ESGE)</a:t>
            </a:r>
            <a:endParaRPr lang="uk-UA" sz="36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2" name="Таблиця 11">
            <a:extLst>
              <a:ext uri="{FF2B5EF4-FFF2-40B4-BE49-F238E27FC236}">
                <a16:creationId xmlns:a16="http://schemas.microsoft.com/office/drawing/2014/main" id="{1F8815DD-9526-54A3-13A1-4F098A0715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896200"/>
              </p:ext>
            </p:extLst>
          </p:nvPr>
        </p:nvGraphicFramePr>
        <p:xfrm>
          <a:off x="506626" y="1062681"/>
          <a:ext cx="8353167" cy="3907000"/>
        </p:xfrm>
        <a:graphic>
          <a:graphicData uri="http://schemas.openxmlformats.org/drawingml/2006/table">
            <a:tbl>
              <a:tblPr/>
              <a:tblGrid>
                <a:gridCol w="1359244">
                  <a:extLst>
                    <a:ext uri="{9D8B030D-6E8A-4147-A177-3AD203B41FA5}">
                      <a16:colId xmlns:a16="http://schemas.microsoft.com/office/drawing/2014/main" val="4102972536"/>
                    </a:ext>
                  </a:extLst>
                </a:gridCol>
                <a:gridCol w="4128651">
                  <a:extLst>
                    <a:ext uri="{9D8B030D-6E8A-4147-A177-3AD203B41FA5}">
                      <a16:colId xmlns:a16="http://schemas.microsoft.com/office/drawing/2014/main" val="2852785661"/>
                    </a:ext>
                  </a:extLst>
                </a:gridCol>
                <a:gridCol w="2865272">
                  <a:extLst>
                    <a:ext uri="{9D8B030D-6E8A-4147-A177-3AD203B41FA5}">
                      <a16:colId xmlns:a16="http://schemas.microsoft.com/office/drawing/2014/main" val="3513884653"/>
                    </a:ext>
                  </a:extLst>
                </a:gridCol>
              </a:tblGrid>
              <a:tr h="47155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Рівень ризику</a:t>
                      </a:r>
                    </a:p>
                  </a:txBody>
                  <a:tcPr marL="82096" marR="82096" marT="41048" marB="4104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Критерії</a:t>
                      </a:r>
                    </a:p>
                  </a:txBody>
                  <a:tcPr marL="82096" marR="82096" marT="41048" marB="4104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Тактика</a:t>
                      </a:r>
                    </a:p>
                  </a:txBody>
                  <a:tcPr marL="82096" marR="82096" marT="41048" marB="4104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3225373"/>
                  </a:ext>
                </a:extLst>
              </a:tr>
              <a:tr h="81926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Низький</a:t>
                      </a:r>
                    </a:p>
                  </a:txBody>
                  <a:tcPr marL="82096" marR="82096" marT="41048" marB="4104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• Відсутні фактори ризику</a:t>
                      </a:r>
                    </a:p>
                  </a:txBody>
                  <a:tcPr marL="82096" marR="82096" marT="41048" marB="4104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sz="18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✔ НПЗП у мінімальній ефективній дозі ✔ Без гастропротекції</a:t>
                      </a:r>
                    </a:p>
                  </a:txBody>
                  <a:tcPr marL="82096" marR="82096" marT="41048" marB="4104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475627"/>
                  </a:ext>
                </a:extLst>
              </a:tr>
              <a:tr h="140511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Помірний</a:t>
                      </a:r>
                    </a:p>
                  </a:txBody>
                  <a:tcPr marL="82096" marR="82096" marT="41048" marB="4104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• ≥1 фактор ризику: – Вік &gt;65 років – Виразка в анамнезі – Високі дози НПЗП – Комбінація з ГКС / антикоагулянтами / СІЗЗС</a:t>
                      </a:r>
                    </a:p>
                  </a:txBody>
                  <a:tcPr marL="82096" marR="82096" marT="41048" marB="4104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✔ НПЗП + ІПП або ✔ Селективний </a:t>
                      </a:r>
                      <a:r>
                        <a:rPr lang="en-US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COX-2 </a:t>
                      </a:r>
                      <a:r>
                        <a:rPr lang="uk-UA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інгібітор</a:t>
                      </a:r>
                    </a:p>
                  </a:txBody>
                  <a:tcPr marL="82096" marR="82096" marT="41048" marB="4104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2666095"/>
                  </a:ext>
                </a:extLst>
              </a:tr>
              <a:tr h="96609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18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Високий</a:t>
                      </a:r>
                    </a:p>
                  </a:txBody>
                  <a:tcPr marL="82096" marR="82096" marT="41048" marB="4104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sz="18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• Ускладнена виразка в анамнезі • ≥2 факторів ризику • Попередня ШКТ-кровотеча</a:t>
                      </a:r>
                    </a:p>
                  </a:txBody>
                  <a:tcPr marL="82096" marR="82096" marT="41048" marB="4104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✔ COX-2 + </a:t>
                      </a:r>
                      <a:r>
                        <a:rPr lang="uk-UA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ІПП або ✔ Уникати НПЗП (якщо можливо)</a:t>
                      </a:r>
                    </a:p>
                  </a:txBody>
                  <a:tcPr marL="82096" marR="82096" marT="41048" marB="41048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4717003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C3E280A9-7300-85BE-04A8-B87D05A98F8C}"/>
              </a:ext>
            </a:extLst>
          </p:cNvPr>
          <p:cNvSpPr txBox="1"/>
          <p:nvPr/>
        </p:nvSpPr>
        <p:spPr>
          <a:xfrm>
            <a:off x="383059" y="4989100"/>
            <a:ext cx="847673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🎓 Ключова думка :</a:t>
            </a:r>
          </a:p>
          <a:p>
            <a:pPr>
              <a:buNone/>
            </a:pPr>
            <a:r>
              <a:rPr lang="uk-UA" dirty="0"/>
              <a:t>Призначення НПЗП без оцінки ризику = клінічна помилка.</a:t>
            </a:r>
            <a:br>
              <a:rPr lang="uk-UA" dirty="0"/>
            </a:br>
            <a:r>
              <a:rPr lang="uk-UA" dirty="0" err="1"/>
              <a:t>Гастропротекція</a:t>
            </a:r>
            <a:r>
              <a:rPr lang="uk-UA" dirty="0"/>
              <a:t> — частина терапії, а не “додаткова опція”.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0DE0329-7296-BA9A-B4E2-4E851D848C34}"/>
              </a:ext>
            </a:extLst>
          </p:cNvPr>
          <p:cNvSpPr txBox="1"/>
          <p:nvPr/>
        </p:nvSpPr>
        <p:spPr>
          <a:xfrm>
            <a:off x="5128055" y="5918330"/>
            <a:ext cx="4015946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ACG Guidelines 2009 (DOI:10.1038/ajg.2009.115)</a:t>
            </a:r>
            <a:b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Bhatt DL et al., JAMA 2020 (DOI:10.1001/jama.2020.9029)</a:t>
            </a:r>
            <a:b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ESGE 2021 (DOI:10.1055/a-1369-5274)</a:t>
            </a:r>
            <a:endParaRPr lang="uk-UA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611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1F8113-9463-2CEF-DC69-90584D6BB2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884" y="656107"/>
            <a:ext cx="7543800" cy="739007"/>
          </a:xfrm>
        </p:spPr>
        <p:txBody>
          <a:bodyPr anchor="ctr"/>
          <a:lstStyle/>
          <a:p>
            <a:pPr algn="ctr"/>
            <a:r>
              <a:rPr lang="uk-UA" sz="3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НПЗП-</a:t>
            </a:r>
            <a:r>
              <a:rPr lang="uk-UA" sz="36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ентеропатія</a:t>
            </a:r>
            <a:endParaRPr lang="uk-UA" sz="36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6548673-D200-B18F-9B96-A3D2D8AA26DB}"/>
              </a:ext>
            </a:extLst>
          </p:cNvPr>
          <p:cNvSpPr txBox="1"/>
          <p:nvPr/>
        </p:nvSpPr>
        <p:spPr>
          <a:xfrm>
            <a:off x="822960" y="1671932"/>
            <a:ext cx="7999764" cy="29334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800"/>
              </a:lnSpc>
              <a:buNone/>
            </a:pPr>
            <a:r>
              <a:rPr lang="uk-UA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НПЗП-</a:t>
            </a:r>
            <a:r>
              <a:rPr lang="uk-UA" sz="2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ентеропатія</a:t>
            </a: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 — це ушкодження тонкої кишки, індуковане нестероїдними протизапальними препаратами.</a:t>
            </a:r>
          </a:p>
          <a:p>
            <a:pPr>
              <a:lnSpc>
                <a:spcPts val="2800"/>
              </a:lnSpc>
              <a:buNone/>
            </a:pPr>
            <a:endParaRPr lang="uk-UA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2800"/>
              </a:lnSpc>
              <a:buNone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На відміну від </a:t>
            </a: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гастропатії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b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✔ часто </a:t>
            </a: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безсимптомна</a:t>
            </a:r>
            <a:b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✔ може проявлятися анемією</a:t>
            </a:r>
            <a:b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✔ не </a:t>
            </a: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профілактується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 повністю ІПП</a:t>
            </a:r>
          </a:p>
        </p:txBody>
      </p:sp>
    </p:spTree>
    <p:extLst>
      <p:ext uri="{BB962C8B-B14F-4D97-AF65-F5344CB8AC3E}">
        <p14:creationId xmlns:p14="http://schemas.microsoft.com/office/powerpoint/2010/main" val="31414210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1DD7E3-82B3-B392-3B5D-6AB5767D4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0" y="286605"/>
            <a:ext cx="7543800" cy="949072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uk-UA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🔬 Чому виникає </a:t>
            </a:r>
            <a:br>
              <a:rPr lang="uk-UA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НПЗП-</a:t>
            </a:r>
            <a:r>
              <a:rPr lang="uk-UA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ентеропатія</a:t>
            </a:r>
            <a:r>
              <a:rPr lang="uk-UA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D03A98-3010-0EE7-8244-ABBDD1FE4F52}"/>
              </a:ext>
            </a:extLst>
          </p:cNvPr>
          <p:cNvSpPr txBox="1"/>
          <p:nvPr/>
        </p:nvSpPr>
        <p:spPr>
          <a:xfrm>
            <a:off x="259493" y="1404540"/>
            <a:ext cx="417658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000" b="1" dirty="0"/>
              <a:t>1️⃣ </a:t>
            </a:r>
            <a:r>
              <a:rPr lang="uk-UA" sz="2000" b="1" dirty="0" err="1"/>
              <a:t>Інгібування</a:t>
            </a:r>
            <a:r>
              <a:rPr lang="uk-UA" sz="2000" b="1" dirty="0"/>
              <a:t> </a:t>
            </a:r>
            <a:r>
              <a:rPr lang="en-US" sz="2000" b="1" dirty="0"/>
              <a:t>COX-1 </a:t>
            </a:r>
            <a:r>
              <a:rPr lang="uk-UA" sz="2000" b="1" dirty="0"/>
              <a:t>і </a:t>
            </a:r>
            <a:r>
              <a:rPr lang="en-US" sz="2000" b="1" dirty="0"/>
              <a:t>COX-2</a:t>
            </a:r>
          </a:p>
          <a:p>
            <a:pPr>
              <a:buNone/>
            </a:pPr>
            <a:r>
              <a:rPr lang="en-US" sz="2000" dirty="0"/>
              <a:t>↓ </a:t>
            </a:r>
            <a:r>
              <a:rPr lang="uk-UA" sz="2000" dirty="0" err="1"/>
              <a:t>простагландинів</a:t>
            </a:r>
            <a:br>
              <a:rPr lang="uk-UA" sz="2000" dirty="0"/>
            </a:br>
            <a:r>
              <a:rPr lang="uk-UA" sz="2000" dirty="0"/>
              <a:t>↓ захист слизової</a:t>
            </a:r>
            <a:br>
              <a:rPr lang="uk-UA" sz="2000" dirty="0"/>
            </a:br>
            <a:r>
              <a:rPr lang="uk-UA" sz="2000" dirty="0"/>
              <a:t>↓ кровотік</a:t>
            </a:r>
          </a:p>
          <a:p>
            <a:pPr>
              <a:buNone/>
            </a:pPr>
            <a:br>
              <a:rPr lang="uk-UA" sz="2000" dirty="0"/>
            </a:br>
            <a:r>
              <a:rPr lang="uk-UA" sz="2000" b="1" dirty="0"/>
              <a:t>2️⃣ Порушення кишкового бар’єру</a:t>
            </a:r>
          </a:p>
          <a:p>
            <a:pPr>
              <a:buNone/>
            </a:pPr>
            <a:r>
              <a:rPr lang="uk-UA" sz="2000" dirty="0"/>
              <a:t>НПЗП → ↑ проникності слизової</a:t>
            </a:r>
            <a:br>
              <a:rPr lang="uk-UA" sz="2000" dirty="0"/>
            </a:br>
            <a:r>
              <a:rPr lang="uk-UA" sz="2000" dirty="0"/>
              <a:t>→ бактеріальна </a:t>
            </a:r>
            <a:r>
              <a:rPr lang="uk-UA" sz="2000" dirty="0" err="1"/>
              <a:t>транслокація</a:t>
            </a:r>
            <a:br>
              <a:rPr lang="uk-UA" sz="2000" dirty="0"/>
            </a:br>
            <a:r>
              <a:rPr lang="uk-UA" sz="2000" dirty="0"/>
              <a:t>→ запалення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8AA90A-CE47-CE01-01CA-69FFF13C4BE8}"/>
              </a:ext>
            </a:extLst>
          </p:cNvPr>
          <p:cNvSpPr txBox="1"/>
          <p:nvPr/>
        </p:nvSpPr>
        <p:spPr>
          <a:xfrm>
            <a:off x="4436075" y="2417968"/>
            <a:ext cx="45720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000" b="1" dirty="0"/>
              <a:t>3️⃣ Взаємодія з жовчними кислотами</a:t>
            </a:r>
          </a:p>
          <a:p>
            <a:pPr>
              <a:buNone/>
            </a:pPr>
            <a:r>
              <a:rPr lang="uk-UA" sz="2000" dirty="0"/>
              <a:t>НПЗП можуть утворювати токсичні комплекси з жовчними кислотами</a:t>
            </a:r>
            <a:br>
              <a:rPr lang="uk-UA" sz="2000" dirty="0"/>
            </a:br>
            <a:r>
              <a:rPr lang="uk-UA" sz="2000" dirty="0"/>
              <a:t>→ пошкодження </a:t>
            </a:r>
            <a:r>
              <a:rPr lang="uk-UA" sz="2000" dirty="0" err="1"/>
              <a:t>ентероцитів</a:t>
            </a:r>
            <a:endParaRPr lang="uk-UA" sz="2000" dirty="0"/>
          </a:p>
          <a:p>
            <a:pPr>
              <a:buNone/>
            </a:pPr>
            <a:br>
              <a:rPr lang="uk-UA" sz="2000" dirty="0"/>
            </a:br>
            <a:r>
              <a:rPr lang="uk-UA" sz="2000" b="1" dirty="0"/>
              <a:t>4️⃣ </a:t>
            </a:r>
            <a:r>
              <a:rPr lang="uk-UA" sz="2000" b="1" dirty="0" err="1"/>
              <a:t>Мікробіом</a:t>
            </a:r>
            <a:endParaRPr lang="uk-UA" sz="2000" b="1" dirty="0"/>
          </a:p>
          <a:p>
            <a:pPr>
              <a:buNone/>
            </a:pPr>
            <a:r>
              <a:rPr lang="uk-UA" sz="2000" dirty="0"/>
              <a:t>НПЗП → </a:t>
            </a:r>
            <a:r>
              <a:rPr lang="uk-UA" sz="2000" dirty="0" err="1"/>
              <a:t>дисбіоз</a:t>
            </a:r>
            <a:br>
              <a:rPr lang="uk-UA" sz="2000" dirty="0"/>
            </a:br>
            <a:r>
              <a:rPr lang="uk-UA" sz="2000" dirty="0"/>
              <a:t>→ активація запального каскаду</a:t>
            </a:r>
            <a:br>
              <a:rPr lang="uk-UA" sz="2000" dirty="0"/>
            </a:br>
            <a:r>
              <a:rPr lang="uk-UA" sz="2000" dirty="0"/>
              <a:t>→ ушкодження слизової</a:t>
            </a:r>
          </a:p>
        </p:txBody>
      </p:sp>
    </p:spTree>
    <p:extLst>
      <p:ext uri="{BB962C8B-B14F-4D97-AF65-F5344CB8AC3E}">
        <p14:creationId xmlns:p14="http://schemas.microsoft.com/office/powerpoint/2010/main" val="10860240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7B9A20-134B-3F6A-A28B-07F9E65CFA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0" y="286605"/>
            <a:ext cx="7543800" cy="590726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uk-UA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НПЗП-</a:t>
            </a:r>
            <a:r>
              <a:rPr lang="uk-UA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ентеропатія</a:t>
            </a:r>
            <a:endParaRPr lang="uk-U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7F6F378-DADC-23FE-479B-F36F7EA5A881}"/>
              </a:ext>
            </a:extLst>
          </p:cNvPr>
          <p:cNvSpPr txBox="1"/>
          <p:nvPr/>
        </p:nvSpPr>
        <p:spPr>
          <a:xfrm>
            <a:off x="160638" y="984770"/>
            <a:ext cx="4930345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🔷 </a:t>
            </a:r>
            <a:r>
              <a:rPr lang="uk-UA" b="1" dirty="0">
                <a:solidFill>
                  <a:srgbClr val="9E0000"/>
                </a:solidFill>
              </a:rPr>
              <a:t>Клінічні прояви</a:t>
            </a:r>
          </a:p>
          <a:p>
            <a:pPr>
              <a:buNone/>
            </a:pPr>
            <a:r>
              <a:rPr lang="uk-UA" b="1" dirty="0"/>
              <a:t>• Хронічна залізодефіцитна анемія</a:t>
            </a:r>
            <a:br>
              <a:rPr lang="uk-UA" b="1" dirty="0"/>
            </a:br>
            <a:r>
              <a:rPr lang="uk-UA" b="1" dirty="0"/>
              <a:t>• Прихована крововтрата</a:t>
            </a:r>
            <a:br>
              <a:rPr lang="uk-UA" b="1" dirty="0"/>
            </a:br>
            <a:r>
              <a:rPr lang="uk-UA" b="1" dirty="0"/>
              <a:t>• Біль у животі</a:t>
            </a:r>
            <a:br>
              <a:rPr lang="uk-UA" b="1" dirty="0"/>
            </a:br>
            <a:r>
              <a:rPr lang="uk-UA" b="1" dirty="0"/>
              <a:t>• Діарея</a:t>
            </a:r>
            <a:br>
              <a:rPr lang="uk-UA" b="1" dirty="0"/>
            </a:br>
            <a:r>
              <a:rPr lang="uk-UA" b="1" dirty="0"/>
              <a:t>• </a:t>
            </a:r>
            <a:r>
              <a:rPr lang="uk-UA" b="1" dirty="0" err="1"/>
              <a:t>Рідко</a:t>
            </a:r>
            <a:r>
              <a:rPr lang="uk-UA" b="1" dirty="0"/>
              <a:t> — перфорація</a:t>
            </a:r>
          </a:p>
          <a:p>
            <a:pPr>
              <a:buNone/>
            </a:pPr>
            <a:r>
              <a:rPr lang="uk-UA" b="1" dirty="0"/>
              <a:t>⚠ Часто виявляється при капсульній ендоскопії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F87772F-AF13-011D-05A4-1278606AE51D}"/>
              </a:ext>
            </a:extLst>
          </p:cNvPr>
          <p:cNvSpPr txBox="1"/>
          <p:nvPr/>
        </p:nvSpPr>
        <p:spPr>
          <a:xfrm>
            <a:off x="5030437" y="1045359"/>
            <a:ext cx="3952925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🔷 </a:t>
            </a:r>
            <a:r>
              <a:rPr lang="uk-UA" b="1" dirty="0">
                <a:solidFill>
                  <a:srgbClr val="9E0000"/>
                </a:solidFill>
              </a:rPr>
              <a:t>Важливий момент</a:t>
            </a:r>
          </a:p>
          <a:p>
            <a:pPr>
              <a:buNone/>
            </a:pPr>
            <a:r>
              <a:rPr lang="uk-UA" b="1" dirty="0"/>
              <a:t>ІПП ↓ ризик </a:t>
            </a:r>
            <a:r>
              <a:rPr lang="uk-UA" b="1" dirty="0" err="1"/>
              <a:t>гастропатії</a:t>
            </a:r>
            <a:br>
              <a:rPr lang="uk-UA" b="1" dirty="0"/>
            </a:br>
            <a:r>
              <a:rPr lang="uk-UA" b="1" dirty="0"/>
              <a:t>але не захищають тонку кишку.</a:t>
            </a:r>
          </a:p>
          <a:p>
            <a:pPr>
              <a:buNone/>
            </a:pPr>
            <a:r>
              <a:rPr lang="uk-UA" b="1" dirty="0"/>
              <a:t>Більше того — можуть потенціювати </a:t>
            </a:r>
            <a:r>
              <a:rPr lang="uk-UA" b="1" dirty="0" err="1"/>
              <a:t>ентеропатію</a:t>
            </a:r>
            <a:r>
              <a:rPr lang="uk-UA" b="1" dirty="0"/>
              <a:t> через зміну </a:t>
            </a:r>
            <a:r>
              <a:rPr lang="uk-UA" b="1" dirty="0" err="1"/>
              <a:t>мікробіому</a:t>
            </a:r>
            <a:endParaRPr lang="uk-UA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BBD4B3E-15DD-871C-2ACD-95D7B7B294FB}"/>
              </a:ext>
            </a:extLst>
          </p:cNvPr>
          <p:cNvSpPr txBox="1"/>
          <p:nvPr/>
        </p:nvSpPr>
        <p:spPr>
          <a:xfrm>
            <a:off x="160638" y="3574722"/>
            <a:ext cx="457200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🔷 </a:t>
            </a:r>
            <a:r>
              <a:rPr lang="uk-UA" b="1" dirty="0">
                <a:solidFill>
                  <a:srgbClr val="9E0000"/>
                </a:solidFill>
              </a:rPr>
              <a:t>Фактори ризику</a:t>
            </a:r>
          </a:p>
          <a:p>
            <a:pPr>
              <a:buNone/>
            </a:pPr>
            <a:r>
              <a:rPr lang="uk-UA" dirty="0"/>
              <a:t>• </a:t>
            </a:r>
            <a:r>
              <a:rPr lang="uk-UA" b="1" dirty="0"/>
              <a:t>Тривалий прийом НПЗП</a:t>
            </a:r>
            <a:br>
              <a:rPr lang="uk-UA" b="1" dirty="0"/>
            </a:br>
            <a:r>
              <a:rPr lang="uk-UA" b="1" dirty="0"/>
              <a:t>• Комбінація з ІПП</a:t>
            </a:r>
            <a:br>
              <a:rPr lang="uk-UA" b="1" dirty="0"/>
            </a:br>
            <a:r>
              <a:rPr lang="uk-UA" b="1" dirty="0"/>
              <a:t>• Похилий вік</a:t>
            </a:r>
            <a:br>
              <a:rPr lang="uk-UA" b="1" dirty="0"/>
            </a:br>
            <a:r>
              <a:rPr lang="uk-UA" b="1" dirty="0"/>
              <a:t>• Супутній прийом антикоагулянтів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00840EF-9678-6177-C595-EED0D634D0B7}"/>
              </a:ext>
            </a:extLst>
          </p:cNvPr>
          <p:cNvSpPr txBox="1"/>
          <p:nvPr/>
        </p:nvSpPr>
        <p:spPr>
          <a:xfrm>
            <a:off x="4955059" y="3565802"/>
            <a:ext cx="4028303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🔷 </a:t>
            </a:r>
            <a:r>
              <a:rPr lang="uk-UA" b="1" dirty="0">
                <a:solidFill>
                  <a:srgbClr val="9E0000"/>
                </a:solidFill>
              </a:rPr>
              <a:t>Профілактика</a:t>
            </a:r>
          </a:p>
          <a:p>
            <a:pPr>
              <a:buNone/>
            </a:pPr>
            <a:r>
              <a:rPr lang="uk-UA" dirty="0"/>
              <a:t>✔ </a:t>
            </a:r>
            <a:r>
              <a:rPr lang="uk-UA" b="1" dirty="0"/>
              <a:t>Мінімальна доза</a:t>
            </a:r>
            <a:br>
              <a:rPr lang="uk-UA" b="1" dirty="0"/>
            </a:br>
            <a:r>
              <a:rPr lang="uk-UA" b="1" dirty="0"/>
              <a:t>✔ </a:t>
            </a:r>
            <a:r>
              <a:rPr lang="en-US" b="1" dirty="0"/>
              <a:t>COX-2 (</a:t>
            </a:r>
            <a:r>
              <a:rPr lang="uk-UA" b="1" dirty="0"/>
              <a:t>частково знижує ризик)</a:t>
            </a:r>
            <a:br>
              <a:rPr lang="uk-UA" b="1" dirty="0"/>
            </a:br>
            <a:r>
              <a:rPr lang="uk-UA" b="1" dirty="0"/>
              <a:t>✔ Розглядається роль </a:t>
            </a:r>
            <a:r>
              <a:rPr lang="uk-UA" b="1" dirty="0" err="1"/>
              <a:t>пробіотиків</a:t>
            </a:r>
            <a:r>
              <a:rPr lang="uk-UA" b="1" dirty="0"/>
              <a:t> (досліджується)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3F7C783-0E54-1D08-A67F-4A26C4ED13BA}"/>
              </a:ext>
            </a:extLst>
          </p:cNvPr>
          <p:cNvSpPr txBox="1"/>
          <p:nvPr/>
        </p:nvSpPr>
        <p:spPr>
          <a:xfrm>
            <a:off x="629577" y="5666144"/>
            <a:ext cx="8206121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1100" b="1" dirty="0"/>
              <a:t>• Bjarnason I. </a:t>
            </a:r>
            <a:r>
              <a:rPr lang="en-US" sz="1100" b="1" i="1" dirty="0"/>
              <a:t>Nat Rev Gastroenterol Hepatol.</a:t>
            </a:r>
            <a:r>
              <a:rPr lang="en-US" sz="1100" b="1" dirty="0"/>
              <a:t> 2021;18:103–119.</a:t>
            </a:r>
            <a:r>
              <a:rPr lang="uk-UA" sz="1100" b="1" dirty="0"/>
              <a:t> </a:t>
            </a:r>
            <a:r>
              <a:rPr lang="en-US" sz="1100" b="1" dirty="0"/>
              <a:t>DOI: 10.1038/s41575-020-00378-2</a:t>
            </a:r>
          </a:p>
          <a:p>
            <a:pPr>
              <a:buNone/>
            </a:pPr>
            <a:r>
              <a:rPr lang="en-US" sz="1100" b="1" dirty="0"/>
              <a:t>• Goldstein JL et al. </a:t>
            </a:r>
            <a:r>
              <a:rPr lang="en-US" sz="1100" b="1" i="1" dirty="0"/>
              <a:t>Clin Gastroenterol Hepatol.</a:t>
            </a:r>
            <a:r>
              <a:rPr lang="en-US" sz="1100" b="1" dirty="0"/>
              <a:t> 2022;20:492–506.</a:t>
            </a:r>
            <a:r>
              <a:rPr lang="uk-UA" sz="1100" b="1" dirty="0"/>
              <a:t> </a:t>
            </a:r>
            <a:r>
              <a:rPr lang="en-US" sz="1100" b="1" dirty="0"/>
              <a:t>DOI: 10.1016/j.cgh.2021.07.034</a:t>
            </a:r>
          </a:p>
          <a:p>
            <a:pPr>
              <a:buNone/>
            </a:pPr>
            <a:r>
              <a:rPr lang="en-US" sz="1100" b="1" dirty="0"/>
              <a:t>• Maastricht Working Group. </a:t>
            </a:r>
            <a:r>
              <a:rPr lang="en-US" sz="1100" b="1" i="1" dirty="0"/>
              <a:t>Aliment </a:t>
            </a:r>
            <a:r>
              <a:rPr lang="en-US" sz="1100" b="1" i="1" dirty="0" err="1"/>
              <a:t>Pharmacol</a:t>
            </a:r>
            <a:r>
              <a:rPr lang="en-US" sz="1100" b="1" i="1" dirty="0"/>
              <a:t> Ther.</a:t>
            </a:r>
            <a:r>
              <a:rPr lang="en-US" sz="1100" b="1" dirty="0"/>
              <a:t> 2023;57:479–492.</a:t>
            </a:r>
            <a:r>
              <a:rPr lang="uk-UA" sz="1100" b="1" dirty="0"/>
              <a:t> </a:t>
            </a:r>
            <a:r>
              <a:rPr lang="en-US" sz="1100" b="1" dirty="0"/>
              <a:t>DOI: 10.1111/apt.17385</a:t>
            </a:r>
          </a:p>
        </p:txBody>
      </p:sp>
    </p:spTree>
    <p:extLst>
      <p:ext uri="{BB962C8B-B14F-4D97-AF65-F5344CB8AC3E}">
        <p14:creationId xmlns:p14="http://schemas.microsoft.com/office/powerpoint/2010/main" val="23709835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D8D81FE3-F092-FA56-2339-95C0FDA8A643}"/>
              </a:ext>
            </a:extLst>
          </p:cNvPr>
          <p:cNvSpPr txBox="1">
            <a:spLocks/>
          </p:cNvSpPr>
          <p:nvPr/>
        </p:nvSpPr>
        <p:spPr>
          <a:xfrm>
            <a:off x="0" y="75664"/>
            <a:ext cx="9144000" cy="5545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4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Інгібітори </a:t>
            </a:r>
            <a:r>
              <a:rPr lang="uk-UA" sz="40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протонової</a:t>
            </a:r>
            <a:r>
              <a:rPr lang="uk-UA" sz="4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помпи (ІПП)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4EE067-042C-47E8-20FA-E6EF6895431C}"/>
              </a:ext>
            </a:extLst>
          </p:cNvPr>
          <p:cNvSpPr txBox="1"/>
          <p:nvPr/>
        </p:nvSpPr>
        <p:spPr>
          <a:xfrm>
            <a:off x="49427" y="805722"/>
            <a:ext cx="9045146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400" b="1" dirty="0">
                <a:solidFill>
                  <a:srgbClr val="C00000"/>
                </a:solidFill>
              </a:rPr>
              <a:t>Механізм дії</a:t>
            </a:r>
          </a:p>
          <a:p>
            <a:pPr>
              <a:buNone/>
            </a:pPr>
            <a:r>
              <a:rPr lang="uk-UA" sz="2000" b="1" dirty="0"/>
              <a:t>Блокада </a:t>
            </a:r>
            <a:r>
              <a:rPr lang="en-US" sz="2000" b="1" dirty="0"/>
              <a:t>H⁺/K⁺-</a:t>
            </a:r>
            <a:r>
              <a:rPr lang="uk-UA" sz="2000" b="1" dirty="0" err="1"/>
              <a:t>АТФази</a:t>
            </a:r>
            <a:r>
              <a:rPr lang="uk-UA" sz="2000" b="1" dirty="0"/>
              <a:t> парієтальних клітин → ↓ секреція </a:t>
            </a:r>
            <a:r>
              <a:rPr lang="en-US" sz="2000" b="1" dirty="0"/>
              <a:t>HCl</a:t>
            </a:r>
          </a:p>
          <a:p>
            <a:pPr>
              <a:buNone/>
            </a:pPr>
            <a:endParaRPr lang="en-US" sz="2000" dirty="0"/>
          </a:p>
          <a:p>
            <a:pPr>
              <a:buNone/>
            </a:pPr>
            <a:r>
              <a:rPr lang="uk-UA" sz="2000" b="1" dirty="0">
                <a:solidFill>
                  <a:srgbClr val="C00000"/>
                </a:solidFill>
              </a:rPr>
              <a:t>Побічні ефекти</a:t>
            </a:r>
          </a:p>
          <a:p>
            <a:pPr>
              <a:buNone/>
            </a:pPr>
            <a:r>
              <a:rPr lang="uk-UA" sz="2000" b="1" dirty="0"/>
              <a:t>1️⃣ Інфекційні</a:t>
            </a:r>
          </a:p>
          <a:p>
            <a:pPr marL="542925" indent="260350">
              <a:buFont typeface="Arial" panose="020B0604020202020204" pitchFamily="34" charset="0"/>
              <a:buChar char="•"/>
            </a:pPr>
            <a:r>
              <a:rPr lang="uk-UA" sz="2000" b="1" dirty="0"/>
              <a:t>↑ ризик </a:t>
            </a:r>
            <a:r>
              <a:rPr lang="en-US" sz="2000" b="1" dirty="0"/>
              <a:t>Clostridioides difficile</a:t>
            </a:r>
          </a:p>
          <a:p>
            <a:pPr marL="542925" indent="260350">
              <a:buFont typeface="Arial" panose="020B0604020202020204" pitchFamily="34" charset="0"/>
              <a:buChar char="•"/>
            </a:pPr>
            <a:r>
              <a:rPr lang="en-US" sz="2000" b="1" dirty="0"/>
              <a:t>↑ </a:t>
            </a:r>
            <a:r>
              <a:rPr lang="uk-UA" sz="2000" b="1" dirty="0"/>
              <a:t>ризик пневмонії (через зміни </a:t>
            </a:r>
            <a:r>
              <a:rPr lang="uk-UA" sz="2000" b="1" dirty="0" err="1"/>
              <a:t>мікробіому</a:t>
            </a:r>
            <a:r>
              <a:rPr lang="uk-UA" sz="2000" b="1" dirty="0"/>
              <a:t>)</a:t>
            </a:r>
          </a:p>
          <a:p>
            <a:pPr marL="542925" indent="260350">
              <a:buNone/>
            </a:pPr>
            <a:r>
              <a:rPr lang="uk-UA" sz="2000" b="1" dirty="0"/>
              <a:t>Механізм:</a:t>
            </a:r>
            <a:br>
              <a:rPr lang="uk-UA" sz="2000" b="1" dirty="0"/>
            </a:br>
            <a:r>
              <a:rPr lang="uk-UA" sz="2000" b="1" dirty="0" err="1"/>
              <a:t>гіпоацидність</a:t>
            </a:r>
            <a:r>
              <a:rPr lang="uk-UA" sz="2000" b="1" dirty="0"/>
              <a:t> → ↓ бактерицидної функції </a:t>
            </a:r>
            <a:r>
              <a:rPr lang="uk-UA" sz="2000" b="1" dirty="0" err="1"/>
              <a:t>шлунка</a:t>
            </a:r>
            <a:endParaRPr lang="uk-UA" sz="2000" b="1" dirty="0"/>
          </a:p>
          <a:p>
            <a:pPr>
              <a:buNone/>
            </a:pPr>
            <a:br>
              <a:rPr lang="uk-UA" sz="2000" dirty="0"/>
            </a:br>
            <a:r>
              <a:rPr lang="uk-UA" sz="2000" b="1" dirty="0"/>
              <a:t>2️⃣ Порушення мінерального обміну</a:t>
            </a:r>
          </a:p>
          <a:p>
            <a:pPr marL="542925" indent="358775">
              <a:buFont typeface="Arial" panose="020B0604020202020204" pitchFamily="34" charset="0"/>
              <a:buChar char="•"/>
            </a:pPr>
            <a:r>
              <a:rPr lang="uk-UA" sz="2000" b="1" dirty="0"/>
              <a:t>↓ абсорбція </a:t>
            </a:r>
            <a:r>
              <a:rPr lang="en-US" sz="2000" b="1" dirty="0"/>
              <a:t>Mg²⁺</a:t>
            </a:r>
          </a:p>
          <a:p>
            <a:pPr marL="542925" indent="358775">
              <a:buFont typeface="Arial" panose="020B0604020202020204" pitchFamily="34" charset="0"/>
              <a:buChar char="•"/>
            </a:pPr>
            <a:r>
              <a:rPr lang="en-US" sz="2000" b="1" dirty="0"/>
              <a:t>↓ Ca²⁺</a:t>
            </a:r>
          </a:p>
          <a:p>
            <a:pPr marL="542925" indent="358775">
              <a:buFont typeface="Arial" panose="020B0604020202020204" pitchFamily="34" charset="0"/>
              <a:buChar char="•"/>
            </a:pPr>
            <a:r>
              <a:rPr lang="en-US" sz="2000" b="1" dirty="0"/>
              <a:t>↓ </a:t>
            </a:r>
            <a:r>
              <a:rPr lang="uk-UA" sz="2000" b="1" dirty="0"/>
              <a:t>вітаміну </a:t>
            </a:r>
            <a:r>
              <a:rPr lang="en-US" sz="2000" b="1" dirty="0"/>
              <a:t>B12</a:t>
            </a:r>
          </a:p>
          <a:p>
            <a:pPr marL="542925" indent="358775">
              <a:buNone/>
            </a:pPr>
            <a:r>
              <a:rPr lang="en-US" sz="2000" b="1" dirty="0"/>
              <a:t>→ </a:t>
            </a:r>
            <a:r>
              <a:rPr lang="uk-UA" sz="2000" b="1" dirty="0"/>
              <a:t>ризик остеопорозу (при тривалому застосуванні)</a:t>
            </a:r>
          </a:p>
          <a:p>
            <a:pPr>
              <a:buNone/>
            </a:pPr>
            <a:endParaRPr lang="uk-UA" sz="2000" dirty="0"/>
          </a:p>
          <a:p>
            <a:pPr>
              <a:buNone/>
            </a:pPr>
            <a:r>
              <a:rPr lang="uk-UA" sz="2000" b="1" dirty="0"/>
              <a:t>3️⃣ </a:t>
            </a:r>
            <a:r>
              <a:rPr lang="uk-UA" sz="2000" b="1" dirty="0" err="1"/>
              <a:t>Гіпергастринемія</a:t>
            </a:r>
            <a:endParaRPr lang="uk-UA" sz="2000" b="1" dirty="0"/>
          </a:p>
          <a:p>
            <a:pPr>
              <a:buNone/>
            </a:pPr>
            <a:r>
              <a:rPr lang="uk-UA" sz="2000" b="1" dirty="0"/>
              <a:t>Хронічна блокада </a:t>
            </a:r>
            <a:r>
              <a:rPr lang="en-US" sz="2000" b="1" dirty="0"/>
              <a:t>HCl → ↑ </a:t>
            </a:r>
            <a:r>
              <a:rPr lang="uk-UA" sz="2000" b="1" dirty="0" err="1"/>
              <a:t>гастрин</a:t>
            </a:r>
            <a:r>
              <a:rPr lang="uk-UA" sz="2000" b="1" dirty="0"/>
              <a:t> → гіперплазія </a:t>
            </a:r>
            <a:r>
              <a:rPr lang="uk-UA" sz="2000" b="1" dirty="0" err="1"/>
              <a:t>ентерохромафіноподібних</a:t>
            </a:r>
            <a:r>
              <a:rPr lang="uk-UA" sz="2000" b="1" dirty="0"/>
              <a:t> клітин</a:t>
            </a:r>
          </a:p>
        </p:txBody>
      </p:sp>
    </p:spTree>
    <p:extLst>
      <p:ext uri="{BB962C8B-B14F-4D97-AF65-F5344CB8AC3E}">
        <p14:creationId xmlns:p14="http://schemas.microsoft.com/office/powerpoint/2010/main" val="26690341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737A02-FFFF-073A-6669-2DDCDC6BEC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0" y="286605"/>
            <a:ext cx="7543800" cy="4548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lang="uk-UA" sz="4000" b="1" baseline="-250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uk-UA" sz="40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-гістаміноблокатори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E9463497-CE42-64AE-D849-82D02F795B55}"/>
              </a:ext>
            </a:extLst>
          </p:cNvPr>
          <p:cNvSpPr txBox="1">
            <a:spLocks/>
          </p:cNvSpPr>
          <p:nvPr/>
        </p:nvSpPr>
        <p:spPr>
          <a:xfrm>
            <a:off x="613512" y="2160879"/>
            <a:ext cx="7543800" cy="4548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2500" lnSpcReduction="2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40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Прокінетики</a:t>
            </a:r>
            <a:endParaRPr lang="uk-UA" sz="4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D072DE-6DC4-292B-65B8-F94B82AD5CE3}"/>
              </a:ext>
            </a:extLst>
          </p:cNvPr>
          <p:cNvSpPr txBox="1"/>
          <p:nvPr/>
        </p:nvSpPr>
        <p:spPr>
          <a:xfrm>
            <a:off x="172996" y="2615679"/>
            <a:ext cx="4967416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800" b="1" dirty="0" err="1">
                <a:solidFill>
                  <a:srgbClr val="C00000"/>
                </a:solidFill>
              </a:rPr>
              <a:t>Метоклопрамід</a:t>
            </a:r>
            <a:endParaRPr lang="uk-UA" sz="2800" b="1" dirty="0">
              <a:solidFill>
                <a:srgbClr val="C00000"/>
              </a:solidFill>
            </a:endParaRPr>
          </a:p>
          <a:p>
            <a:pPr>
              <a:buNone/>
            </a:pPr>
            <a:r>
              <a:rPr lang="uk-UA" sz="2000" b="1" u="sng" dirty="0"/>
              <a:t>Механізм дії:</a:t>
            </a:r>
            <a:r>
              <a:rPr lang="uk-UA" sz="2000" b="1" dirty="0"/>
              <a:t> </a:t>
            </a:r>
            <a:r>
              <a:rPr lang="uk-UA" b="1" dirty="0"/>
              <a:t>блокада </a:t>
            </a:r>
            <a:r>
              <a:rPr lang="uk-UA" b="1" dirty="0" err="1"/>
              <a:t>дофамінових</a:t>
            </a:r>
            <a:r>
              <a:rPr lang="uk-UA" b="1" dirty="0"/>
              <a:t> </a:t>
            </a:r>
            <a:r>
              <a:rPr lang="en-US" b="1" dirty="0"/>
              <a:t>D₂</a:t>
            </a:r>
            <a:r>
              <a:rPr lang="uk-UA" b="1" dirty="0"/>
              <a:t> рецепторів у ЦНС</a:t>
            </a:r>
            <a:endParaRPr lang="uk-UA" sz="2000" b="1" dirty="0"/>
          </a:p>
          <a:p>
            <a:pPr>
              <a:buNone/>
            </a:pPr>
            <a:r>
              <a:rPr lang="uk-UA" sz="2400" b="1" u="sng" dirty="0"/>
              <a:t>Побічні ефекти:</a:t>
            </a:r>
          </a:p>
          <a:p>
            <a:pPr marL="85725" indent="185738">
              <a:buFont typeface="Arial" panose="020B0604020202020204" pitchFamily="34" charset="0"/>
              <a:buChar char="•"/>
            </a:pPr>
            <a:r>
              <a:rPr lang="uk-UA" sz="2400" b="1" dirty="0" err="1"/>
              <a:t>екстрапірамідні</a:t>
            </a:r>
            <a:r>
              <a:rPr lang="uk-UA" sz="2400" b="1" dirty="0"/>
              <a:t> розлади</a:t>
            </a:r>
          </a:p>
          <a:p>
            <a:pPr marL="85725" indent="185738">
              <a:buFont typeface="Arial" panose="020B0604020202020204" pitchFamily="34" charset="0"/>
              <a:buChar char="•"/>
            </a:pPr>
            <a:r>
              <a:rPr lang="uk-UA" sz="2400" b="1" dirty="0" err="1"/>
              <a:t>акатизія</a:t>
            </a:r>
            <a:r>
              <a:rPr lang="uk-UA" sz="2400" b="1" dirty="0"/>
              <a:t> </a:t>
            </a:r>
            <a:r>
              <a:rPr lang="uk-UA" sz="1600" dirty="0"/>
              <a:t>(</a:t>
            </a:r>
            <a:r>
              <a:rPr lang="ru-RU" sz="1600" dirty="0" err="1"/>
              <a:t>руховий</a:t>
            </a:r>
            <a:r>
              <a:rPr lang="ru-RU" sz="1600" dirty="0"/>
              <a:t> </a:t>
            </a:r>
            <a:r>
              <a:rPr lang="ru-RU" sz="1600" dirty="0" err="1"/>
              <a:t>розлад</a:t>
            </a:r>
            <a:r>
              <a:rPr lang="ru-RU" sz="1600" dirty="0"/>
              <a:t>, </a:t>
            </a:r>
            <a:r>
              <a:rPr lang="ru-RU" sz="1600" dirty="0" err="1"/>
              <a:t>який</a:t>
            </a:r>
            <a:r>
              <a:rPr lang="ru-RU" sz="1600" dirty="0"/>
              <a:t> </a:t>
            </a:r>
            <a:r>
              <a:rPr lang="ru-RU" sz="1600" dirty="0" err="1"/>
              <a:t>проявляється</a:t>
            </a:r>
            <a:r>
              <a:rPr lang="ru-RU" sz="1600" dirty="0"/>
              <a:t> як </a:t>
            </a:r>
            <a:r>
              <a:rPr lang="ru-RU" sz="1600" dirty="0" err="1"/>
              <a:t>відчуття</a:t>
            </a:r>
            <a:r>
              <a:rPr lang="ru-RU" sz="1600" dirty="0"/>
              <a:t> </a:t>
            </a:r>
            <a:r>
              <a:rPr lang="ru-RU" sz="1600" dirty="0" err="1"/>
              <a:t>внутрішнього</a:t>
            </a:r>
            <a:r>
              <a:rPr lang="ru-RU" sz="1600" dirty="0"/>
              <a:t> </a:t>
            </a:r>
            <a:r>
              <a:rPr lang="ru-RU" sz="1600" dirty="0" err="1"/>
              <a:t>неспокою</a:t>
            </a:r>
            <a:r>
              <a:rPr lang="ru-RU" sz="1600" dirty="0"/>
              <a:t> та </a:t>
            </a:r>
            <a:r>
              <a:rPr lang="ru-RU" sz="1600" dirty="0" err="1"/>
              <a:t>неконтрольованої</a:t>
            </a:r>
            <a:r>
              <a:rPr lang="ru-RU" sz="1600" dirty="0"/>
              <a:t> потреби </a:t>
            </a:r>
            <a:r>
              <a:rPr lang="ru-RU" sz="1600" dirty="0" err="1"/>
              <a:t>постійно</a:t>
            </a:r>
            <a:r>
              <a:rPr lang="ru-RU" sz="1600" dirty="0"/>
              <a:t> </a:t>
            </a:r>
            <a:r>
              <a:rPr lang="ru-RU" sz="1600" dirty="0" err="1"/>
              <a:t>перебувати</a:t>
            </a:r>
            <a:r>
              <a:rPr lang="ru-RU" sz="1600" dirty="0"/>
              <a:t> в </a:t>
            </a:r>
            <a:r>
              <a:rPr lang="ru-RU" sz="1600" dirty="0" err="1"/>
              <a:t>русі</a:t>
            </a:r>
            <a:r>
              <a:rPr lang="ru-RU" sz="1600" dirty="0"/>
              <a:t>.</a:t>
            </a:r>
            <a:r>
              <a:rPr lang="uk-UA" sz="1600" dirty="0"/>
              <a:t>)</a:t>
            </a:r>
            <a:endParaRPr lang="uk-UA" sz="2400" b="1" dirty="0"/>
          </a:p>
          <a:p>
            <a:pPr marL="85725" indent="185738">
              <a:buFont typeface="Arial" panose="020B0604020202020204" pitchFamily="34" charset="0"/>
              <a:buChar char="•"/>
            </a:pPr>
            <a:r>
              <a:rPr lang="uk-UA" sz="2400" b="1" dirty="0"/>
              <a:t>пізня </a:t>
            </a:r>
            <a:r>
              <a:rPr lang="uk-UA" sz="2400" b="1" dirty="0" err="1"/>
              <a:t>дискінезія</a:t>
            </a:r>
            <a:endParaRPr lang="uk-UA" sz="2400" b="1" dirty="0"/>
          </a:p>
          <a:p>
            <a:pPr marL="85725" indent="185738">
              <a:buFont typeface="Arial" panose="020B0604020202020204" pitchFamily="34" charset="0"/>
              <a:buChar char="•"/>
            </a:pPr>
            <a:r>
              <a:rPr lang="uk-UA" sz="2400" b="1" dirty="0" err="1"/>
              <a:t>гіперпролактинемія</a:t>
            </a:r>
            <a:endParaRPr lang="uk-UA" sz="16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4E35C64-73E9-6F9F-09FA-B2BA143D2C07}"/>
              </a:ext>
            </a:extLst>
          </p:cNvPr>
          <p:cNvSpPr txBox="1"/>
          <p:nvPr/>
        </p:nvSpPr>
        <p:spPr>
          <a:xfrm>
            <a:off x="449785" y="680608"/>
            <a:ext cx="7871255" cy="12315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3000"/>
              </a:lnSpc>
            </a:pPr>
            <a:r>
              <a:rPr lang="uk-UA" sz="2400" b="1" dirty="0">
                <a:solidFill>
                  <a:srgbClr val="C00000"/>
                </a:solidFill>
              </a:rPr>
              <a:t>Головний побічний ефект: </a:t>
            </a:r>
            <a:r>
              <a:rPr lang="uk-UA" sz="2400" b="1" dirty="0"/>
              <a:t>толерантність (</a:t>
            </a:r>
            <a:r>
              <a:rPr lang="uk-UA" sz="2400" b="1" dirty="0" err="1"/>
              <a:t>тахіфілаксія</a:t>
            </a:r>
            <a:r>
              <a:rPr lang="uk-UA" sz="2400" b="1" dirty="0"/>
              <a:t>)</a:t>
            </a:r>
          </a:p>
          <a:p>
            <a:pPr>
              <a:lnSpc>
                <a:spcPts val="3000"/>
              </a:lnSpc>
            </a:pPr>
            <a:r>
              <a:rPr lang="uk-UA" sz="2400" b="1" dirty="0" err="1"/>
              <a:t>Рідко</a:t>
            </a:r>
            <a:r>
              <a:rPr lang="uk-UA" sz="2400" b="1" dirty="0"/>
              <a:t>: порушення ЦНС у пацієнтів літнього віку</a:t>
            </a:r>
          </a:p>
          <a:p>
            <a:pPr>
              <a:lnSpc>
                <a:spcPts val="3000"/>
              </a:lnSpc>
            </a:pPr>
            <a:r>
              <a:rPr lang="uk-UA" sz="2400" b="1" dirty="0" err="1"/>
              <a:t>Циметидин</a:t>
            </a:r>
            <a:r>
              <a:rPr lang="uk-UA" sz="2400" b="1" dirty="0"/>
              <a:t> (історично) → </a:t>
            </a:r>
            <a:r>
              <a:rPr lang="uk-UA" sz="2400" b="1" dirty="0" err="1"/>
              <a:t>гінекомастія</a:t>
            </a:r>
            <a:r>
              <a:rPr lang="uk-UA" sz="2400" b="1" dirty="0"/>
              <a:t>, інгібітор </a:t>
            </a:r>
            <a:r>
              <a:rPr lang="en-US" sz="2400" b="1" dirty="0"/>
              <a:t>CYP450</a:t>
            </a:r>
            <a:endParaRPr lang="uk-UA" sz="24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929F9C-4B0E-030E-21C6-F404AFCABFC1}"/>
              </a:ext>
            </a:extLst>
          </p:cNvPr>
          <p:cNvSpPr txBox="1"/>
          <p:nvPr/>
        </p:nvSpPr>
        <p:spPr>
          <a:xfrm>
            <a:off x="5140412" y="2575957"/>
            <a:ext cx="3830592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Домперидон</a:t>
            </a:r>
          </a:p>
          <a:p>
            <a:pPr marL="85725"/>
            <a:r>
              <a:rPr lang="ru-RU" sz="2400" b="1" dirty="0" err="1"/>
              <a:t>Менше</a:t>
            </a:r>
            <a:r>
              <a:rPr lang="ru-RU" sz="2400" b="1" dirty="0"/>
              <a:t> проходить через ГЕБ, </a:t>
            </a:r>
            <a:r>
              <a:rPr lang="ru-RU" sz="2400" b="1" dirty="0" err="1"/>
              <a:t>але</a:t>
            </a:r>
            <a:r>
              <a:rPr lang="ru-RU" sz="2400" b="1" dirty="0"/>
              <a:t>:</a:t>
            </a:r>
          </a:p>
          <a:p>
            <a:pPr marL="358775"/>
            <a:r>
              <a:rPr lang="ru-RU" sz="2400" b="1" dirty="0"/>
              <a:t>⚠ </a:t>
            </a:r>
            <a:r>
              <a:rPr lang="ru-RU" sz="2400" b="1" dirty="0" err="1"/>
              <a:t>Подовження</a:t>
            </a:r>
            <a:r>
              <a:rPr lang="ru-RU" sz="2400" b="1" dirty="0"/>
              <a:t> QT</a:t>
            </a:r>
            <a:br>
              <a:rPr lang="ru-RU" sz="2400" b="1" dirty="0"/>
            </a:br>
            <a:r>
              <a:rPr lang="ru-RU" sz="2400" b="1" dirty="0"/>
              <a:t>⚠ </a:t>
            </a:r>
            <a:r>
              <a:rPr lang="ru-RU" sz="2400" b="1" dirty="0" err="1"/>
              <a:t>Ризик</a:t>
            </a:r>
            <a:r>
              <a:rPr lang="ru-RU" sz="2400" b="1" dirty="0"/>
              <a:t> </a:t>
            </a:r>
            <a:r>
              <a:rPr lang="ru-RU" sz="2400" b="1" dirty="0" err="1"/>
              <a:t>шлуночкових</a:t>
            </a:r>
            <a:r>
              <a:rPr lang="ru-RU" sz="2400" b="1" dirty="0"/>
              <a:t> </a:t>
            </a:r>
            <a:r>
              <a:rPr lang="ru-RU" sz="2400" b="1" dirty="0" err="1"/>
              <a:t>аритмій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9892151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2C3280-BF6C-67D3-1644-88E7C60CA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0" y="544715"/>
            <a:ext cx="3304197" cy="479515"/>
          </a:xfrm>
        </p:spPr>
        <p:txBody>
          <a:bodyPr anchor="ctr">
            <a:normAutofit fontScale="90000"/>
          </a:bodyPr>
          <a:lstStyle/>
          <a:p>
            <a:r>
              <a:rPr lang="uk-UA" sz="3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Послаблюючі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C5AEDD-A884-059D-CA43-F179B6E0D663}"/>
              </a:ext>
            </a:extLst>
          </p:cNvPr>
          <p:cNvSpPr txBox="1"/>
          <p:nvPr/>
        </p:nvSpPr>
        <p:spPr>
          <a:xfrm>
            <a:off x="384294" y="567030"/>
            <a:ext cx="3989997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400" b="1" dirty="0">
                <a:solidFill>
                  <a:srgbClr val="C00000"/>
                </a:solidFill>
              </a:rPr>
              <a:t>Осмотичні</a:t>
            </a:r>
          </a:p>
          <a:p>
            <a:pPr marL="85725" indent="185738">
              <a:buFont typeface="Arial" panose="020B0604020202020204" pitchFamily="34" charset="0"/>
              <a:buChar char="•"/>
            </a:pPr>
            <a:r>
              <a:rPr lang="uk-UA" sz="2000" b="1" dirty="0"/>
              <a:t>метеоризм</a:t>
            </a:r>
          </a:p>
          <a:p>
            <a:pPr marL="85725" indent="185738">
              <a:buFont typeface="Arial" panose="020B0604020202020204" pitchFamily="34" charset="0"/>
              <a:buChar char="•"/>
            </a:pPr>
            <a:r>
              <a:rPr lang="uk-UA" sz="2000" b="1" dirty="0"/>
              <a:t>електролітні порушення</a:t>
            </a:r>
          </a:p>
          <a:p>
            <a:pPr>
              <a:buNone/>
            </a:pPr>
            <a:r>
              <a:rPr lang="uk-UA" sz="2400" b="1" dirty="0">
                <a:solidFill>
                  <a:srgbClr val="C00000"/>
                </a:solidFill>
              </a:rPr>
              <a:t>Стимулюючі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000" b="1" dirty="0"/>
              <a:t>синдром “ледачої кишки”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000" b="1" dirty="0" err="1"/>
              <a:t>гіпокаліємія</a:t>
            </a:r>
            <a:endParaRPr lang="uk-UA" sz="2000" b="1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000" b="1" dirty="0"/>
              <a:t>меланоз товстої кишки (при тривалому застосуванні)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91DCB2-1242-9C63-EDC8-87F680A15E14}"/>
              </a:ext>
            </a:extLst>
          </p:cNvPr>
          <p:cNvSpPr txBox="1"/>
          <p:nvPr/>
        </p:nvSpPr>
        <p:spPr>
          <a:xfrm>
            <a:off x="3286897" y="3397870"/>
            <a:ext cx="5597609" cy="2893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uk-UA" sz="2800" b="1" dirty="0" err="1">
                <a:solidFill>
                  <a:srgbClr val="C00000"/>
                </a:solidFill>
              </a:rPr>
              <a:t>Лоперамід</a:t>
            </a:r>
            <a:endParaRPr lang="uk-UA" b="1" dirty="0">
              <a:solidFill>
                <a:srgbClr val="C00000"/>
              </a:solidFill>
            </a:endParaRPr>
          </a:p>
          <a:p>
            <a:pPr>
              <a:buNone/>
            </a:pPr>
            <a:r>
              <a:rPr lang="uk-UA" b="1" dirty="0"/>
              <a:t>Периферичний </a:t>
            </a:r>
            <a:r>
              <a:rPr lang="uk-UA" b="1" dirty="0" err="1"/>
              <a:t>опіоїдний</a:t>
            </a:r>
            <a:r>
              <a:rPr lang="uk-UA" b="1" dirty="0"/>
              <a:t> агоніст (</a:t>
            </a:r>
            <a:r>
              <a:rPr lang="el-GR" b="1" dirty="0"/>
              <a:t>μ)</a:t>
            </a:r>
            <a:r>
              <a:rPr lang="uk-UA" b="1" dirty="0"/>
              <a:t> </a:t>
            </a:r>
            <a:r>
              <a:rPr lang="uk-UA" b="1" dirty="0" err="1"/>
              <a:t>опіоідних</a:t>
            </a:r>
            <a:r>
              <a:rPr lang="uk-UA" b="1" dirty="0"/>
              <a:t> рецепторів</a:t>
            </a:r>
            <a:endParaRPr lang="el-GR" b="1" dirty="0"/>
          </a:p>
          <a:p>
            <a:pPr algn="ctr">
              <a:buNone/>
            </a:pPr>
            <a:r>
              <a:rPr lang="uk-UA" b="1" dirty="0">
                <a:solidFill>
                  <a:srgbClr val="C00000"/>
                </a:solidFill>
              </a:rPr>
              <a:t>Побічні ефекти:</a:t>
            </a:r>
          </a:p>
          <a:p>
            <a:pPr marL="85725" indent="185738">
              <a:buFont typeface="Arial" panose="020B0604020202020204" pitchFamily="34" charset="0"/>
              <a:buChar char="•"/>
            </a:pPr>
            <a:r>
              <a:rPr lang="uk-UA" sz="2000" b="1" dirty="0" err="1"/>
              <a:t>закреп</a:t>
            </a:r>
            <a:endParaRPr lang="uk-UA" sz="2000" b="1" dirty="0"/>
          </a:p>
          <a:p>
            <a:pPr marL="85725" indent="185738">
              <a:buFont typeface="Arial" panose="020B0604020202020204" pitchFamily="34" charset="0"/>
              <a:buChar char="•"/>
            </a:pPr>
            <a:r>
              <a:rPr lang="uk-UA" sz="2000" b="1" dirty="0"/>
              <a:t>токсичний </a:t>
            </a:r>
            <a:r>
              <a:rPr lang="uk-UA" sz="2000" b="1" dirty="0" err="1"/>
              <a:t>мегаколон</a:t>
            </a:r>
            <a:r>
              <a:rPr lang="uk-UA" sz="2000" b="1" dirty="0"/>
              <a:t> (при інфекційній діареї)</a:t>
            </a:r>
          </a:p>
          <a:p>
            <a:pPr marL="85725" indent="185738">
              <a:buNone/>
            </a:pPr>
            <a:r>
              <a:rPr lang="uk-UA" sz="2000" b="1" u="sng" dirty="0"/>
              <a:t>При передозуванні:</a:t>
            </a:r>
          </a:p>
          <a:p>
            <a:pPr marL="85725" indent="185738">
              <a:buFont typeface="Arial" panose="020B0604020202020204" pitchFamily="34" charset="0"/>
              <a:buChar char="•"/>
            </a:pPr>
            <a:r>
              <a:rPr lang="uk-UA" sz="2000" b="1" dirty="0" err="1"/>
              <a:t>кардіотоксичність</a:t>
            </a:r>
            <a:endParaRPr lang="uk-UA" sz="2000" b="1" dirty="0"/>
          </a:p>
          <a:p>
            <a:pPr marL="85725" indent="185738">
              <a:buFont typeface="Arial" panose="020B0604020202020204" pitchFamily="34" charset="0"/>
              <a:buChar char="•"/>
            </a:pPr>
            <a:r>
              <a:rPr lang="uk-UA" sz="2000" b="1" dirty="0"/>
              <a:t>подовження </a:t>
            </a:r>
            <a:r>
              <a:rPr lang="en-US" sz="2000" b="1" dirty="0"/>
              <a:t>QT</a:t>
            </a: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D1C58C9B-48F8-ED09-5B0D-DE3AFAB94B69}"/>
              </a:ext>
            </a:extLst>
          </p:cNvPr>
          <p:cNvSpPr txBox="1">
            <a:spLocks/>
          </p:cNvSpPr>
          <p:nvPr/>
        </p:nvSpPr>
        <p:spPr>
          <a:xfrm>
            <a:off x="222422" y="3837112"/>
            <a:ext cx="3064475" cy="4795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5000"/>
              </a:lnSpc>
            </a:pPr>
            <a:r>
              <a:rPr lang="uk-UA" sz="32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Антидіарейні</a:t>
            </a:r>
            <a:endParaRPr lang="uk-UA" sz="32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3703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7FDBB3-B071-4B0B-C909-280C5D502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1849" y="135925"/>
            <a:ext cx="8734373" cy="753762"/>
          </a:xfrm>
        </p:spPr>
        <p:txBody>
          <a:bodyPr anchor="ctr">
            <a:normAutofit fontScale="90000"/>
          </a:bodyPr>
          <a:lstStyle/>
          <a:p>
            <a:r>
              <a:rPr lang="uk-UA" dirty="0"/>
              <a:t>🔷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NK₁-</a:t>
            </a:r>
            <a:r>
              <a:rPr lang="uk-UA" sz="3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антагоністи (</a:t>
            </a:r>
            <a:r>
              <a:rPr lang="uk-UA" sz="36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апрепітант</a:t>
            </a:r>
            <a:r>
              <a:rPr lang="uk-UA" sz="3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k-UA" sz="36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фосапрепітант</a:t>
            </a:r>
            <a:r>
              <a:rPr lang="uk-UA" sz="3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k-UA" sz="36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нетупітант</a:t>
            </a:r>
            <a:r>
              <a:rPr lang="uk-UA" sz="3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k-UA" sz="36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ролапітант</a:t>
            </a:r>
            <a:r>
              <a:rPr lang="uk-UA" sz="36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83B153-FB3E-F1FF-7497-40FB72D39CDA}"/>
              </a:ext>
            </a:extLst>
          </p:cNvPr>
          <p:cNvSpPr txBox="1"/>
          <p:nvPr/>
        </p:nvSpPr>
        <p:spPr>
          <a:xfrm>
            <a:off x="296562" y="1016204"/>
            <a:ext cx="88227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b="1" dirty="0" err="1">
                <a:solidFill>
                  <a:srgbClr val="C00000"/>
                </a:solidFill>
              </a:rPr>
              <a:t>П</a:t>
            </a:r>
            <a:r>
              <a:rPr lang="uk-UA" b="1" dirty="0" err="1"/>
              <a:t>ротиблювотні</a:t>
            </a:r>
            <a:r>
              <a:rPr lang="uk-UA" b="1" dirty="0"/>
              <a:t> засоби, які блокують </a:t>
            </a:r>
            <a:r>
              <a:rPr lang="uk-UA" b="1" dirty="0" err="1"/>
              <a:t>нейрокінінові</a:t>
            </a:r>
            <a:r>
              <a:rPr lang="uk-UA" b="1" dirty="0"/>
              <a:t> рецептори типу 1 (</a:t>
            </a:r>
            <a:r>
              <a:rPr lang="en-US" b="1" dirty="0"/>
              <a:t>NK₁) </a:t>
            </a:r>
            <a:r>
              <a:rPr lang="uk-UA" b="1" dirty="0"/>
              <a:t>у ЦНС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9E711B9-835E-6655-B6E7-2D47711D0572}"/>
              </a:ext>
            </a:extLst>
          </p:cNvPr>
          <p:cNvSpPr txBox="1"/>
          <p:nvPr/>
        </p:nvSpPr>
        <p:spPr>
          <a:xfrm>
            <a:off x="67035" y="1499553"/>
            <a:ext cx="4369042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🔬 </a:t>
            </a:r>
            <a:r>
              <a:rPr lang="uk-UA" b="1" dirty="0">
                <a:solidFill>
                  <a:srgbClr val="C00000"/>
                </a:solidFill>
              </a:rPr>
              <a:t>Механізм дії</a:t>
            </a:r>
          </a:p>
          <a:p>
            <a:pPr>
              <a:buNone/>
            </a:pPr>
            <a:r>
              <a:rPr lang="uk-UA" b="1" dirty="0"/>
              <a:t>Речовина </a:t>
            </a:r>
            <a:r>
              <a:rPr lang="en-US" b="1" dirty="0"/>
              <a:t>P (Substance P)</a:t>
            </a:r>
            <a:br>
              <a:rPr lang="en-US" b="1" dirty="0"/>
            </a:br>
            <a:r>
              <a:rPr lang="en-US" b="1" dirty="0"/>
              <a:t>↓</a:t>
            </a:r>
            <a:br>
              <a:rPr lang="en-US" b="1" dirty="0"/>
            </a:br>
            <a:r>
              <a:rPr lang="uk-UA" b="1" dirty="0"/>
              <a:t>активація </a:t>
            </a:r>
            <a:r>
              <a:rPr lang="en-US" b="1" dirty="0"/>
              <a:t>NK₁-</a:t>
            </a:r>
            <a:r>
              <a:rPr lang="uk-UA" b="1" dirty="0"/>
              <a:t>рецепторів у:</a:t>
            </a:r>
          </a:p>
          <a:p>
            <a:pPr marL="85725" indent="185738">
              <a:buFont typeface="Arial" panose="020B0604020202020204" pitchFamily="34" charset="0"/>
              <a:buChar char="•"/>
            </a:pPr>
            <a:r>
              <a:rPr lang="en-US" b="1" dirty="0"/>
              <a:t>area postrema</a:t>
            </a:r>
          </a:p>
          <a:p>
            <a:pPr marL="85725" indent="185738">
              <a:buFont typeface="Arial" panose="020B0604020202020204" pitchFamily="34" charset="0"/>
              <a:buChar char="•"/>
            </a:pPr>
            <a:r>
              <a:rPr lang="en-US" b="1" dirty="0"/>
              <a:t>nucleus tractus solitarius</a:t>
            </a:r>
          </a:p>
          <a:p>
            <a:pPr>
              <a:buNone/>
            </a:pPr>
            <a:r>
              <a:rPr lang="uk-UA" b="1" dirty="0"/>
              <a:t>Блокада </a:t>
            </a:r>
            <a:r>
              <a:rPr lang="en-US" b="1" dirty="0"/>
              <a:t>NK₁ →</a:t>
            </a:r>
            <a:br>
              <a:rPr lang="en-US" b="1" dirty="0"/>
            </a:br>
            <a:r>
              <a:rPr lang="uk-UA" b="1" dirty="0"/>
              <a:t> </a:t>
            </a:r>
            <a:r>
              <a:rPr lang="en-US" b="1" dirty="0"/>
              <a:t>↓ </a:t>
            </a:r>
            <a:r>
              <a:rPr lang="uk-UA" b="1" dirty="0"/>
              <a:t>передача сигналу блювоти</a:t>
            </a:r>
            <a:br>
              <a:rPr lang="uk-UA" b="1" dirty="0"/>
            </a:br>
            <a:r>
              <a:rPr lang="uk-UA" b="1" dirty="0"/>
              <a:t> ↓ </a:t>
            </a:r>
            <a:r>
              <a:rPr lang="uk-UA" b="1" dirty="0" err="1"/>
              <a:t>хіміотерапевтично</a:t>
            </a:r>
            <a:r>
              <a:rPr lang="uk-UA" b="1" dirty="0"/>
              <a:t>-індукована нудота і   блювання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44C7EB9-2703-6A41-2F2F-B38D25F7AFB9}"/>
              </a:ext>
            </a:extLst>
          </p:cNvPr>
          <p:cNvSpPr txBox="1"/>
          <p:nvPr/>
        </p:nvSpPr>
        <p:spPr>
          <a:xfrm>
            <a:off x="67034" y="4619783"/>
            <a:ext cx="4084835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🎯 </a:t>
            </a:r>
            <a:r>
              <a:rPr lang="uk-UA" b="1" dirty="0">
                <a:solidFill>
                  <a:srgbClr val="C00000"/>
                </a:solidFill>
              </a:rPr>
              <a:t>Клінічне застосування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/>
              <a:t>Профілактика блювання при 	</a:t>
            </a:r>
            <a:r>
              <a:rPr lang="uk-UA" b="1" dirty="0" err="1"/>
              <a:t>хіміотерапії</a:t>
            </a:r>
            <a:endParaRPr lang="uk-UA" b="1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/>
              <a:t>Часто комбінуються з 5-</a:t>
            </a:r>
            <a:r>
              <a:rPr lang="en-US" b="1" dirty="0"/>
              <a:t>HT₃ </a:t>
            </a:r>
            <a:r>
              <a:rPr lang="uk-UA" b="1" dirty="0"/>
              <a:t>	антагоністами + </a:t>
            </a:r>
            <a:r>
              <a:rPr lang="uk-UA" b="1" dirty="0" err="1"/>
              <a:t>дексаметазоном</a:t>
            </a:r>
            <a:endParaRPr lang="uk-UA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CAD6815-BCD2-2C7C-F7EC-2432B0BC619A}"/>
              </a:ext>
            </a:extLst>
          </p:cNvPr>
          <p:cNvSpPr txBox="1"/>
          <p:nvPr/>
        </p:nvSpPr>
        <p:spPr>
          <a:xfrm>
            <a:off x="4707924" y="1439348"/>
            <a:ext cx="4436076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C00000"/>
                </a:solidFill>
              </a:rPr>
              <a:t>Побічні реакції </a:t>
            </a:r>
            <a:r>
              <a:rPr lang="en-US" b="1" dirty="0">
                <a:solidFill>
                  <a:srgbClr val="C00000"/>
                </a:solidFill>
              </a:rPr>
              <a:t>NK₁-</a:t>
            </a:r>
            <a:r>
              <a:rPr lang="uk-UA" b="1" dirty="0">
                <a:solidFill>
                  <a:srgbClr val="C00000"/>
                </a:solidFill>
              </a:rPr>
              <a:t>антагоністів</a:t>
            </a:r>
          </a:p>
          <a:p>
            <a:pPr>
              <a:buNone/>
            </a:pPr>
            <a:r>
              <a:rPr lang="uk-UA" b="1" dirty="0"/>
              <a:t>1️⃣ З боку ШКТ</a:t>
            </a:r>
          </a:p>
          <a:p>
            <a:pPr marL="271463" indent="173038">
              <a:buFont typeface="Arial" panose="020B0604020202020204" pitchFamily="34" charset="0"/>
              <a:buChar char="•"/>
            </a:pPr>
            <a:r>
              <a:rPr lang="uk-UA" dirty="0" err="1"/>
              <a:t>закреп</a:t>
            </a:r>
            <a:endParaRPr lang="uk-UA" dirty="0"/>
          </a:p>
          <a:p>
            <a:pPr marL="271463" indent="173038">
              <a:buFont typeface="Arial" panose="020B0604020202020204" pitchFamily="34" charset="0"/>
              <a:buChar char="•"/>
            </a:pPr>
            <a:r>
              <a:rPr lang="uk-UA" dirty="0"/>
              <a:t>діарея</a:t>
            </a:r>
          </a:p>
          <a:p>
            <a:pPr marL="271463" indent="173038">
              <a:buFont typeface="Arial" panose="020B0604020202020204" pitchFamily="34" charset="0"/>
              <a:buChar char="•"/>
            </a:pPr>
            <a:r>
              <a:rPr lang="uk-UA" dirty="0"/>
              <a:t>диспепсія</a:t>
            </a:r>
          </a:p>
          <a:p>
            <a:pPr>
              <a:buNone/>
            </a:pPr>
            <a:r>
              <a:rPr lang="uk-UA" b="1" dirty="0"/>
              <a:t>2️⃣ Неврологічні</a:t>
            </a:r>
          </a:p>
          <a:p>
            <a:pPr marL="271463" indent="173038">
              <a:buFont typeface="Arial" panose="020B0604020202020204" pitchFamily="34" charset="0"/>
              <a:buChar char="•"/>
            </a:pPr>
            <a:r>
              <a:rPr lang="uk-UA" dirty="0"/>
              <a:t>головний біль</a:t>
            </a:r>
          </a:p>
          <a:p>
            <a:pPr marL="271463" indent="173038">
              <a:buFont typeface="Arial" panose="020B0604020202020204" pitchFamily="34" charset="0"/>
              <a:buChar char="•"/>
            </a:pPr>
            <a:r>
              <a:rPr lang="uk-UA" dirty="0"/>
              <a:t>запаморочення</a:t>
            </a:r>
          </a:p>
          <a:p>
            <a:pPr marL="271463" indent="173038">
              <a:buFont typeface="Arial" panose="020B0604020202020204" pitchFamily="34" charset="0"/>
              <a:buChar char="•"/>
            </a:pPr>
            <a:r>
              <a:rPr lang="uk-UA" dirty="0"/>
              <a:t>слабкість</a:t>
            </a:r>
          </a:p>
          <a:p>
            <a:pPr>
              <a:buNone/>
            </a:pPr>
            <a:r>
              <a:rPr lang="uk-UA" b="1" dirty="0"/>
              <a:t>3️⃣ Гепатотоксичність (</a:t>
            </a:r>
            <a:r>
              <a:rPr lang="uk-UA" b="1" dirty="0" err="1"/>
              <a:t>рідко</a:t>
            </a:r>
            <a:r>
              <a:rPr lang="uk-UA" b="1" dirty="0"/>
              <a:t>)</a:t>
            </a:r>
          </a:p>
          <a:p>
            <a:pPr>
              <a:buNone/>
            </a:pPr>
            <a:r>
              <a:rPr lang="uk-UA" dirty="0"/>
              <a:t>Підвищення трансаміназ.</a:t>
            </a:r>
          </a:p>
          <a:p>
            <a:pPr>
              <a:buNone/>
            </a:pPr>
            <a:r>
              <a:rPr lang="uk-UA" b="1" dirty="0"/>
              <a:t>4️⃣ Лікарські взаємодії (важливо!)</a:t>
            </a:r>
          </a:p>
          <a:p>
            <a:pPr>
              <a:buNone/>
            </a:pPr>
            <a:r>
              <a:rPr lang="uk-UA" dirty="0" err="1"/>
              <a:t>Апрепітант</a:t>
            </a:r>
            <a:r>
              <a:rPr lang="uk-UA" dirty="0"/>
              <a:t> — інгібітор </a:t>
            </a:r>
            <a:r>
              <a:rPr lang="en-US" dirty="0"/>
              <a:t>CYP3A4</a:t>
            </a:r>
          </a:p>
          <a:p>
            <a:pPr>
              <a:buNone/>
            </a:pPr>
            <a:r>
              <a:rPr lang="en-US" dirty="0"/>
              <a:t>➡ </a:t>
            </a:r>
            <a:r>
              <a:rPr lang="uk-UA" dirty="0"/>
              <a:t>може підвищувати концентрацію:</a:t>
            </a:r>
          </a:p>
          <a:p>
            <a:pPr marL="271463" indent="271463">
              <a:buFont typeface="Arial" panose="020B0604020202020204" pitchFamily="34" charset="0"/>
              <a:buChar char="•"/>
            </a:pPr>
            <a:r>
              <a:rPr lang="uk-UA" dirty="0"/>
              <a:t>ГКС</a:t>
            </a:r>
          </a:p>
          <a:p>
            <a:pPr marL="271463" indent="271463">
              <a:buFont typeface="Arial" panose="020B0604020202020204" pitchFamily="34" charset="0"/>
              <a:buChar char="•"/>
            </a:pPr>
            <a:r>
              <a:rPr lang="uk-UA" dirty="0" err="1"/>
              <a:t>бензодіазепінів</a:t>
            </a:r>
            <a:endParaRPr lang="uk-UA" dirty="0"/>
          </a:p>
          <a:p>
            <a:pPr marL="271463" indent="271463">
              <a:buFont typeface="Arial" panose="020B0604020202020204" pitchFamily="34" charset="0"/>
              <a:buChar char="•"/>
            </a:pPr>
            <a:r>
              <a:rPr lang="uk-UA" dirty="0"/>
              <a:t>деяких цитостатиків</a:t>
            </a:r>
          </a:p>
        </p:txBody>
      </p:sp>
    </p:spTree>
    <p:extLst>
      <p:ext uri="{BB962C8B-B14F-4D97-AF65-F5344CB8AC3E}">
        <p14:creationId xmlns:p14="http://schemas.microsoft.com/office/powerpoint/2010/main" val="357974340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75CF40CE-BDFD-B273-FB80-DC46927C9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0100" y="125409"/>
            <a:ext cx="7543800" cy="787700"/>
          </a:xfrm>
        </p:spPr>
        <p:txBody>
          <a:bodyPr anchor="ctr">
            <a:noAutofit/>
          </a:bodyPr>
          <a:lstStyle/>
          <a:p>
            <a:pPr algn="ctr"/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Патогенетичні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механізми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побічних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реакцій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2800" b="1" dirty="0" err="1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гастроентерології</a:t>
            </a:r>
            <a:endParaRPr lang="uk-UA" sz="28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F7FD34-8BD2-F8F4-657A-1745B187FE75}"/>
              </a:ext>
            </a:extLst>
          </p:cNvPr>
          <p:cNvSpPr txBox="1"/>
          <p:nvPr/>
        </p:nvSpPr>
        <p:spPr>
          <a:xfrm>
            <a:off x="172395" y="2810091"/>
            <a:ext cx="45720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2️⃣ </a:t>
            </a:r>
            <a:r>
              <a:rPr lang="uk-UA" b="1" dirty="0" err="1"/>
              <a:t>Гіпоацидність</a:t>
            </a:r>
            <a:endParaRPr lang="uk-UA" b="1" dirty="0"/>
          </a:p>
          <a:p>
            <a:pPr>
              <a:buNone/>
            </a:pPr>
            <a:r>
              <a:rPr lang="uk-UA" dirty="0"/>
              <a:t>📌 ІПП</a:t>
            </a:r>
            <a:br>
              <a:rPr lang="uk-UA" dirty="0"/>
            </a:br>
            <a:r>
              <a:rPr lang="uk-UA" dirty="0"/>
              <a:t>↓ </a:t>
            </a:r>
            <a:r>
              <a:rPr lang="en-US" dirty="0"/>
              <a:t>HCl →</a:t>
            </a:r>
            <a:br>
              <a:rPr lang="en-US" dirty="0"/>
            </a:br>
            <a:r>
              <a:rPr lang="en-US" dirty="0"/>
              <a:t>→ </a:t>
            </a:r>
            <a:r>
              <a:rPr lang="uk-UA" dirty="0"/>
              <a:t>зміна </a:t>
            </a:r>
            <a:r>
              <a:rPr lang="uk-UA" dirty="0" err="1"/>
              <a:t>мікробіому</a:t>
            </a:r>
            <a:br>
              <a:rPr lang="uk-UA" dirty="0"/>
            </a:br>
            <a:r>
              <a:rPr lang="uk-UA" dirty="0"/>
              <a:t>→ ↑ ризик інфекцій</a:t>
            </a:r>
            <a:br>
              <a:rPr lang="uk-UA" dirty="0"/>
            </a:br>
            <a:r>
              <a:rPr lang="uk-UA" dirty="0"/>
              <a:t>→ порушення абсорбції мікроелементів</a:t>
            </a:r>
          </a:p>
          <a:p>
            <a:pPr>
              <a:buNone/>
            </a:pPr>
            <a:br>
              <a:rPr lang="uk-UA" dirty="0"/>
            </a:br>
            <a:r>
              <a:rPr lang="uk-UA" b="1" dirty="0"/>
              <a:t>3️⃣ Центральна </a:t>
            </a:r>
            <a:r>
              <a:rPr lang="uk-UA" b="1" dirty="0" err="1"/>
              <a:t>допамінова</a:t>
            </a:r>
            <a:r>
              <a:rPr lang="uk-UA" b="1" dirty="0"/>
              <a:t> блокада</a:t>
            </a:r>
          </a:p>
          <a:p>
            <a:pPr>
              <a:buNone/>
            </a:pPr>
            <a:r>
              <a:rPr lang="uk-UA" dirty="0"/>
              <a:t>📌 </a:t>
            </a:r>
            <a:r>
              <a:rPr lang="uk-UA" dirty="0" err="1"/>
              <a:t>Метоклопрамід</a:t>
            </a:r>
            <a:br>
              <a:rPr lang="uk-UA" dirty="0"/>
            </a:br>
            <a:r>
              <a:rPr lang="en-US" dirty="0"/>
              <a:t>D₂-</a:t>
            </a:r>
            <a:r>
              <a:rPr lang="uk-UA" dirty="0"/>
              <a:t>блокада в ЦНС →</a:t>
            </a:r>
            <a:br>
              <a:rPr lang="uk-UA" dirty="0"/>
            </a:br>
            <a:r>
              <a:rPr lang="uk-UA" dirty="0"/>
              <a:t>→ </a:t>
            </a:r>
            <a:r>
              <a:rPr lang="uk-UA" dirty="0" err="1"/>
              <a:t>екстрапірамідні</a:t>
            </a:r>
            <a:r>
              <a:rPr lang="uk-UA" dirty="0"/>
              <a:t> реакції</a:t>
            </a:r>
            <a:br>
              <a:rPr lang="uk-UA" dirty="0"/>
            </a:br>
            <a:r>
              <a:rPr lang="uk-UA" dirty="0"/>
              <a:t>→ </a:t>
            </a:r>
            <a:r>
              <a:rPr lang="uk-UA" dirty="0" err="1"/>
              <a:t>гіперпролактинемія</a:t>
            </a:r>
            <a:endParaRPr lang="uk-UA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2299E1-B9C9-22FB-216C-02E3923D8E6F}"/>
              </a:ext>
            </a:extLst>
          </p:cNvPr>
          <p:cNvSpPr txBox="1"/>
          <p:nvPr/>
        </p:nvSpPr>
        <p:spPr>
          <a:xfrm>
            <a:off x="5130544" y="2810091"/>
            <a:ext cx="3723671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4️⃣ Порушення моторики</a:t>
            </a:r>
          </a:p>
          <a:p>
            <a:pPr>
              <a:buNone/>
            </a:pPr>
            <a:r>
              <a:rPr lang="uk-UA" dirty="0"/>
              <a:t>📌 Послаблюючі</a:t>
            </a:r>
            <a:br>
              <a:rPr lang="uk-UA" dirty="0"/>
            </a:br>
            <a:r>
              <a:rPr lang="uk-UA" dirty="0"/>
              <a:t>Хронічна стимуляція →</a:t>
            </a:r>
            <a:br>
              <a:rPr lang="uk-UA" dirty="0"/>
            </a:br>
            <a:r>
              <a:rPr lang="uk-UA" dirty="0"/>
              <a:t>→ “ледача кишка”</a:t>
            </a:r>
            <a:br>
              <a:rPr lang="uk-UA" dirty="0"/>
            </a:br>
            <a:r>
              <a:rPr lang="uk-UA" dirty="0"/>
              <a:t>→ електролітні порушення</a:t>
            </a:r>
          </a:p>
          <a:p>
            <a:pPr>
              <a:buNone/>
            </a:pPr>
            <a:br>
              <a:rPr lang="uk-UA" dirty="0"/>
            </a:br>
            <a:r>
              <a:rPr lang="uk-UA" b="1" dirty="0"/>
              <a:t>5️⃣ </a:t>
            </a:r>
            <a:r>
              <a:rPr lang="uk-UA" b="1" dirty="0" err="1"/>
              <a:t>Імуносупресія</a:t>
            </a:r>
            <a:r>
              <a:rPr lang="uk-UA" b="1" dirty="0"/>
              <a:t> (ЗЗК)</a:t>
            </a:r>
          </a:p>
          <a:p>
            <a:pPr>
              <a:buNone/>
            </a:pPr>
            <a:r>
              <a:rPr lang="uk-UA" dirty="0"/>
              <a:t>📌 </a:t>
            </a:r>
            <a:r>
              <a:rPr lang="uk-UA" dirty="0" err="1"/>
              <a:t>Азатіоприн</a:t>
            </a:r>
            <a:r>
              <a:rPr lang="uk-UA" dirty="0"/>
              <a:t>, біологічна терапія</a:t>
            </a:r>
            <a:br>
              <a:rPr lang="uk-UA" dirty="0"/>
            </a:br>
            <a:r>
              <a:rPr lang="uk-UA" dirty="0"/>
              <a:t>↓ імунна відповідь →</a:t>
            </a:r>
            <a:br>
              <a:rPr lang="uk-UA" dirty="0"/>
            </a:br>
            <a:r>
              <a:rPr lang="uk-UA" dirty="0"/>
              <a:t>→ ↑ ризик інфекцій</a:t>
            </a:r>
            <a:br>
              <a:rPr lang="uk-UA" dirty="0"/>
            </a:br>
            <a:r>
              <a:rPr lang="uk-UA" dirty="0"/>
              <a:t>→ гепатотоксичність</a:t>
            </a:r>
            <a:br>
              <a:rPr lang="uk-UA" dirty="0"/>
            </a:br>
            <a:r>
              <a:rPr lang="uk-UA" dirty="0"/>
              <a:t>→ </a:t>
            </a:r>
            <a:r>
              <a:rPr lang="uk-UA" dirty="0" err="1"/>
              <a:t>мієлосупресія</a:t>
            </a:r>
            <a:endParaRPr lang="uk-U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798AFCA-B326-FD33-2AB8-C0B0D8C1CEAA}"/>
              </a:ext>
            </a:extLst>
          </p:cNvPr>
          <p:cNvSpPr txBox="1"/>
          <p:nvPr/>
        </p:nvSpPr>
        <p:spPr>
          <a:xfrm>
            <a:off x="2408023" y="1102766"/>
            <a:ext cx="4584356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1️⃣ Порушення слизового бар’єру</a:t>
            </a:r>
          </a:p>
          <a:p>
            <a:pPr>
              <a:buNone/>
            </a:pPr>
            <a:r>
              <a:rPr lang="uk-UA" dirty="0"/>
              <a:t>📌 НПЗП</a:t>
            </a:r>
            <a:br>
              <a:rPr lang="uk-UA" dirty="0"/>
            </a:br>
            <a:r>
              <a:rPr lang="uk-UA" dirty="0"/>
              <a:t>↓ </a:t>
            </a:r>
            <a:r>
              <a:rPr lang="en-US" dirty="0"/>
              <a:t>COX-1 → ↓ </a:t>
            </a:r>
            <a:r>
              <a:rPr lang="uk-UA" dirty="0" err="1"/>
              <a:t>простагландинів</a:t>
            </a:r>
            <a:br>
              <a:rPr lang="uk-UA" dirty="0"/>
            </a:br>
            <a:r>
              <a:rPr lang="uk-UA" dirty="0"/>
              <a:t>↓ слиз</a:t>
            </a:r>
            <a:br>
              <a:rPr lang="uk-UA" dirty="0"/>
            </a:br>
            <a:r>
              <a:rPr lang="uk-UA" dirty="0"/>
              <a:t>↓ бікарбонат</a:t>
            </a:r>
            <a:br>
              <a:rPr lang="uk-UA" dirty="0"/>
            </a:br>
            <a:r>
              <a:rPr lang="uk-UA" dirty="0"/>
              <a:t>↓ кровотік у слизовій</a:t>
            </a:r>
            <a:br>
              <a:rPr lang="uk-UA" dirty="0"/>
            </a:br>
            <a:r>
              <a:rPr lang="uk-UA" dirty="0"/>
              <a:t>→ ерозії, виразки</a:t>
            </a:r>
          </a:p>
        </p:txBody>
      </p:sp>
    </p:spTree>
    <p:extLst>
      <p:ext uri="{BB962C8B-B14F-4D97-AF65-F5344CB8AC3E}">
        <p14:creationId xmlns:p14="http://schemas.microsoft.com/office/powerpoint/2010/main" val="3611829897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спектива">
  <a:themeElements>
    <a:clrScheme name="Ретроспектива">
      <a:dk1>
        <a:sysClr val="windowText" lastClr="000000"/>
      </a:dk1>
      <a:lt1>
        <a:sysClr val="window" lastClr="FFFFFF"/>
      </a:lt1>
      <a:dk2>
        <a:srgbClr val="514949"/>
      </a:dk2>
      <a:lt2>
        <a:srgbClr val="E1E1DB"/>
      </a:lt2>
      <a:accent1>
        <a:srgbClr val="9DBFBE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00FF"/>
      </a:hlink>
      <a:folHlink>
        <a:srgbClr val="800080"/>
      </a:folHlink>
    </a:clrScheme>
    <a:fontScheme name="Ретроспектива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спектива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243AF7DC-D15B-41C0-AE81-23980D1B9FC4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Офіс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267</TotalTime>
  <Words>2588</Words>
  <Application>Microsoft Office PowerPoint</Application>
  <PresentationFormat>Екран (4:3)</PresentationFormat>
  <Paragraphs>415</Paragraphs>
  <Slides>29</Slides>
  <Notes>4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29</vt:i4>
      </vt:variant>
    </vt:vector>
  </HeadingPairs>
  <TitlesOfParts>
    <vt:vector size="35" baseType="lpstr">
      <vt:lpstr>Aptos</vt:lpstr>
      <vt:lpstr>Arial</vt:lpstr>
      <vt:lpstr>Calibri</vt:lpstr>
      <vt:lpstr>Calibri Light</vt:lpstr>
      <vt:lpstr>Wingdings</vt:lpstr>
      <vt:lpstr>Ретроспектива</vt:lpstr>
      <vt:lpstr>Побічні дії лікарських засобів, що впливають на дихальну систему</vt:lpstr>
      <vt:lpstr>Класифікація лікарських засобів, що впливають на дихальну систему</vt:lpstr>
      <vt:lpstr>Побічні реакції: масштаб проблеми</vt:lpstr>
      <vt:lpstr>β2-агоністи → гіпокаліємія</vt:lpstr>
      <vt:lpstr>β2-агоністи → тахікардія</vt:lpstr>
      <vt:lpstr>Інгаляційні ГКС → локальна імуносупресія</vt:lpstr>
      <vt:lpstr>Drug-induced interstitial lung disease (DILD)</vt:lpstr>
      <vt:lpstr>Антилейкотрієнові препарати (Монтелукаст, зафірлукаст)</vt:lpstr>
      <vt:lpstr>Муколітики</vt:lpstr>
      <vt:lpstr>М-холіноблокатори</vt:lpstr>
      <vt:lpstr>Теофілін</vt:lpstr>
      <vt:lpstr>Патогенетичні механізми  побічних реакцій у пульмонології</vt:lpstr>
      <vt:lpstr>3️⃣ Нейропсихотичні механізми 📌 Монтелукаст вплив на лейкотрієнові рецептори в ЦНС можливий вплив на нейрозапальні каскади → безсоння → тривожність → депресія</vt:lpstr>
      <vt:lpstr>Побічні дії лікарських засобів, що впливають на шлунково-кишковий тракт</vt:lpstr>
      <vt:lpstr>Класифікація лікарських засобів, що впливають на ШКТ</vt:lpstr>
      <vt:lpstr>Побічні реакції: масштаб проблеми</vt:lpstr>
      <vt:lpstr>НПЗП-гастропатія: що це?</vt:lpstr>
      <vt:lpstr>🔬 Патогенез НПЗП-гастропатії</vt:lpstr>
      <vt:lpstr>Презентація PowerPoint</vt:lpstr>
      <vt:lpstr>Фактори ризику  НПЗП-асоційованих уражень ШКТ</vt:lpstr>
      <vt:lpstr>Тактика призначення НПЗП залежно від ризику ШКТ-ускладнень (за рекомендаціями ACG / ESGE)</vt:lpstr>
      <vt:lpstr>НПЗП-ентеропатія</vt:lpstr>
      <vt:lpstr>🔬 Чому виникає  НПЗП-ентеропатія?</vt:lpstr>
      <vt:lpstr>НПЗП-ентеропатія</vt:lpstr>
      <vt:lpstr>Презентація PowerPoint</vt:lpstr>
      <vt:lpstr>Н2-гістаміноблокатори</vt:lpstr>
      <vt:lpstr>Послаблюючі</vt:lpstr>
      <vt:lpstr>🔷 NK₁-антагоністи (апрепітант, фосапрепітант, нетупітант, ролапітант)</vt:lpstr>
      <vt:lpstr>Патогенетичні механізми  побічних реакцій в гастроентерології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Наталія Іванівна Волощук</cp:lastModifiedBy>
  <cp:revision>29</cp:revision>
  <dcterms:created xsi:type="dcterms:W3CDTF">2013-01-27T09:14:16Z</dcterms:created>
  <dcterms:modified xsi:type="dcterms:W3CDTF">2026-02-18T23:32:07Z</dcterms:modified>
  <cp:category/>
</cp:coreProperties>
</file>