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9821957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9821957" val="0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9821957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16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1BB1-FFD2-BAED-9C57-09B855196A5C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5307-49D2-BAA5-9C57-BFF01D196AE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7EDF-91D2-BA88-9C57-67DD30196A32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50CE-80D2-BAA6-9C57-76F31E196A23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9D5-9BD2-BA9F-9C57-6DCA27196A38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0058-16D2-BAF6-9C57-E0A34E196AB5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BAD-E3D2-BA9D-9C57-15C825196A40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1627-69D2-BAE0-9C57-9FB558196AC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2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529-67D2-BA93-9C57-91C62B196AC4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6263-2DD2-BA94-9C57-DBC12C196A8E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094-DAD2-BA96-9C57-2CC32E196A79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1ECF-81D2-BAE8-9C57-77BD50196A22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1555-1BD2-BAE3-9C57-EDB65B196AB8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56E0-AED2-BAA0-9C57-58F518196A0D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NwTG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E6b2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RodW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1D49-07D2-BAEB-9C57-F1BE53196AA4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4ED2-9CD2-BAB8-9C57-6AED00196A3F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3E97-D9D2-BAC8-9C57-2F9D70196A7A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0067-29D2-BAF6-9C57-DFA34E196A8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5BD-F3D2-BA93-9C57-05C62B196A50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5D1C-52D2-BAAB-9C57-A4FE13196AF1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F65FC-B2D2-BA93-9C57-44C62B196A11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F6D21-6FD2-BA9B-9C57-99CE23196ACC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77A9-E7D2-BA81-9C57-11D439196A44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BQ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F4C4E-00D2-BABA-9C57-F6EF02196AA3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emergency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he0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AUgk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hSUAABAgAAAmAAAACAAAAP//////////"/>
              </a:ext>
            </a:extLst>
          </p:cNvSpPr>
          <p:nvPr/>
        </p:nvSpPr>
        <p:spPr>
          <a:xfrm>
            <a:off x="2079625" y="4361815"/>
            <a:ext cx="7860030" cy="17373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222 «Медицина»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22 «Охорона здоров’я»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 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AAAAAAmAAAACAAAAAEg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3000" cap="all"/>
            </a:pPr>
            <a:r>
              <a:rPr lang="ru-ru" b="1" cap="all">
                <a:solidFill>
                  <a:srgbClr val="C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5.11. ДОПОМОГА ТРАВМОВАНИМ НА ДОГОСПІТАЛЬНОМУ ЕТАПІ</a:t>
            </a:r>
            <a:endParaRPr lang="uk-ua" b="1" cap="all">
              <a:solidFill>
                <a:srgbClr val="C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BAkAAKEAAABLRAAA/gsAABAAAAAmAAAACAAAAAEgAAAAAAAA"/>
              </a:ext>
            </a:extLst>
          </p:cNvSpPr>
          <p:nvPr>
            <p:ph type="title"/>
          </p:nvPr>
        </p:nvSpPr>
        <p:spPr>
          <a:xfrm>
            <a:off x="1465580" y="102235"/>
            <a:ext cx="9636125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5.11 «ДОПОМОГА ТРАВМОВАНИМ НА ДОГОСПІТАЛЬНОМУ ЕТАПІ»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OgEAAP4LAAAASwAAoCoAABAAAAAmAAAACAAAAAEgAAAAAAAA"/>
              </a:ext>
            </a:extLst>
          </p:cNvSpPr>
          <p:nvPr>
            <p:ph type="body" idx="1"/>
          </p:nvPr>
        </p:nvSpPr>
        <p:spPr>
          <a:xfrm>
            <a:off x="199390" y="1949450"/>
            <a:ext cx="11992610" cy="49796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222 МЕДИЦИНА</a:t>
            </a: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5-й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 algn="just"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</a:t>
            </a:r>
            <a:r>
              <a:rPr lang="uk-ua" cap="none" dirty="0">
                <a:solidFill>
                  <a:srgbClr val="EE0000"/>
                </a:solidFill>
                <a:latin typeface="Times New Roman" pitchFamily="1" charset="-52"/>
                <a:ea typeface="Gill Sans MT" pitchFamily="2" charset="0"/>
                <a:cs typeface="Gill Sans MT" pitchFamily="2" charset="0"/>
              </a:rPr>
              <a:t> </a:t>
            </a:r>
            <a:r>
              <a:rPr lang="uk-ua" sz="20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Базові знання з</a:t>
            </a:r>
            <a:r>
              <a:rPr lang="uk-ua" sz="2000" b="1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 </a:t>
            </a:r>
            <a:r>
              <a:rPr lang="uk-ua" sz="20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безпеки життєдіяльності, основ біоетики та </a:t>
            </a:r>
            <a:r>
              <a:rPr lang="uk-ua" sz="2000" cap="none" dirty="0" err="1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біобезпеки</a:t>
            </a:r>
            <a:r>
              <a:rPr lang="uk-ua" sz="20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, фармакології, медицини надзвичайних ситуацій, цивільного захисту, пропедевтики внутрішньої медицини, </a:t>
            </a:r>
            <a:r>
              <a:rPr lang="uk-ua" sz="2000" cap="none" dirty="0" err="1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симуляційної</a:t>
            </a:r>
            <a:r>
              <a:rPr lang="uk-ua" sz="2000" cap="none" dirty="0">
                <a:solidFill>
                  <a:srgbClr val="0C0C0C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медицини, загальної хірургії, хірургії, екстреної та невідкладної медичної допомоги, травматології і ортопедії.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hRo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16605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90000"/>
              </a:lnSpc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</a:p>
          <a:p>
            <a:pPr marL="0" indent="0" algn="just">
              <a:lnSpc>
                <a:spcPct val="90000"/>
              </a:lnSpc>
              <a:buNone/>
              <a:defRPr lang="en-us"/>
            </a:pPr>
            <a:r>
              <a:rPr lang="ru-ru" sz="24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володіння доказовими алгоритмами порятунку ➔ збереження життя постраждалих у критичні хвилини</a:t>
            </a:r>
            <a:endParaRPr lang="uk-ua" sz="2400" b="1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7ScAAKUEAADgSAAAaCgAABAAAAAmAAAACAAAAAEgAAAAAAAA"/>
              </a:ext>
            </a:extLst>
          </p:cNvSpPr>
          <p:nvPr>
            <p:ph type="body" idx="2"/>
          </p:nvPr>
        </p:nvSpPr>
        <p:spPr>
          <a:xfrm>
            <a:off x="6490335" y="755015"/>
            <a:ext cx="5356225" cy="58134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формує навички швидкої оцінки стану та первинного сортування травмованих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навчає діючим міжнародним протоколам (MARCH, TCCC, BLS)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відпрацьовує техніки контролю масивних кровотеч та прохідності дихальних шляхів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готує до злагодженої роботи та прийняття рішень в екстремальних умовах</a:t>
            </a: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YycAAOYAAAAoSgAAmCkAABAAAAAmAAAACAAAAAGgAAAAAAAA"/>
              </a:ext>
            </a:extLst>
          </p:cNvSpPr>
          <p:nvPr>
            <p:ph type="body" idx="1"/>
          </p:nvPr>
        </p:nvSpPr>
        <p:spPr>
          <a:xfrm>
            <a:off x="6402705" y="146050"/>
            <a:ext cx="5652135" cy="661543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Механізм та  механіку травми та алгоритми розширеного огляду на догоспітальному етапі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апаратне та хірургічне забезпечення дихальних шляхів (</a:t>
            </a: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LMA,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інтубація, конікотомія)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протоколи лікування шоку, контролю кровотеч та судинного доступу (в/в, в/к)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екстрену допомогу при травмах грудної клітки (голкова декомпресія, оклюзійні пов'язки)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інструментальну іммобілізацію (вакуумні шини, щити, </a:t>
            </a:r>
            <a:r>
              <a:rPr lang="en-us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KED)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та безпечну екстракцію з авто</a:t>
            </a:r>
          </a:p>
          <a:p>
            <a:pPr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медичне сортування (тріаж) при масових надзвичайних ситуаціях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7iUAAJ8AAACfSgAAYykAABAAAAAmAAAACAAAAAGgAAAAAAAA"/>
              </a:ext>
            </a:extLst>
          </p:cNvSpPr>
          <p:nvPr>
            <p:ph type="body" idx="1"/>
          </p:nvPr>
        </p:nvSpPr>
        <p:spPr>
          <a:xfrm>
            <a:off x="6165850" y="100965"/>
            <a:ext cx="5964555" cy="66268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проводити швидкий травмоогляд, оцінювати  пошкодження в залежності від механізму та механіки травми, здійснювати медичне сортування (тріаж);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забезпечувати прохідність дихальних шляхів інвазивними та неінвазивними методами (інтубація, </a:t>
            </a:r>
            <a:r>
              <a:rPr lang="en-us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LMA, </a:t>
            </a: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конікотомія);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ліквідовувати життєво небезпечні стани (напружений пневмоторакс, масивні кровотечі, травматичний шок);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виконувати надійну апаратну іммобілізацію хребта, таза і кінцівок та безпечну екстракцію з автомобіля;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застосовувати інструментальні методи доступу (катетеризація вен, внутрішньокістковий доступ) для медикаментозної терапії;</a:t>
            </a:r>
          </a:p>
          <a:p>
            <a:pPr algn="just">
              <a:defRPr lang="en-us"/>
            </a:pPr>
            <a:r>
              <a:rPr lang="uk-ua" sz="20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рятувати життя пацієнтів із тяжкою політравмою, приймаючи клінічно обґрунтовані рішення в умовах екстремального стресу.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QMAAL4aAABVJAAA9ScAABAAAAAmAAAACAAAAAGgAAAAAAAA"/>
              </a:ext>
            </a:extLst>
          </p:cNvSpPr>
          <p:nvPr>
            <p:ph type="body" idx="1"/>
          </p:nvPr>
        </p:nvSpPr>
        <p:spPr>
          <a:xfrm>
            <a:off x="503555" y="4347210"/>
            <a:ext cx="5402580" cy="21482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Гуменюк Наталія Іванівна</a:t>
            </a:r>
          </a:p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Ангельська Вікторія Юріївна</a:t>
            </a:r>
          </a:p>
        </p:txBody>
      </p:sp>
      <p:sp>
        <p:nvSpPr>
          <p:cNvPr id="4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/gUAAAcCAACYIQAADQkAABAAAAAmAAAACAAAAP//////////"/>
              </a:ext>
            </a:extLst>
          </p:cNvSpPr>
          <p:nvPr/>
        </p:nvSpPr>
        <p:spPr>
          <a:xfrm>
            <a:off x="974090" y="329565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6OPOA8zMzADAwP8Af39/AAAAAAAAAAAAAAAAAAAAAAAAAAAAIQAAABgAAAAUAAAA/gUAANwLAADnIAAAdBYAABAAAAAmAAAACAAAAP//////////"/>
              </a:ext>
            </a:extLst>
          </p:cNvSpPr>
          <p:nvPr/>
        </p:nvSpPr>
        <p:spPr>
          <a:xfrm>
            <a:off x="974090" y="1927860"/>
            <a:ext cx="4374515" cy="17221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2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6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he0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l">
              <a:defRPr lang="en-us"/>
            </a:pPr>
            <a:r>
              <a:rPr lang="en-us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  <a:hlinkClick r:id="rId2"/>
              </a:rPr>
              <a:t>emergency@vnmu.edu.ua</a:t>
            </a:r>
            <a:r>
              <a:rPr lang="uk-ua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endParaRPr lang="en-us" sz="2400" b="1" cap="none">
              <a:solidFill>
                <a:srgbClr val="5F6368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7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he0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BAUgkC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P4FAADCCwAAhRAAAGcW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974090" y="1911350"/>
            <a:ext cx="1711325" cy="17303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Рисунок 3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he0V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Qtan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AWAADCCwAA5yAAAFoW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3637280" y="1911350"/>
            <a:ext cx="1711325" cy="172212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453</Words>
  <Application>Microsoft Office PowerPoint</Application>
  <PresentationFormat>Широкий екран</PresentationFormat>
  <Paragraphs>53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Gill Sans MT</vt:lpstr>
      <vt:lpstr>Times New Roman</vt:lpstr>
      <vt:lpstr>Presentation</vt:lpstr>
      <vt:lpstr>Вк 5.11. ДОПОМОГА ТРАВМОВАНИМ НА ДОГОСПІТАЛЬНОМУ ЕТАПІ</vt:lpstr>
      <vt:lpstr>Паспорт ОСВІТНЬОГО КОМПОНЕнТА   ВК 5.11 «ДОПОМОГА ТРАВМОВАНИМ НА ДОГОСПІТАЛЬНОМУ ЕТАПІ»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1</cp:revision>
  <dcterms:created xsi:type="dcterms:W3CDTF">2026-04-08T10:22:59Z</dcterms:created>
  <dcterms:modified xsi:type="dcterms:W3CDTF">2026-05-27T11:08:37Z</dcterms:modified>
</cp:coreProperties>
</file>