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69" r:id="rId3"/>
    <p:sldId id="266" r:id="rId4"/>
    <p:sldId id="260" r:id="rId5"/>
    <p:sldId id="263" r:id="rId6"/>
    <p:sldId id="264" r:id="rId7"/>
    <p:sldId id="265" r:id="rId8"/>
    <p:sldId id="27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-468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82464-0026-4859-9B37-4F2DFFB1AB5B}" type="datetimeFigureOut">
              <a:rPr lang="en-US" smtClean="0"/>
              <a:pPr/>
              <a:t>1/10/2025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D313A-1142-45C3-BECE-B2FACA95DB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47163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0039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9000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1477" y="2276872"/>
            <a:ext cx="9793088" cy="1440160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08349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43339" y="45855"/>
            <a:ext cx="1190532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239349" y="1340768"/>
            <a:ext cx="11809312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498803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016390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02375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89950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486248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717686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80586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06460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63735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5630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99269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339" y="45855"/>
            <a:ext cx="11905323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349" y="1340768"/>
            <a:ext cx="11809312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F8C1B35-834E-4BA3-B2B2-E99B15545C0A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1CF57D22-FFDA-48E9-A8DE-4405C7E59D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65468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МІНІСТЕРСТВО ОХОРОНИ ЗДОРОВ</a:t>
            </a:r>
            <a:r>
              <a:rPr lang="en-US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’</a:t>
            </a: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Я УКРАЇНИ</a:t>
            </a:r>
            <a:b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</a:b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ВІННИЦЬКИЙ НАЦІОНАЛЬНИЙ МЕДИЧНИЙ УНІВЕРСИТЕТ ІМ. М.І. ПИРОГОВА</a:t>
            </a:r>
            <a:r>
              <a:rPr lang="en-US" sz="1800" b="1" dirty="0">
                <a:solidFill>
                  <a:srgbClr val="90C226"/>
                </a:solidFill>
                <a:effectLst/>
                <a:latin typeface="Trebuchet MS" panose="020B0603020202020204"/>
              </a:rPr>
              <a:t/>
            </a:r>
            <a:br>
              <a:rPr lang="en-US" sz="1800" b="1" dirty="0">
                <a:solidFill>
                  <a:srgbClr val="90C226"/>
                </a:solidFill>
                <a:effectLst/>
                <a:latin typeface="Trebuchet MS" panose="020B0603020202020204"/>
              </a:rPr>
            </a:br>
            <a:r>
              <a:rPr lang="uk-UA" sz="1800" b="1" dirty="0">
                <a:solidFill>
                  <a:prstClr val="black"/>
                </a:solidFill>
                <a:effectLst/>
                <a:latin typeface="Trebuchet MS" panose="020B0603020202020204"/>
              </a:rPr>
              <a:t>кафедра фармації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 defTabSz="457200">
              <a:spcBef>
                <a:spcPts val="0"/>
              </a:spcBef>
              <a:buNone/>
            </a:pPr>
            <a:r>
              <a:rPr lang="uk-UA" sz="2400" dirty="0">
                <a:solidFill>
                  <a:prstClr val="black"/>
                </a:solidFill>
                <a:latin typeface="Trebuchet MS" panose="020B0603020202020204" pitchFamily="34" charset="0"/>
                <a:ea typeface="Times New Roman" panose="02020603050405020304" pitchFamily="18" charset="0"/>
              </a:rPr>
              <a:t>курс за вибором</a:t>
            </a:r>
            <a:endParaRPr lang="en-US" sz="2400" dirty="0">
              <a:solidFill>
                <a:prstClr val="black"/>
              </a:solidFill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uk-UA" sz="2800" b="1" dirty="0" smtClean="0"/>
              <a:t>Організація фармацевтичної діяльності в умовах надзвичайних ситуацій </a:t>
            </a:r>
            <a:endParaRPr lang="uk-UA" sz="2800" dirty="0" smtClean="0"/>
          </a:p>
          <a:p>
            <a:pPr marL="0" lvl="0" indent="0" algn="r" defTabSz="457200">
              <a:spcBef>
                <a:spcPts val="1000"/>
              </a:spcBef>
              <a:buClr>
                <a:srgbClr val="90C226"/>
              </a:buClr>
              <a:buSzPct val="80000"/>
              <a:buNone/>
            </a:pPr>
            <a:endParaRPr lang="en-US" sz="1400" dirty="0" smtClean="0">
              <a:solidFill>
                <a:prstClr val="black">
                  <a:lumMod val="50000"/>
                  <a:lumOff val="50000"/>
                </a:prstClr>
              </a:solidFill>
              <a:latin typeface="Trebuchet MS" panose="020B0603020202020204"/>
            </a:endParaRPr>
          </a:p>
          <a:p>
            <a:pPr algn="ctr">
              <a:spcAft>
                <a:spcPts val="0"/>
              </a:spcAft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підготовки фахівців другого (магістерського) рівня вищої 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освіти</a:t>
            </a:r>
            <a:endParaRPr lang="en-US" sz="1300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освітньої «Магістр 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фармації»</a:t>
            </a:r>
            <a:endParaRPr lang="en-US" sz="1300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професійної «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Фармацевт»</a:t>
            </a:r>
            <a:endParaRPr lang="en-US" sz="1300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галузі </a:t>
            </a: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знань 22 «Охорона здоров’я»</a:t>
            </a:r>
            <a:endParaRPr lang="en-US" sz="1300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buNone/>
              <a:tabLst>
                <a:tab pos="2969895" algn="ctr"/>
                <a:tab pos="5940425" algn="r"/>
                <a:tab pos="5940425" algn="r"/>
              </a:tabLst>
            </a:pPr>
            <a:r>
              <a:rPr lang="uk-UA" sz="1300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спеціальності 226 «Фармація, промислова фармація»</a:t>
            </a:r>
            <a:endParaRPr lang="en-US" sz="1300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endParaRPr lang="ru-RU" sz="1300" dirty="0"/>
          </a:p>
        </p:txBody>
      </p:sp>
      <p:pic>
        <p:nvPicPr>
          <p:cNvPr id="3074" name="Picture 2" descr="3D человек, показывая ваш продукт на лоток — стоковое ф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9054"/>
            <a:ext cx="3948157" cy="29065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b="18030"/>
          <a:stretch/>
        </p:blipFill>
        <p:spPr>
          <a:xfrm>
            <a:off x="4363573" y="4774235"/>
            <a:ext cx="2209608" cy="1919209"/>
          </a:xfrm>
          <a:prstGeom prst="rect">
            <a:avLst/>
          </a:prstGeom>
        </p:spPr>
      </p:pic>
      <p:pic>
        <p:nvPicPr>
          <p:cNvPr id="1026" name="Picture 2" descr="Вінницький національний медичний університет ім. М. І. Пирогова — Вікіпеді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060"/>
            <a:ext cx="875251" cy="13588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Винницкий национальный медицинский университет им. Н.И.Пирогова — Eurom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504" y="3992627"/>
            <a:ext cx="3820496" cy="28653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/>
          <a:srcRect l="17295" t="29083" r="17354" b="23710"/>
          <a:stretch/>
        </p:blipFill>
        <p:spPr>
          <a:xfrm>
            <a:off x="10159707" y="-1"/>
            <a:ext cx="2032294" cy="14680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10158037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41832" y="306485"/>
            <a:ext cx="6007693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Наразі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організація повного безперебійного і своєчасного забезпечення ЗСУ,  населення в умовах надзвичайних ситуацій – одна з важливих складових соціальної та економічної політики держави в цілому і невід’ємна частина загальної політики держави у сфері охорони здоров'я.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Сучасний стан забезпечення військ медичним майном вимагає від фармацевтичних фахівців високого рівня знань</a:t>
            </a:r>
            <a:r>
              <a:rPr kumimoji="0" lang="uk-UA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 метою надання фармацевтичної допомоги ураженим. Тому вивчення питання надходження медичного, в тому числі витратного майна, його логістики та  зберігання -   одна із пріоритетних  задач цієї дисципліни.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9" name="Picture 3" descr="У Київській області ввели режим надзвичайної ситуації через коронавірус  (оновлено) - портал новин LB.u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1635" y="307649"/>
            <a:ext cx="4572000" cy="3329255"/>
          </a:xfrm>
          <a:prstGeom prst="rect">
            <a:avLst/>
          </a:prstGeom>
          <a:noFill/>
        </p:spPr>
      </p:pic>
      <p:pic>
        <p:nvPicPr>
          <p:cNvPr id="29701" name="Picture 5" descr="Новини » ДІЇ НАСЕЛЕННЯ У ВИПАДКУ НАДЗВИЧАЙНОЇ СИТУАЦІЇ ВОЄННОГО ХАРАКТЕРУ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898" y="3734512"/>
            <a:ext cx="6953250" cy="299102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90558" y="367470"/>
            <a:ext cx="6905002" cy="59412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800" dirty="0" smtClean="0"/>
              <a:t>   </a:t>
            </a:r>
            <a:r>
              <a:rPr lang="uk-UA" sz="2400" dirty="0" smtClean="0"/>
              <a:t>У загальній системі підготовки фармації дисципліна «</a:t>
            </a:r>
            <a:r>
              <a:rPr lang="uk-UA" sz="2400" u="sng" dirty="0" smtClean="0"/>
              <a:t>Організація фармацевтичної діяльності в умовах надзвичайних ситуацій</a:t>
            </a:r>
            <a:r>
              <a:rPr lang="uk-UA" sz="2400" dirty="0" smtClean="0"/>
              <a:t>» є надзвичайно актуальною вибірковою дисципліною у підготовці фармацевта у сучасних реаліях. </a:t>
            </a:r>
          </a:p>
          <a:p>
            <a:pPr>
              <a:buNone/>
            </a:pPr>
            <a:r>
              <a:rPr lang="uk-UA" sz="2400" dirty="0" smtClean="0"/>
              <a:t>Дисципліна надасть змогу здобувачеві вищої освіти оволодіти необхідними знаннями щодо питань організації, фінансування, системи забезпечення населення, </a:t>
            </a:r>
            <a:r>
              <a:rPr lang="uk-UA" sz="2400" dirty="0" err="1" smtClean="0"/>
              <a:t>ЗОЗ</a:t>
            </a:r>
            <a:r>
              <a:rPr lang="uk-UA" sz="2400" dirty="0" smtClean="0"/>
              <a:t> лікарськими засобами в умовах надзвичайних ситуацій. </a:t>
            </a:r>
            <a:endParaRPr lang="uk-UA" sz="2400" dirty="0"/>
          </a:p>
        </p:txBody>
      </p:sp>
      <p:sp>
        <p:nvSpPr>
          <p:cNvPr id="2050" name="AutoShape 2" descr="Презентація &quot;Надзвичайні ситуації воєнного характеру&quot; ( 7 клас НУШ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2" name="AutoShape 4" descr="Презентація &quot;Надзвичайні ситуації воєнного характеру&quot; ( 7 клас НУШ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4" name="AutoShape 6" descr="Презентація &quot;Надзвичайні ситуації воєнного характеру&quot; ( 7 клас НУШ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6" name="Picture 8" descr="Дії населення в умовах надзвичайних ситуацій воєнного характеру -  Саф'янівська сільська ра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78468" y="792313"/>
            <a:ext cx="5013532" cy="268469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Після завершення курсу самостійно зможете</a:t>
            </a:r>
            <a:endParaRPr lang="ru-RU" dirty="0"/>
          </a:p>
        </p:txBody>
      </p:sp>
      <p:pic>
        <p:nvPicPr>
          <p:cNvPr id="5122" name="Picture 2" descr="Аптека Херсон 050 883 60 09 Drugstore 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31" y="4058389"/>
            <a:ext cx="3315931" cy="27996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311" y="923750"/>
            <a:ext cx="11465323" cy="3935632"/>
          </a:xfrm>
        </p:spPr>
        <p:txBody>
          <a:bodyPr>
            <a:noAutofit/>
          </a:bodyPr>
          <a:lstStyle/>
          <a:p>
            <a:r>
              <a:rPr lang="uk-UA" sz="2000" dirty="0" smtClean="0"/>
              <a:t>1.</a:t>
            </a:r>
            <a:r>
              <a:rPr lang="ru-RU" sz="2000" dirty="0" smtClean="0"/>
              <a:t>З</a:t>
            </a:r>
            <a:r>
              <a:rPr lang="uk-UA" sz="2000" dirty="0" err="1" smtClean="0"/>
              <a:t>дійснювати</a:t>
            </a:r>
            <a:r>
              <a:rPr lang="uk-UA" sz="2000" dirty="0" smtClean="0"/>
              <a:t> </a:t>
            </a:r>
            <a:r>
              <a:rPr lang="uk-UA" sz="2000" dirty="0" smtClean="0"/>
              <a:t>організацію діяльності аптек в умовах надзвичайного стану. .</a:t>
            </a:r>
          </a:p>
          <a:p>
            <a:r>
              <a:rPr lang="uk-UA" sz="2000" dirty="0" smtClean="0"/>
              <a:t>2. </a:t>
            </a:r>
            <a:r>
              <a:rPr lang="uk-UA" sz="2000" dirty="0" smtClean="0"/>
              <a:t>Надавати </a:t>
            </a:r>
            <a:r>
              <a:rPr lang="uk-UA" sz="2000" dirty="0" smtClean="0"/>
              <a:t>долікарську допомогу. </a:t>
            </a:r>
          </a:p>
          <a:p>
            <a:r>
              <a:rPr lang="uk-UA" sz="2000" dirty="0" smtClean="0"/>
              <a:t>3. Проводити санітарно - просвітницьку роботу серед населення щодо правил поведінки у </a:t>
            </a:r>
            <a:r>
              <a:rPr lang="uk-UA" sz="2000" dirty="0" err="1" smtClean="0"/>
              <a:t>вападку</a:t>
            </a:r>
            <a:r>
              <a:rPr lang="uk-UA" sz="2000" dirty="0" smtClean="0"/>
              <a:t> надзвичайних ситуацій.</a:t>
            </a:r>
          </a:p>
          <a:p>
            <a:r>
              <a:rPr lang="uk-UA" sz="2000" dirty="0" smtClean="0"/>
              <a:t>4. Здійснювати товарознавчий аналіз, адміністративне діловодство з урахуванням вимог фармацевтичного законодавства в умовах надзвичайних ситуацій.</a:t>
            </a:r>
          </a:p>
          <a:p>
            <a:r>
              <a:rPr lang="uk-UA" sz="2000" dirty="0" smtClean="0"/>
              <a:t>5. Використовувати професійно-профільовані знання і практичні навички для </a:t>
            </a:r>
            <a:r>
              <a:rPr lang="uk-UA" sz="2000" dirty="0" err="1" smtClean="0"/>
              <a:t>оpганiзацiї</a:t>
            </a:r>
            <a:r>
              <a:rPr lang="uk-UA" sz="2000" dirty="0" smtClean="0"/>
              <a:t>  роботи кадрового складу військової аптеки.</a:t>
            </a:r>
          </a:p>
          <a:p>
            <a:r>
              <a:rPr lang="uk-UA" sz="2000" dirty="0" smtClean="0"/>
              <a:t>6. Організовувати роботу аптеки медичної роти бригади (медичного складу). </a:t>
            </a:r>
            <a:endParaRPr lang="uk-UA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26250" y="4650377"/>
            <a:ext cx="5365750" cy="2207623"/>
          </a:xfrm>
          <a:prstGeom prst="rect">
            <a:avLst/>
          </a:prstGeom>
        </p:spPr>
      </p:pic>
      <p:pic>
        <p:nvPicPr>
          <p:cNvPr id="2050" name="Picture 2" descr="3dmankrok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928" y="5368834"/>
            <a:ext cx="2191277" cy="1371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057522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063" y="116633"/>
            <a:ext cx="8928992" cy="862865"/>
          </a:xfrm>
        </p:spPr>
        <p:txBody>
          <a:bodyPr/>
          <a:lstStyle/>
          <a:p>
            <a:pPr algn="ctr"/>
            <a:r>
              <a:rPr lang="uk-UA" dirty="0" smtClean="0"/>
              <a:t>Методи навчання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575" y="3700125"/>
            <a:ext cx="3658779" cy="31578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31505" y="682287"/>
            <a:ext cx="9036495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rebuchet MS" panose="020B0603020202020204" pitchFamily="34" charset="0"/>
              </a:rPr>
              <a:t>Методи навчання: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latin typeface="Trebuchet MS" panose="020B0603020202020204" pitchFamily="34" charset="0"/>
              </a:rPr>
              <a:t>словесний (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розповідь, пояснення, бесіда)</a:t>
            </a:r>
            <a:r>
              <a:rPr lang="uk-UA" dirty="0">
                <a:latin typeface="Trebuchet MS" panose="020B0603020202020204" pitchFamily="34" charset="0"/>
              </a:rPr>
              <a:t>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latin typeface="Trebuchet MS" panose="020B0603020202020204" pitchFamily="34" charset="0"/>
              </a:rPr>
              <a:t>пояснювально-демонстраційний 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(мультимедійні лекції з аудіо супроводом);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наочний (демонстрація коротких роликів, показ роботи аптек);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індуктивний  (узагальнення результатів спостережень).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uk-UA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</a:t>
            </a:r>
            <a:r>
              <a:rPr lang="uk-UA" dirty="0">
                <a:latin typeface="Trebuchet MS" panose="020B0603020202020204" pitchFamily="34" charset="0"/>
              </a:rPr>
              <a:t>включають застосування передових комп’ютерних те­хнологій,  ділових ігор, конференцій, бесід, дискусій, діалогів, консультацій, конкурсів, техно­логії «мозкова атака» («</a:t>
            </a:r>
            <a:r>
              <a:rPr lang="uk-UA" dirty="0" err="1">
                <a:latin typeface="Trebuchet MS" panose="020B0603020202020204" pitchFamily="34" charset="0"/>
              </a:rPr>
              <a:t>brain</a:t>
            </a:r>
            <a:r>
              <a:rPr lang="uk-UA" dirty="0">
                <a:latin typeface="Trebuchet MS" panose="020B0603020202020204" pitchFamily="34" charset="0"/>
              </a:rPr>
              <a:t> </a:t>
            </a:r>
            <a:r>
              <a:rPr lang="uk-UA" dirty="0" err="1">
                <a:latin typeface="Trebuchet MS" panose="020B0603020202020204" pitchFamily="34" charset="0"/>
              </a:rPr>
              <a:t>storm</a:t>
            </a:r>
            <a:r>
              <a:rPr lang="uk-UA" dirty="0">
                <a:latin typeface="Trebuchet MS" panose="020B0603020202020204" pitchFamily="34" charset="0"/>
              </a:rPr>
              <a:t>»),   методу ситуаційного навчання  («</a:t>
            </a:r>
            <a:r>
              <a:rPr lang="uk-UA" dirty="0" err="1">
                <a:latin typeface="Trebuchet MS" panose="020B0603020202020204" pitchFamily="34" charset="0"/>
              </a:rPr>
              <a:t>сase</a:t>
            </a:r>
            <a:r>
              <a:rPr lang="uk-UA" dirty="0">
                <a:latin typeface="Trebuchet MS" panose="020B0603020202020204" pitchFamily="34" charset="0"/>
              </a:rPr>
              <a:t> </a:t>
            </a:r>
            <a:r>
              <a:rPr lang="uk-UA" dirty="0" err="1">
                <a:latin typeface="Trebuchet MS" panose="020B0603020202020204" pitchFamily="34" charset="0"/>
              </a:rPr>
              <a:t>study</a:t>
            </a:r>
            <a:r>
              <a:rPr lang="uk-UA" dirty="0">
                <a:latin typeface="Trebuchet MS" panose="020B0603020202020204" pitchFamily="34" charset="0"/>
              </a:rPr>
              <a:t>»), тренінгів.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Наші зустрічі відвідують сучасні керівники фармацевтичних підприємств, менеджери, представники, </a:t>
            </a:r>
            <a:r>
              <a:rPr lang="uk-UA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коучі</a:t>
            </a:r>
            <a:r>
              <a:rPr lang="uk-UA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, інспектори.</a:t>
            </a:r>
            <a:endParaRPr lang="uk-UA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utoShape 2" descr="Мозкова атака, метод: опис, технологія і відгуки - Психологія 202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48" name="Picture 4" descr="Біологія навколо нас: кейс-метод на уроках хімії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909" y="3917433"/>
            <a:ext cx="4106091" cy="27129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66278" y="4121929"/>
            <a:ext cx="3462562" cy="23039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829717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1504" y="45856"/>
            <a:ext cx="8928992" cy="1006881"/>
          </a:xfrm>
        </p:spPr>
        <p:txBody>
          <a:bodyPr/>
          <a:lstStyle/>
          <a:p>
            <a:r>
              <a:rPr lang="uk-UA" dirty="0" smtClean="0"/>
              <a:t>Матеріально-технічне забезпечення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07569" y="836713"/>
            <a:ext cx="710329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rebuchet MS" panose="020B0603020202020204" pitchFamily="34" charset="0"/>
              </a:rPr>
              <a:t>Для проведення навчального процесу кафедра фармації  має повне матеріально-технічне забезпечення: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обладнані навчальні кімнати, </a:t>
            </a:r>
            <a:r>
              <a:rPr lang="uk-UA" sz="2000" dirty="0" err="1">
                <a:latin typeface="Trebuchet MS" panose="020B0603020202020204" pitchFamily="34" charset="0"/>
              </a:rPr>
              <a:t>комп</a:t>
            </a:r>
            <a:r>
              <a:rPr lang="en-US" sz="2000" dirty="0">
                <a:latin typeface="Trebuchet MS" panose="020B0603020202020204" pitchFamily="34" charset="0"/>
              </a:rPr>
              <a:t>’</a:t>
            </a:r>
            <a:r>
              <a:rPr lang="uk-UA" sz="2000" dirty="0" err="1">
                <a:latin typeface="Trebuchet MS" panose="020B0603020202020204" pitchFamily="34" charset="0"/>
              </a:rPr>
              <a:t>ютери</a:t>
            </a:r>
            <a:r>
              <a:rPr lang="uk-UA" sz="2000" dirty="0">
                <a:latin typeface="Trebuchet MS" panose="020B0603020202020204" pitchFamily="34" charset="0"/>
              </a:rPr>
              <a:t>, підключені до мережі інтернет, ноутбуки, мультимедійні </a:t>
            </a:r>
            <a:r>
              <a:rPr lang="uk-UA" sz="2000" dirty="0" err="1" smtClean="0">
                <a:latin typeface="Trebuchet MS" panose="020B0603020202020204" pitchFamily="34" charset="0"/>
              </a:rPr>
              <a:t>проєктори</a:t>
            </a:r>
            <a:r>
              <a:rPr lang="uk-UA" sz="2000" dirty="0">
                <a:latin typeface="Trebuchet MS" panose="020B0603020202020204" pitchFamily="34" charset="0"/>
              </a:rPr>
              <a:t>, ксерокс, принтери;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м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атеріали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презентацій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лекцій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методичні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рекомендації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практичних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занять 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здобувачів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вищої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освіти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перелік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теоретичних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підсумкового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контролю;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</a:t>
            </a:r>
            <a:r>
              <a:rPr lang="uk-UA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рактично-орієнтовані </a:t>
            </a:r>
          </a:p>
          <a:p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smtClean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  ситуації.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Матеріально-технічне забезпечення | Бердичівський міський ліцей №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3693677"/>
            <a:ext cx="5956372" cy="31643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57996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31504" y="45856"/>
            <a:ext cx="8928992" cy="1006881"/>
          </a:xfrm>
        </p:spPr>
        <p:txBody>
          <a:bodyPr>
            <a:normAutofit/>
          </a:bodyPr>
          <a:lstStyle/>
          <a:p>
            <a:r>
              <a:rPr lang="uk-UA" b="1" dirty="0" err="1" smtClean="0">
                <a:effectLst/>
              </a:rPr>
              <a:t>Симуляційний</a:t>
            </a:r>
            <a:r>
              <a:rPr lang="uk-UA" b="1" dirty="0" smtClean="0">
                <a:effectLst/>
              </a:rPr>
              <a:t> центр </a:t>
            </a:r>
            <a:r>
              <a:rPr lang="uk-UA" b="1" dirty="0">
                <a:effectLst/>
              </a:rPr>
              <a:t>«Фармація»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57609" y="1121939"/>
            <a:ext cx="651698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/>
              <a:t>В навчально-науковому </a:t>
            </a:r>
            <a:r>
              <a:rPr lang="uk-UA" sz="2000" dirty="0" err="1"/>
              <a:t>симуляційному</a:t>
            </a:r>
            <a:r>
              <a:rPr lang="uk-UA" sz="2000" dirty="0"/>
              <a:t> </a:t>
            </a:r>
            <a:r>
              <a:rPr lang="uk-UA" sz="2000" dirty="0" smtClean="0"/>
              <a:t>центрі практичної </a:t>
            </a:r>
            <a:r>
              <a:rPr lang="uk-UA" sz="2000" dirty="0"/>
              <a:t>підготовки фармацевтів </a:t>
            </a:r>
            <a:r>
              <a:rPr lang="uk-UA" sz="2000" dirty="0" smtClean="0"/>
              <a:t>проводяться для </a:t>
            </a:r>
            <a:r>
              <a:rPr lang="ru-RU" sz="2000" dirty="0"/>
              <a:t>здобувачів </a:t>
            </a:r>
            <a:r>
              <a:rPr lang="ru-RU" sz="2000" dirty="0" err="1"/>
              <a:t>вищої</a:t>
            </a:r>
            <a:r>
              <a:rPr lang="ru-RU" sz="2000" dirty="0"/>
              <a:t> </a:t>
            </a:r>
            <a:r>
              <a:rPr lang="ru-RU" sz="2000" dirty="0" err="1"/>
              <a:t>освіти</a:t>
            </a:r>
            <a:r>
              <a:rPr lang="ru-RU" sz="2000" dirty="0"/>
              <a:t> </a:t>
            </a:r>
            <a:r>
              <a:rPr lang="ru-RU" sz="2000" dirty="0" err="1"/>
              <a:t>фармацевтичного</a:t>
            </a:r>
            <a:r>
              <a:rPr lang="ru-RU" sz="2000" dirty="0"/>
              <a:t> факультету </a:t>
            </a:r>
            <a:r>
              <a:rPr lang="ru-RU" sz="2000" dirty="0" smtClean="0"/>
              <a:t>практична </a:t>
            </a:r>
            <a:r>
              <a:rPr lang="ru-RU" sz="2000" dirty="0" err="1" smtClean="0"/>
              <a:t>підготовка</a:t>
            </a:r>
            <a:r>
              <a:rPr lang="ru-RU" sz="2000" dirty="0" smtClean="0"/>
              <a:t> з </a:t>
            </a:r>
            <a:r>
              <a:rPr lang="ru-RU" sz="2000" dirty="0" err="1"/>
              <a:t>опанування</a:t>
            </a:r>
            <a:r>
              <a:rPr lang="ru-RU" sz="2000" dirty="0"/>
              <a:t> ними </a:t>
            </a:r>
            <a:r>
              <a:rPr lang="ru-RU" sz="2000" dirty="0" err="1"/>
              <a:t>практичних</a:t>
            </a:r>
            <a:r>
              <a:rPr lang="ru-RU" sz="2000" dirty="0"/>
              <a:t> </a:t>
            </a:r>
            <a:r>
              <a:rPr lang="ru-RU" sz="2000" dirty="0" err="1"/>
              <a:t>навичок</a:t>
            </a:r>
            <a:r>
              <a:rPr lang="ru-RU" sz="2000" dirty="0"/>
              <a:t>, </a:t>
            </a:r>
            <a:r>
              <a:rPr lang="ru-RU" sz="2000" dirty="0" err="1"/>
              <a:t>набуття</a:t>
            </a:r>
            <a:r>
              <a:rPr lang="ru-RU" sz="2000" dirty="0"/>
              <a:t> </a:t>
            </a:r>
            <a:r>
              <a:rPr lang="ru-RU" sz="2000" dirty="0" err="1"/>
              <a:t>фахових</a:t>
            </a:r>
            <a:r>
              <a:rPr lang="ru-RU" sz="2000" dirty="0"/>
              <a:t> компетентностей та </a:t>
            </a:r>
            <a:r>
              <a:rPr lang="ru-RU" sz="2000" dirty="0" err="1"/>
              <a:t>досягнення</a:t>
            </a:r>
            <a:r>
              <a:rPr lang="ru-RU" sz="2000" dirty="0"/>
              <a:t> </a:t>
            </a:r>
            <a:r>
              <a:rPr lang="ru-RU" sz="2000" dirty="0" err="1"/>
              <a:t>програмних</a:t>
            </a:r>
            <a:r>
              <a:rPr lang="ru-RU" sz="2000" dirty="0"/>
              <a:t> </a:t>
            </a:r>
            <a:r>
              <a:rPr lang="ru-RU" sz="2000" dirty="0" err="1"/>
              <a:t>результатів</a:t>
            </a:r>
            <a:r>
              <a:rPr lang="ru-RU" sz="2000" dirty="0"/>
              <a:t> </a:t>
            </a:r>
            <a:r>
              <a:rPr lang="ru-RU" sz="2000" dirty="0" err="1"/>
              <a:t>навчання</a:t>
            </a:r>
            <a:r>
              <a:rPr lang="ru-RU" sz="2000" dirty="0"/>
              <a:t> </a:t>
            </a:r>
            <a:r>
              <a:rPr lang="ru-RU" sz="2000" dirty="0" err="1"/>
              <a:t>згідно</a:t>
            </a:r>
            <a:r>
              <a:rPr lang="ru-RU" sz="2000" dirty="0"/>
              <a:t> з </a:t>
            </a:r>
            <a:r>
              <a:rPr lang="ru-RU" sz="2000" dirty="0" err="1"/>
              <a:t>вимогами</a:t>
            </a:r>
            <a:r>
              <a:rPr lang="ru-RU" sz="2000" dirty="0"/>
              <a:t> </a:t>
            </a:r>
            <a:r>
              <a:rPr lang="ru-RU" sz="2000" dirty="0" err="1"/>
              <a:t>освітньопрофесійної</a:t>
            </a:r>
            <a:r>
              <a:rPr lang="ru-RU" sz="2000" dirty="0"/>
              <a:t> </a:t>
            </a:r>
            <a:r>
              <a:rPr lang="ru-RU" sz="2000" dirty="0" err="1"/>
              <a:t>програми</a:t>
            </a:r>
            <a:r>
              <a:rPr lang="ru-RU" sz="2000" dirty="0"/>
              <a:t> «</a:t>
            </a:r>
            <a:r>
              <a:rPr lang="ru-RU" sz="2000" dirty="0" err="1"/>
              <a:t>Фармація</a:t>
            </a:r>
            <a:r>
              <a:rPr lang="ru-RU" sz="2000" dirty="0"/>
              <a:t>»</a:t>
            </a:r>
            <a:endParaRPr lang="uk-UA" sz="2000" dirty="0" smtClean="0">
              <a:solidFill>
                <a:prstClr val="black"/>
              </a:solidFill>
              <a:latin typeface="Trebuchet MS" panose="020B0603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434" y="912522"/>
            <a:ext cx="3554135" cy="26656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8141" y="3778691"/>
            <a:ext cx="3279863" cy="24598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95831" y="3644379"/>
            <a:ext cx="3638026" cy="2728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085150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Чудовий марафон 17.08.2020р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0637"/>
            <a:ext cx="12192000" cy="71586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1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Тема1" id="{1256B886-2684-4DC4-8494-9737208E3677}" vid="{4722CA4C-168C-4209-83E9-7DD63783FA9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346</TotalTime>
  <Words>474</Words>
  <Application>Microsoft Office PowerPoint</Application>
  <PresentationFormat>Произвольный</PresentationFormat>
  <Paragraphs>41</Paragraphs>
  <Slides>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Тема1</vt:lpstr>
      <vt:lpstr>МІНІСТЕРСТВО ОХОРОНИ ЗДОРОВ’Я УКРАЇНИ ВІННИЦЬКИЙ НАЦІОНАЛЬНИЙ МЕДИЧНИЙ УНІВЕРСИТЕТ ІМ. М.І. ПИРОГОВА кафедра фармації</vt:lpstr>
      <vt:lpstr>Слайд 2</vt:lpstr>
      <vt:lpstr>Слайд 3</vt:lpstr>
      <vt:lpstr>Після завершення курсу самостійно зможете</vt:lpstr>
      <vt:lpstr>Методи навчання</vt:lpstr>
      <vt:lpstr>Матеріально-технічне забезпечення</vt:lpstr>
      <vt:lpstr>Симуляційний центр «Фармація»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 ІМ. М.І. ПИРОГОВА кафедра фармації</dc:title>
  <dc:creator>Пользователь Windows</dc:creator>
  <cp:lastModifiedBy>farm6</cp:lastModifiedBy>
  <cp:revision>23</cp:revision>
  <dcterms:created xsi:type="dcterms:W3CDTF">2020-12-16T08:39:50Z</dcterms:created>
  <dcterms:modified xsi:type="dcterms:W3CDTF">2025-01-10T11:50:37Z</dcterms:modified>
</cp:coreProperties>
</file>