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notesMasterIdLst>
    <p:notesMasterId r:id="rId8"/>
  </p:notesMasterIdLst>
  <p:sldIdLst>
    <p:sldId id="256" r:id="rId2"/>
    <p:sldId id="358" r:id="rId3"/>
    <p:sldId id="257" r:id="rId4"/>
    <p:sldId id="258" r:id="rId5"/>
    <p:sldId id="259" r:id="rId6"/>
    <p:sldId id="344" r:id="rId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7960E-DE90-4223-BBEA-3640764A0D5A}" type="datetimeFigureOut">
              <a:rPr lang="uk-UA" smtClean="0"/>
              <a:pPr/>
              <a:t>04.05.2022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8F2ED-7A07-49F2-A4B2-BD4FB929255F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2986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58F2ED-7A07-49F2-A4B2-BD4FB929255F}" type="slidenum">
              <a:rPr lang="uk-UA" smtClean="0"/>
              <a:pPr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7270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241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878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0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92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5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661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557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29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070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454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4488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998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87336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57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4966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18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534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0458" y="1124744"/>
            <a:ext cx="8458200" cy="3700466"/>
          </a:xfrm>
        </p:spPr>
        <p:txBody>
          <a:bodyPr>
            <a:noAutofit/>
          </a:bodyPr>
          <a:lstStyle/>
          <a:p>
            <a:r>
              <a:rPr lang="ru-RU" sz="3200" b="1" dirty="0"/>
              <a:t>АНТОТАЦІЯ ВИБІРКОВОЇ ДИСЦИПЛІНИ</a:t>
            </a:r>
            <a:br>
              <a:rPr lang="ru-RU" sz="3600" b="1" dirty="0"/>
            </a:br>
            <a:r>
              <a:rPr lang="ru-RU" sz="3600" b="1" dirty="0">
                <a:solidFill>
                  <a:schemeClr val="accent1"/>
                </a:solidFill>
              </a:rPr>
              <a:t>ВК 6.12. </a:t>
            </a:r>
            <a:r>
              <a:rPr lang="uk-UA" sz="3600" b="1" dirty="0">
                <a:solidFill>
                  <a:schemeClr val="accent1"/>
                </a:solidFill>
              </a:rPr>
              <a:t>Правові засади створення та провадження власного медичного бізнесу</a:t>
            </a:r>
            <a:br>
              <a:rPr lang="ru-RU" sz="3600" dirty="0"/>
            </a:br>
            <a:br>
              <a:rPr lang="ru-RU" sz="3200" dirty="0"/>
            </a:br>
            <a:endParaRPr lang="uk-UA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289425"/>
            <a:ext cx="8358246" cy="1071570"/>
          </a:xfrm>
        </p:spPr>
        <p:txBody>
          <a:bodyPr/>
          <a:lstStyle/>
          <a:p>
            <a:r>
              <a:rPr lang="uk-UA" dirty="0"/>
              <a:t> </a:t>
            </a:r>
            <a:r>
              <a:rPr lang="uk-UA" sz="2400" b="1" dirty="0">
                <a:solidFill>
                  <a:schemeClr val="tx1"/>
                </a:solidFill>
              </a:rPr>
              <a:t>для студентів 6 курсу спеціальності </a:t>
            </a:r>
          </a:p>
          <a:p>
            <a:r>
              <a:rPr lang="uk-UA" sz="2400" b="1" dirty="0">
                <a:solidFill>
                  <a:schemeClr val="tx1"/>
                </a:solidFill>
              </a:rPr>
              <a:t>222 «Медицина»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211C75-BF7F-4026-8026-46869CCEA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-41499"/>
            <a:ext cx="2587793" cy="18373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257D56-FD93-440D-AD03-4D0C049580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767"/>
            <a:ext cx="1049146" cy="1628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199" y="381000"/>
            <a:ext cx="7315201" cy="553022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600" b="1" dirty="0">
                <a:solidFill>
                  <a:schemeClr val="accent1"/>
                </a:solidFill>
              </a:rPr>
              <a:t>ПРОСТО І ДОСТУПНО!</a:t>
            </a:r>
          </a:p>
          <a:p>
            <a:pPr>
              <a:buNone/>
            </a:pPr>
            <a:endParaRPr lang="uk-UA" sz="2400" b="1" dirty="0"/>
          </a:p>
          <a:p>
            <a:r>
              <a:rPr lang="uk-UA" sz="2400" dirty="0"/>
              <a:t>Кожна із тем дисципліни простою, доступною мовою розкриє безліч практичних нюансів правового регулювання медичної практики з тим, щоб майбутній лікар, який не має юридичної  освіти, міг би легко розібратись з тим, що прописано у законодавстві, без сторонньої допомоги</a:t>
            </a:r>
            <a:r>
              <a:rPr lang="uk-UA" sz="2400" b="1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FF85BA8-059A-42BF-88ED-31559CB05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221088"/>
            <a:ext cx="4572000" cy="25717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548680"/>
            <a:ext cx="7286676" cy="407196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600" b="1" dirty="0"/>
              <a:t>ВК 6.12. «Правові засади створення та провадження власного медичного бізнесу» </a:t>
            </a:r>
            <a:r>
              <a:rPr lang="uk-UA" sz="3600" dirty="0"/>
              <a:t>належить до циклу дисциплін </a:t>
            </a:r>
            <a:r>
              <a:rPr lang="uk-UA" sz="3600" b="1" dirty="0">
                <a:solidFill>
                  <a:schemeClr val="accent1"/>
                </a:solidFill>
              </a:rPr>
              <a:t>професійної</a:t>
            </a:r>
            <a:r>
              <a:rPr lang="uk-UA" sz="3600" dirty="0">
                <a:solidFill>
                  <a:schemeClr val="accent1"/>
                </a:solidFill>
              </a:rPr>
              <a:t> </a:t>
            </a:r>
            <a:r>
              <a:rPr lang="uk-UA" sz="3600" dirty="0"/>
              <a:t>підготовки фахівців спеціальності 222 «Медицина»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92F3A6-DBBC-477B-8043-68FBF505A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993885"/>
            <a:ext cx="2758978" cy="386411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228600"/>
            <a:ext cx="6589199" cy="167640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chemeClr val="accent1"/>
                </a:solidFill>
              </a:rPr>
              <a:t>ЦІЛІ ДИСЦИПЛІНИ:</a:t>
            </a:r>
            <a:br>
              <a:rPr lang="uk-UA" dirty="0">
                <a:solidFill>
                  <a:schemeClr val="accent1"/>
                </a:solidFill>
              </a:rPr>
            </a:br>
            <a:endParaRPr lang="uk-UA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133600"/>
            <a:ext cx="8686800" cy="3657600"/>
          </a:xfrm>
        </p:spPr>
        <p:txBody>
          <a:bodyPr>
            <a:normAutofit/>
          </a:bodyPr>
          <a:lstStyle/>
          <a:p>
            <a:r>
              <a:rPr lang="uk-UA" sz="2400" dirty="0">
                <a:solidFill>
                  <a:schemeClr val="tx1"/>
                </a:solidFill>
              </a:rPr>
              <a:t>оволодіння необхідними знаннями, навичками і набуття компетентностей у галузі підприємницького права та правових аспектів </a:t>
            </a:r>
            <a:r>
              <a:rPr lang="uk-UA" sz="2400" dirty="0">
                <a:solidFill>
                  <a:schemeClr val="accent1"/>
                </a:solidFill>
              </a:rPr>
              <a:t>організації власного бізнесу </a:t>
            </a:r>
            <a:r>
              <a:rPr lang="uk-UA" sz="2400" dirty="0">
                <a:solidFill>
                  <a:schemeClr val="tx1"/>
                </a:solidFill>
              </a:rPr>
              <a:t>фізичних осіб в сфері охорони здоров’я;</a:t>
            </a:r>
          </a:p>
          <a:p>
            <a:r>
              <a:rPr lang="uk-UA" sz="2400" dirty="0">
                <a:solidFill>
                  <a:schemeClr val="tx1"/>
                </a:solidFill>
              </a:rPr>
              <a:t>формування достатнього обсягу теоретичних медико-правових знань, набуття практичних навиків щодо правильного використання правових норм </a:t>
            </a:r>
            <a:r>
              <a:rPr lang="uk-UA" sz="2400" dirty="0">
                <a:solidFill>
                  <a:schemeClr val="accent1"/>
                </a:solidFill>
              </a:rPr>
              <a:t>при плануванні, формуванні та провадженні приватної медичної практики</a:t>
            </a:r>
            <a:endParaRPr lang="ru-RU" sz="2400" dirty="0">
              <a:solidFill>
                <a:schemeClr val="accent1"/>
              </a:solidFill>
            </a:endParaRPr>
          </a:p>
        </p:txBody>
      </p:sp>
      <p:pic>
        <p:nvPicPr>
          <p:cNvPr id="4" name="Picture 2" descr="http://www.dabi.gov.ua/images/zak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2" y="5786454"/>
            <a:ext cx="2650715" cy="87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14611" y="624110"/>
            <a:ext cx="6429389" cy="623389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b="1" dirty="0">
                <a:solidFill>
                  <a:schemeClr val="accent1"/>
                </a:solidFill>
              </a:rPr>
              <a:t>ОСНОВНІ ЗАВДАННЯ ДИСЦИПЛІНИ: </a:t>
            </a:r>
          </a:p>
          <a:p>
            <a:pPr>
              <a:buNone/>
            </a:pPr>
            <a:r>
              <a:rPr lang="uk-UA" i="1" dirty="0"/>
              <a:t>отримання студентами знань, зокрема щодо: </a:t>
            </a:r>
            <a:endParaRPr lang="ru-RU" i="1" dirty="0"/>
          </a:p>
          <a:p>
            <a:pPr lvl="0" fontAlgn="base"/>
            <a:r>
              <a:rPr lang="uk-UA" sz="2000" dirty="0"/>
              <a:t>юридичної регламентації підприємництва в сфері медичної діяльності в Україні; </a:t>
            </a:r>
            <a:endParaRPr lang="ru-RU" sz="2000" dirty="0"/>
          </a:p>
          <a:p>
            <a:pPr lvl="0" fontAlgn="base"/>
            <a:r>
              <a:rPr lang="uk-UA" sz="2000" dirty="0"/>
              <a:t>законодавчого регулювання прав і обов’язків лікаря - фізичної особи-підприємця (</a:t>
            </a:r>
            <a:r>
              <a:rPr lang="uk-UA" sz="2000" dirty="0" err="1"/>
              <a:t>ФОП</a:t>
            </a:r>
            <a:r>
              <a:rPr lang="uk-UA" sz="2000" dirty="0"/>
              <a:t>); </a:t>
            </a:r>
            <a:endParaRPr lang="ru-RU" sz="2000" dirty="0"/>
          </a:p>
          <a:p>
            <a:pPr lvl="0" fontAlgn="base"/>
            <a:r>
              <a:rPr lang="uk-UA" sz="2000" dirty="0"/>
              <a:t>правового регулювання реєстрації, ліцензування, організації та ведення підприємницької діяльності фізичними особами-лікарями;</a:t>
            </a:r>
            <a:endParaRPr lang="ru-RU" sz="2000" dirty="0"/>
          </a:p>
          <a:p>
            <a:pPr lvl="0" fontAlgn="base"/>
            <a:r>
              <a:rPr lang="uk-UA" sz="2000" dirty="0"/>
              <a:t>правових аспектів здійснення облікового супроводження бізнесу фізичної особи, визначення оптимальної системи оподаткування </a:t>
            </a:r>
            <a:r>
              <a:rPr lang="uk-UA" sz="2000" dirty="0" err="1"/>
              <a:t>ФОП</a:t>
            </a:r>
            <a:r>
              <a:rPr lang="uk-UA" sz="2000" dirty="0"/>
              <a:t>, проведення оформлення найманих працівників та розрахунків оплати їх праці.</a:t>
            </a:r>
            <a:endParaRPr lang="ru-RU" sz="2000" dirty="0"/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3276600"/>
            <a:ext cx="2552700" cy="3403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1828800"/>
            <a:ext cx="6858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/>
              <a:t>Розробники та лектори дисципліни:</a:t>
            </a:r>
          </a:p>
          <a:p>
            <a:pPr algn="ctr"/>
            <a:r>
              <a:rPr lang="uk-UA" sz="2800" dirty="0" err="1"/>
              <a:t>К.е.н</a:t>
            </a:r>
            <a:r>
              <a:rPr lang="uk-UA" sz="2800" dirty="0"/>
              <a:t>., доцент </a:t>
            </a:r>
            <a:r>
              <a:rPr lang="uk-UA" sz="2800" dirty="0" err="1"/>
              <a:t>Жарлінська</a:t>
            </a:r>
            <a:r>
              <a:rPr lang="uk-UA" sz="2800" dirty="0"/>
              <a:t> Р.Г.,</a:t>
            </a:r>
          </a:p>
          <a:p>
            <a:pPr algn="ctr"/>
            <a:r>
              <a:rPr lang="uk-UA" sz="2800" dirty="0" err="1"/>
              <a:t>К.ю.н</a:t>
            </a:r>
            <a:r>
              <a:rPr lang="uk-UA" sz="2800" dirty="0"/>
              <a:t>., доцент </a:t>
            </a:r>
            <a:r>
              <a:rPr lang="uk-UA" sz="2800" dirty="0" err="1"/>
              <a:t>Адамчук</a:t>
            </a:r>
            <a:r>
              <a:rPr lang="uk-UA" sz="2800" dirty="0"/>
              <a:t> О.Ф.</a:t>
            </a:r>
          </a:p>
        </p:txBody>
      </p:sp>
    </p:spTree>
    <p:extLst>
      <p:ext uri="{BB962C8B-B14F-4D97-AF65-F5344CB8AC3E}">
        <p14:creationId xmlns:p14="http://schemas.microsoft.com/office/powerpoint/2010/main" val="152520958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953</TotalTime>
  <Words>258</Words>
  <Application>Microsoft Office PowerPoint</Application>
  <PresentationFormat>Екран (4:3)</PresentationFormat>
  <Paragraphs>22</Paragraphs>
  <Slides>6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Wingdings 3</vt:lpstr>
      <vt:lpstr>Легкий дым</vt:lpstr>
      <vt:lpstr>АНТОТАЦІЯ ВИБІРКОВОЇ ДИСЦИПЛІНИ ВК 6.12. Правові засади створення та провадження власного медичного бізнесу  </vt:lpstr>
      <vt:lpstr> </vt:lpstr>
      <vt:lpstr>Презентація PowerPoint</vt:lpstr>
      <vt:lpstr>ЦІЛІ ДИСЦИПЛІНИ: </vt:lpstr>
      <vt:lpstr> 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3. ОСНОВИ ГОСПОДАРСЬКОЇ ДІЯЛЬНОСТІ ТА СТРАХУВАННЯ У СФЕРІ ОХОРОНИ ЗДОРОВ'Я. ПОНЯТТЯ ТА ВИДИ МЕДИЧНОЇ ДОПОМОГИ. МЕДИЧНА ПОСЛУГА, ДОГОВІР ПРО НАДАННЯ МЕДИЧНИХ ПОСЛУГ.</dc:title>
  <dc:creator>larisa moiseenko</dc:creator>
  <cp:lastModifiedBy>Валерій Ігорович Гунас</cp:lastModifiedBy>
  <cp:revision>133</cp:revision>
  <dcterms:created xsi:type="dcterms:W3CDTF">2017-12-16T18:03:10Z</dcterms:created>
  <dcterms:modified xsi:type="dcterms:W3CDTF">2022-05-04T11:07:12Z</dcterms:modified>
</cp:coreProperties>
</file>