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4/20/2026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4/20/2026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4/20/2026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" y="5317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1869853" y="260155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ЕНДОКРИНОЛОГІЇ З КУРСОМ ПІСЛЯДИПЛОМНОЇ ОСВІТИ ІМ.Б.О.ЗЕЛІНСЬКОГО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509204" y="2430019"/>
            <a:ext cx="9374819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6.18. ДИТЯЧА ЕНДОКРИНОЛОГІЯ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AAA37A7-93BC-CFE3-DFC4-6E36F889F3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9302" y="20706"/>
            <a:ext cx="3352698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2036" y="224132"/>
            <a:ext cx="9635706" cy="120461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6.18. «ДИТЯЧА ЕНДОКРИНОЛОГІЯ»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1984" y="1553560"/>
            <a:ext cx="9635706" cy="5304439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222 Медицина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6-й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000" dirty="0"/>
              <a:t>Для успішного засвоєння дисципліни студенту необхідні знання, отримані в процесі вивчення наступних дисциплін загальної підготовки: анатомія людини, медична біологія, гістологія, цитологія та ембріологія, </a:t>
            </a:r>
            <a:r>
              <a:rPr lang="uk-UA" sz="2000" dirty="0" err="1"/>
              <a:t>патоморфологія</a:t>
            </a:r>
            <a:r>
              <a:rPr lang="uk-UA" sz="2000" dirty="0"/>
              <a:t>, фізіологія, патофізіологія, медична і біологічна фізика, біоорганічна та біологічна хімія, мікробіологія, вірусологія та імунологія, фармакологія, клінічна фармакологія та клінічна фармація, радіологія та радіаційна медицина, пропедевтика внутрішньої медицини.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71476" y="2650439"/>
            <a:ext cx="5667014" cy="29026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algn="just"/>
            <a:r>
              <a:rPr lang="uk-UA" sz="2000" b="1" dirty="0"/>
              <a:t>Універсальність та готовність до практики:</a:t>
            </a:r>
            <a:r>
              <a:rPr lang="uk-UA" sz="2000" dirty="0"/>
              <a:t> Ви отримуєте повний цикл компетенцій лікаря загального профілю, адаптований під специфіку дитячого віку. Ви зможете не лише виявити проблему, а й самостійно провести диференційну діагностику та призначити лікування, що відповідає сучасним протоколам.</a:t>
            </a: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1" y="280796"/>
            <a:ext cx="6010274" cy="6367654"/>
          </a:xfrm>
        </p:spPr>
        <p:txBody>
          <a:bodyPr>
            <a:normAutofit/>
          </a:bodyPr>
          <a:lstStyle/>
          <a:p>
            <a:pPr algn="l"/>
            <a:r>
              <a:rPr lang="uk-UA" sz="2000" dirty="0"/>
              <a:t>Дитячий організм — це не «маленька копія дорослого», а складна система, що постійно змінюється. Цей курс дає вам фундаментальну опору у розумінні гормональних процесів, які керують ростом, розвитком та обміном речовин дитини.</a:t>
            </a:r>
          </a:p>
          <a:p>
            <a:pPr algn="l"/>
            <a:r>
              <a:rPr lang="uk-UA" sz="2000" dirty="0"/>
              <a:t>Ви отримаєте не просто суху теорію, а прикладний інструментарій:</a:t>
            </a:r>
          </a:p>
          <a:p>
            <a:pPr marL="342900" lvl="0" indent="-342900" algn="l">
              <a:buFont typeface="Wingdings" panose="05000000000000000000" pitchFamily="2" charset="2"/>
              <a:buChar char="Ø"/>
            </a:pPr>
            <a:r>
              <a:rPr lang="uk-UA" sz="2000" dirty="0"/>
              <a:t>діагностичне бачення: навчитеся розпізнавати приховані ендокринні патології за мінімальними клінічними ознаками;</a:t>
            </a:r>
          </a:p>
          <a:p>
            <a:pPr marL="342900" lvl="0" indent="-342900" algn="l">
              <a:buFont typeface="Wingdings" panose="05000000000000000000" pitchFamily="2" charset="2"/>
              <a:buChar char="Ø"/>
            </a:pPr>
            <a:r>
              <a:rPr lang="uk-UA" sz="2000" dirty="0" err="1"/>
              <a:t>алгоритмічність</a:t>
            </a:r>
            <a:r>
              <a:rPr lang="uk-UA" sz="2000" dirty="0"/>
              <a:t> дій: чітке розуміння того, які аналізи призначити (без зайвих витрат для пацієнта) та як інтерпретувати результати;</a:t>
            </a:r>
          </a:p>
          <a:p>
            <a:pPr marL="342900" lvl="0" indent="-342900" algn="l">
              <a:buFont typeface="Wingdings" panose="05000000000000000000" pitchFamily="2" charset="2"/>
              <a:buChar char="Ø"/>
            </a:pPr>
            <a:r>
              <a:rPr lang="uk-UA" sz="2000" dirty="0"/>
              <a:t>терапевтична впевненість: вміння самостійно вести пацієнта — від встановлення діагнозу до вибору тактики лікування ускладнень.</a:t>
            </a:r>
          </a:p>
          <a:p>
            <a:pPr marL="0" indent="0" algn="l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261746"/>
            <a:ext cx="5876925" cy="6596253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uk-UA" b="1" dirty="0"/>
              <a:t>Клінічна діагностика та природа </a:t>
            </a:r>
            <a:r>
              <a:rPr lang="uk-UA" b="1" dirty="0" err="1"/>
              <a:t>хвороб</a:t>
            </a:r>
            <a:endParaRPr lang="uk-UA" dirty="0"/>
          </a:p>
          <a:p>
            <a:pPr marL="0" indent="0">
              <a:buNone/>
            </a:pPr>
            <a:r>
              <a:rPr lang="uk-UA" dirty="0"/>
              <a:t>Ви зануритесь у розуміння того, як і чому виникають ендокринні порушення, та навчитеся їх розпізнавати: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b="1" dirty="0"/>
              <a:t>Лабораторний та інструментальний аналіз</a:t>
            </a:r>
            <a:endParaRPr lang="uk-UA" dirty="0"/>
          </a:p>
          <a:p>
            <a:pPr marL="0" lvl="0" indent="0">
              <a:buNone/>
            </a:pPr>
            <a:r>
              <a:rPr lang="uk-UA" dirty="0"/>
              <a:t>Вміння призначати лише необхідні аналізи та обстеження.</a:t>
            </a:r>
          </a:p>
          <a:p>
            <a:pPr marL="0" lvl="0" indent="0">
              <a:buNone/>
            </a:pPr>
            <a:r>
              <a:rPr lang="uk-UA" dirty="0"/>
              <a:t>Інтерпретація результатів гормональних та інструментальних досліджень.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b="1" dirty="0"/>
              <a:t>Комплексна стратегія лікування</a:t>
            </a:r>
            <a:endParaRPr lang="uk-UA" dirty="0"/>
          </a:p>
          <a:p>
            <a:pPr marL="0" indent="0">
              <a:buNone/>
            </a:pPr>
            <a:r>
              <a:rPr lang="uk-UA" dirty="0"/>
              <a:t>Ви навчитеся лікувати не хворобу, а пацієнта, поєднуючи різні методи.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b="1" dirty="0"/>
              <a:t>Невідкладні стани та профілактика</a:t>
            </a:r>
            <a:endParaRPr lang="uk-UA" dirty="0"/>
          </a:p>
          <a:p>
            <a:pPr marL="0" indent="0">
              <a:buNone/>
            </a:pPr>
            <a:r>
              <a:rPr lang="uk-UA" dirty="0"/>
              <a:t>Швидка діагностика та надання допомоги при невідкладних станах у дітей.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b="1" dirty="0"/>
              <a:t>Професійні стандарти</a:t>
            </a:r>
            <a:endParaRPr lang="uk-UA" dirty="0"/>
          </a:p>
          <a:p>
            <a:pPr marL="0" indent="0">
              <a:buNone/>
            </a:pPr>
            <a:r>
              <a:rPr lang="uk-UA" dirty="0"/>
              <a:t>Ви опануєте «невидиму», але обов'язкову частину роботи </a:t>
            </a:r>
            <a:r>
              <a:rPr lang="uk-UA" dirty="0" err="1"/>
              <a:t>лікаря:правильне</a:t>
            </a:r>
            <a:r>
              <a:rPr lang="uk-UA" dirty="0"/>
              <a:t> ведення медичних записів та побудова довірчих стосунків з дитиною та батьками на засадах біоетики.</a:t>
            </a:r>
          </a:p>
          <a:p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440" y="1653637"/>
            <a:ext cx="5029660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209550"/>
            <a:ext cx="5905500" cy="6543675"/>
          </a:xfrm>
        </p:spPr>
        <p:txBody>
          <a:bodyPr>
            <a:normAutofit lnSpcReduction="10000"/>
          </a:bodyPr>
          <a:lstStyle/>
          <a:p>
            <a:r>
              <a:rPr lang="uk-UA" sz="2000" dirty="0"/>
              <a:t>проводити професійний огляд дітей різного віку, розрізняти «норму» та патологію, розуміти причини </a:t>
            </a:r>
            <a:r>
              <a:rPr lang="uk-UA" sz="2000" dirty="0" err="1"/>
              <a:t>хвороб</a:t>
            </a:r>
            <a:r>
              <a:rPr lang="uk-UA" sz="2000" dirty="0"/>
              <a:t> та встановлювати точний клінічний діагноз;</a:t>
            </a:r>
          </a:p>
          <a:p>
            <a:r>
              <a:rPr lang="uk-UA" sz="2000" dirty="0"/>
              <a:t>чітко знати, які аналізи на гормони чи УЗД призначити, а головне — що вони означають у контексті стану пацієнта;</a:t>
            </a:r>
          </a:p>
          <a:p>
            <a:r>
              <a:rPr lang="uk-UA" sz="2000" dirty="0"/>
              <a:t>зможете не просто виписувати ліки, а створювати повноцінний план одужання: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uk-UA" sz="2000" dirty="0"/>
              <a:t>специфічне лікування (зокрема прогноз-</a:t>
            </a:r>
            <a:r>
              <a:rPr lang="uk-UA" sz="2000" dirty="0" err="1"/>
              <a:t>модифікуюче</a:t>
            </a:r>
            <a:r>
              <a:rPr lang="uk-UA" sz="2000" dirty="0"/>
              <a:t>);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uk-UA" sz="2000" dirty="0"/>
              <a:t>корекція раціону харчування (лікувальна дієта);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uk-UA" sz="2000" dirty="0"/>
              <a:t>налаштування режиму праці та відпочинку;</a:t>
            </a:r>
          </a:p>
          <a:p>
            <a:r>
              <a:rPr lang="uk-UA" sz="2000" dirty="0"/>
              <a:t>опануєте алгоритми надання екстреної допомоги. В ендокринології це часто питання лічених хвилин, і ви будете готові діяти впевнено;</a:t>
            </a:r>
          </a:p>
          <a:p>
            <a:r>
              <a:rPr lang="uk-UA" sz="2000" dirty="0"/>
              <a:t>окрім медичних знань, ви відшліфуєте навички заповнення документації та опануєте мистецтво спілкування з маленькими пацієнтами та їхніми батьками (деонтологія).</a:t>
            </a:r>
          </a:p>
          <a:p>
            <a:pPr lvl="0"/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заняття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499" y="4347382"/>
            <a:ext cx="5629275" cy="2148315"/>
          </a:xfrm>
        </p:spPr>
        <p:txBody>
          <a:bodyPr>
            <a:normAutofit/>
          </a:bodyPr>
          <a:lstStyle/>
          <a:p>
            <a:r>
              <a:rPr 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Власенко М.В., </a:t>
            </a:r>
            <a:r>
              <a:rPr lang="uk-UA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д.м.н</a:t>
            </a:r>
            <a:r>
              <a:rPr 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., професор ЗВО, завідувач кафедри ендокринології з курсом післядипломної освіти </a:t>
            </a:r>
            <a:r>
              <a:rPr lang="uk-UA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ім.Б.О.Зелінського</a:t>
            </a:r>
            <a:endParaRPr lang="uk-UA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Паламарчук А.В., </a:t>
            </a:r>
            <a:r>
              <a:rPr lang="uk-UA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к.м.н</a:t>
            </a:r>
            <a:r>
              <a:rPr lang="uk-UA" sz="2000" dirty="0">
                <a:latin typeface="Calibri" panose="020F0502020204030204" pitchFamily="34" charset="0"/>
                <a:cs typeface="Calibri" panose="020F0502020204030204" pitchFamily="34" charset="0"/>
              </a:rPr>
              <a:t>., доцент ЗВО кафедри ендокринології з курсом післядипломної освіти </a:t>
            </a:r>
            <a:r>
              <a:rPr lang="uk-UA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ім.Б.О.Зелінського</a:t>
            </a:r>
            <a:endParaRPr lang="uk-UA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29350" y="2408390"/>
            <a:ext cx="56292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вул. Діонісія </a:t>
            </a:r>
            <a:r>
              <a:rPr 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Міклера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, 34в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ендокринології з курсом післядипломної освіти </a:t>
            </a:r>
            <a:r>
              <a:rPr lang="uk-UA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ім.Б.О.Зелінського</a:t>
            </a:r>
            <a:endParaRPr lang="uk-UA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endocrinology 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84F106C0-25D3-2726-9ECF-5F4AAAAD97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E08C8862-E76B-609A-B87D-2FE1B0317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844" y="1927856"/>
            <a:ext cx="2523809" cy="2133333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DBA87A22-9D7E-2938-2C6A-03EC3A7696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4743" y="1927856"/>
            <a:ext cx="2168436" cy="21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3845</TotalTime>
  <Words>669</Words>
  <Application>Microsoft Office PowerPoint</Application>
  <PresentationFormat>Широкий екран</PresentationFormat>
  <Paragraphs>60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Wingdings</vt:lpstr>
      <vt:lpstr>Parcel</vt:lpstr>
      <vt:lpstr>ВК 6.18. ДИТЯЧА ЕНДОКРИНОЛОГІЯ</vt:lpstr>
      <vt:lpstr>Паспорт ОСВІТНЬОГО КОМПОНЕнТА  ВК 6.18. «ДИТЯЧА ЕНДОКРИНОЛОГІЯ»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Паламарчук Анатолій Васильович</cp:lastModifiedBy>
  <cp:revision>14</cp:revision>
  <dcterms:created xsi:type="dcterms:W3CDTF">2026-04-08T10:22:59Z</dcterms:created>
  <dcterms:modified xsi:type="dcterms:W3CDTF">2026-04-23T10:46:21Z</dcterms:modified>
</cp:coreProperties>
</file>