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sldIdLst>
    <p:sldId id="313" r:id="rId2"/>
    <p:sldId id="258" r:id="rId3"/>
    <p:sldId id="262" r:id="rId4"/>
    <p:sldId id="261" r:id="rId5"/>
    <p:sldId id="331" r:id="rId6"/>
    <p:sldId id="260" r:id="rId7"/>
    <p:sldId id="330" r:id="rId8"/>
    <p:sldId id="332"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75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9DBEDB-0C56-4853-9501-EB0B36EDEB87}" type="datetimeFigureOut">
              <a:rPr lang="ru-RU" smtClean="0"/>
              <a:t>14.11.2024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6867D7-9816-4923-82C4-499A7FBF4274}" type="slidenum">
              <a:rPr lang="ru-RU" smtClean="0"/>
              <a:t>‹№›</a:t>
            </a:fld>
            <a:endParaRPr lang="ru-RU"/>
          </a:p>
        </p:txBody>
      </p:sp>
    </p:spTree>
    <p:extLst>
      <p:ext uri="{BB962C8B-B14F-4D97-AF65-F5344CB8AC3E}">
        <p14:creationId xmlns:p14="http://schemas.microsoft.com/office/powerpoint/2010/main" val="2432257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B4C71EC6-210F-42DE-9C53-41977AD35B3D}" type="datetimeFigureOut">
              <a:rPr lang="ru-RU" smtClean="0"/>
              <a:t>14.11.2024</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B19B0651-EE4F-4900-A07F-96A6BFA9D0F0}" type="slidenum">
              <a:rPr lang="ru-RU" smtClean="0"/>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14.11.2024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8" name="Объект 7"/>
          <p:cNvSpPr>
            <a:spLocks noGrp="1"/>
          </p:cNvSpPr>
          <p:nvPr>
            <p:ph sz="quarter" idx="1"/>
          </p:nvPr>
        </p:nvSpPr>
        <p:spPr>
          <a:xfrm>
            <a:off x="457200" y="1219200"/>
            <a:ext cx="8229600" cy="493776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a:xfrm>
            <a:off x="6400800" y="6355080"/>
            <a:ext cx="2286000" cy="365760"/>
          </a:xfrm>
        </p:spPr>
        <p:txBody>
          <a:bodyPr/>
          <a:lstStyle/>
          <a:p>
            <a:fld id="{B4C71EC6-210F-42DE-9C53-41977AD35B3D}" type="datetimeFigureOut">
              <a:rPr lang="ru-RU" smtClean="0"/>
              <a:t>14.11.2024</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B19B0651-EE4F-4900-A07F-96A6BFA9D0F0}" type="slidenum">
              <a:rPr lang="ru-RU" smtClean="0"/>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14.11.2024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9" name="Объект 8"/>
          <p:cNvSpPr>
            <a:spLocks noGrp="1"/>
          </p:cNvSpPr>
          <p:nvPr>
            <p:ph sz="quarter" idx="1"/>
          </p:nvPr>
        </p:nvSpPr>
        <p:spPr>
          <a:xfrm>
            <a:off x="457200" y="1219200"/>
            <a:ext cx="4041648" cy="493776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1" name="Объект 10"/>
          <p:cNvSpPr>
            <a:spLocks noGrp="1"/>
          </p:cNvSpPr>
          <p:nvPr>
            <p:ph sz="quarter" idx="2"/>
          </p:nvPr>
        </p:nvSpPr>
        <p:spPr>
          <a:xfrm>
            <a:off x="4632198" y="1216152"/>
            <a:ext cx="4041648" cy="493776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7" name="Дата 6"/>
          <p:cNvSpPr>
            <a:spLocks noGrp="1"/>
          </p:cNvSpPr>
          <p:nvPr>
            <p:ph type="dt" sz="half" idx="10"/>
          </p:nvPr>
        </p:nvSpPr>
        <p:spPr/>
        <p:txBody>
          <a:bodyPr/>
          <a:lstStyle/>
          <a:p>
            <a:fld id="{B4C71EC6-210F-42DE-9C53-41977AD35B3D}" type="datetimeFigureOut">
              <a:rPr lang="ru-RU" smtClean="0"/>
              <a:t>14.11.2024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11" name="Объект 10"/>
          <p:cNvSpPr>
            <a:spLocks noGrp="1"/>
          </p:cNvSpPr>
          <p:nvPr>
            <p:ph sz="quarter" idx="2"/>
          </p:nvPr>
        </p:nvSpPr>
        <p:spPr>
          <a:xfrm>
            <a:off x="457200" y="2133600"/>
            <a:ext cx="4038600" cy="40386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Объект 12"/>
          <p:cNvSpPr>
            <a:spLocks noGrp="1"/>
          </p:cNvSpPr>
          <p:nvPr>
            <p:ph sz="quarter" idx="4"/>
          </p:nvPr>
        </p:nvSpPr>
        <p:spPr>
          <a:xfrm>
            <a:off x="4648200" y="2133600"/>
            <a:ext cx="4038600" cy="40386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t>14.11.2024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14.11.2024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14.11.2024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Объект 11"/>
          <p:cNvSpPr>
            <a:spLocks noGrp="1"/>
          </p:cNvSpPr>
          <p:nvPr>
            <p:ph sz="quarter" idx="1"/>
          </p:nvPr>
        </p:nvSpPr>
        <p:spPr>
          <a:xfrm>
            <a:off x="304800" y="304800"/>
            <a:ext cx="5715000" cy="5715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14.11.2024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14.11.2024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14.11.2024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B4C71EC6-210F-42DE-9C53-41977AD35B3D}" type="datetimeFigureOut">
              <a:rPr lang="ru-RU" smtClean="0"/>
              <a:t>14.11.2024</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B19B0651-EE4F-4900-A07F-96A6BFA9D0F0}" type="slidenum">
              <a:rPr lang="ru-RU" smtClean="0"/>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FDA700F-5E78-42F6-A8F3-0DC2314B60AB}"/>
              </a:ext>
            </a:extLst>
          </p:cNvPr>
          <p:cNvSpPr>
            <a:spLocks noGrp="1"/>
          </p:cNvSpPr>
          <p:nvPr>
            <p:ph type="title"/>
          </p:nvPr>
        </p:nvSpPr>
        <p:spPr>
          <a:xfrm>
            <a:off x="539552" y="4437112"/>
            <a:ext cx="8229600" cy="2016224"/>
          </a:xfrm>
        </p:spPr>
        <p:txBody>
          <a:bodyPr>
            <a:normAutofit fontScale="90000"/>
          </a:bodyPr>
          <a:lstStyle/>
          <a:p>
            <a:pPr algn="ctr"/>
            <a:r>
              <a:rPr lang="uk-UA" dirty="0"/>
              <a:t>Презентація вибіркової дисципліни </a:t>
            </a:r>
            <a:br>
              <a:rPr lang="uk-UA" dirty="0"/>
            </a:br>
            <a:r>
              <a:rPr lang="uk-UA" b="1" dirty="0">
                <a:solidFill>
                  <a:srgbClr val="00B0F0"/>
                </a:solidFill>
              </a:rPr>
              <a:t>«Загальна психологія»</a:t>
            </a:r>
            <a:br>
              <a:rPr lang="uk-UA" dirty="0"/>
            </a:br>
            <a:br>
              <a:rPr lang="uk-UA" dirty="0"/>
            </a:br>
            <a:r>
              <a:rPr lang="uk-UA" dirty="0"/>
              <a:t>Викладач: </a:t>
            </a:r>
            <a:r>
              <a:rPr lang="uk-UA" dirty="0" err="1"/>
              <a:t>к.психол.н</a:t>
            </a:r>
            <a:r>
              <a:rPr lang="uk-UA" dirty="0"/>
              <a:t>., доцент Ірина Потоцька</a:t>
            </a:r>
          </a:p>
        </p:txBody>
      </p:sp>
      <p:pic>
        <p:nvPicPr>
          <p:cNvPr id="6" name="Місце для вмісту 5">
            <a:extLst>
              <a:ext uri="{FF2B5EF4-FFF2-40B4-BE49-F238E27FC236}">
                <a16:creationId xmlns:a16="http://schemas.microsoft.com/office/drawing/2014/main" id="{C49F1DF0-7E8C-4C54-9834-2510CE8B5CB8}"/>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971600" y="0"/>
            <a:ext cx="2970814" cy="4614857"/>
          </a:xfrm>
        </p:spPr>
      </p:pic>
      <p:pic>
        <p:nvPicPr>
          <p:cNvPr id="4" name="Рисунок 3">
            <a:extLst>
              <a:ext uri="{FF2B5EF4-FFF2-40B4-BE49-F238E27FC236}">
                <a16:creationId xmlns:a16="http://schemas.microsoft.com/office/drawing/2014/main" id="{CA800FAA-2869-48FC-8845-C17E3F213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7984" y="38376"/>
            <a:ext cx="4623018" cy="4623018"/>
          </a:xfrm>
          <a:prstGeom prst="rect">
            <a:avLst/>
          </a:prstGeom>
        </p:spPr>
      </p:pic>
    </p:spTree>
    <p:extLst>
      <p:ext uri="{BB962C8B-B14F-4D97-AF65-F5344CB8AC3E}">
        <p14:creationId xmlns:p14="http://schemas.microsoft.com/office/powerpoint/2010/main" val="1221952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p:spPr>
        <p:txBody>
          <a:bodyPr>
            <a:normAutofit/>
          </a:bodyPr>
          <a:lstStyle/>
          <a:p>
            <a:pPr algn="ctr"/>
            <a:r>
              <a:rPr lang="uk-UA" sz="3600" b="1" dirty="0">
                <a:solidFill>
                  <a:srgbClr val="0070C0"/>
                </a:solidFill>
                <a:latin typeface="Times New Roman" panose="02020603050405020304" pitchFamily="18" charset="0"/>
                <a:cs typeface="Times New Roman" panose="02020603050405020304" pitchFamily="18" charset="0"/>
              </a:rPr>
              <a:t>Актуальність вивчення дисципліни</a:t>
            </a:r>
          </a:p>
        </p:txBody>
      </p:sp>
      <p:sp>
        <p:nvSpPr>
          <p:cNvPr id="4" name="Объект 3"/>
          <p:cNvSpPr>
            <a:spLocks noGrp="1"/>
          </p:cNvSpPr>
          <p:nvPr>
            <p:ph sz="quarter" idx="2"/>
          </p:nvPr>
        </p:nvSpPr>
        <p:spPr>
          <a:xfrm>
            <a:off x="3059832" y="764704"/>
            <a:ext cx="6084168" cy="5904656"/>
          </a:xfrm>
        </p:spPr>
        <p:txBody>
          <a:bodyPr>
            <a:normAutofit/>
          </a:bodyPr>
          <a:lstStyle/>
          <a:p>
            <a:pPr marL="0" indent="0">
              <a:buNone/>
            </a:pPr>
            <a:r>
              <a:rPr lang="uk-UA" dirty="0">
                <a:latin typeface="Times New Roman" panose="02020603050405020304" pitchFamily="18" charset="0"/>
                <a:cs typeface="Times New Roman" panose="02020603050405020304" pitchFamily="18" charset="0"/>
              </a:rPr>
              <a:t>Важливість вивчення дисципліни «Загальна психологія» у полягає у вивченні базових понять та категорій у психології – психіка, свідомість, особистість, діяльність та висвітлено головні феномени, властивості та закономірності психіки людини. Оволодіння цими знаннями є основою для вивчення усіх наступних психологічних дисциплін таких як вікова психологія, медична психологія, психіатрія, психосоматика та багатьох інших дисциплін представлених в ОПП «Психологія».</a:t>
            </a:r>
          </a:p>
        </p:txBody>
      </p:sp>
      <p:pic>
        <p:nvPicPr>
          <p:cNvPr id="8" name="Місце для вмісту 7">
            <a:extLst>
              <a:ext uri="{FF2B5EF4-FFF2-40B4-BE49-F238E27FC236}">
                <a16:creationId xmlns:a16="http://schemas.microsoft.com/office/drawing/2014/main" id="{171C9282-812B-4ADD-A5CC-F6176EDAED93}"/>
              </a:ext>
            </a:extLst>
          </p:cNvPr>
          <p:cNvPicPr>
            <a:picLocks noGrp="1" noChangeAspect="1"/>
          </p:cNvPicPr>
          <p:nvPr>
            <p:ph sz="quarter" idx="1"/>
          </p:nvPr>
        </p:nvPicPr>
        <p:blipFill>
          <a:blip r:embed="rId2"/>
          <a:stretch>
            <a:fillRect/>
          </a:stretch>
        </p:blipFill>
        <p:spPr>
          <a:xfrm>
            <a:off x="457200" y="1340768"/>
            <a:ext cx="2386608" cy="2147947"/>
          </a:xfrm>
        </p:spPr>
      </p:pic>
    </p:spTree>
    <p:extLst>
      <p:ext uri="{BB962C8B-B14F-4D97-AF65-F5344CB8AC3E}">
        <p14:creationId xmlns:p14="http://schemas.microsoft.com/office/powerpoint/2010/main" val="3817693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36496" cy="701040"/>
          </a:xfrm>
        </p:spPr>
        <p:txBody>
          <a:bodyPr>
            <a:normAutofit/>
          </a:bodyPr>
          <a:lstStyle/>
          <a:p>
            <a:pPr algn="ctr"/>
            <a:r>
              <a:rPr lang="uk-UA" b="1" dirty="0">
                <a:solidFill>
                  <a:srgbClr val="0070C0"/>
                </a:solidFill>
                <a:latin typeface="Times New Roman" panose="02020603050405020304" pitchFamily="18" charset="0"/>
                <a:cs typeface="Times New Roman" panose="02020603050405020304" pitchFamily="18" charset="0"/>
              </a:rPr>
              <a:t>Мета дисципліни «Загальна психологія»</a:t>
            </a:r>
          </a:p>
        </p:txBody>
      </p:sp>
      <p:sp>
        <p:nvSpPr>
          <p:cNvPr id="4" name="Объект 3"/>
          <p:cNvSpPr>
            <a:spLocks noGrp="1"/>
          </p:cNvSpPr>
          <p:nvPr>
            <p:ph sz="quarter" idx="2"/>
          </p:nvPr>
        </p:nvSpPr>
        <p:spPr>
          <a:xfrm>
            <a:off x="3527904" y="701040"/>
            <a:ext cx="5508592" cy="5896312"/>
          </a:xfrm>
        </p:spPr>
        <p:txBody>
          <a:bodyPr>
            <a:normAutofit/>
          </a:bodyPr>
          <a:lstStyle/>
          <a:p>
            <a:r>
              <a:rPr lang="uk-UA" b="1" dirty="0">
                <a:solidFill>
                  <a:srgbClr val="222222"/>
                </a:solidFill>
                <a:latin typeface="Times New Roman" panose="02020603050405020304" pitchFamily="18" charset="0"/>
                <a:cs typeface="Times New Roman" panose="02020603050405020304" pitchFamily="18" charset="0"/>
              </a:rPr>
              <a:t>Метою </a:t>
            </a:r>
            <a:r>
              <a:rPr lang="uk-UA" dirty="0">
                <a:solidFill>
                  <a:srgbClr val="222222"/>
                </a:solidFill>
                <a:latin typeface="Times New Roman" panose="02020603050405020304" pitchFamily="18" charset="0"/>
                <a:cs typeface="Times New Roman" panose="02020603050405020304" pitchFamily="18" charset="0"/>
              </a:rPr>
              <a:t>вивчення навчальної дисципліни є формування  розуміння психологічної сутності основних психологічних понять; застосовування теоретичних знань при інтерпретації психологічних фактів (при вирішенні психологічних задач, аналізі прикладів з художньої літератури, конкретних життєвих ситуацій, результатів експериментальних досліджень); здійснення цілісного підходу до розуміння психічного життя людини.</a:t>
            </a:r>
            <a:endParaRPr lang="uk-UA" dirty="0">
              <a:latin typeface="Times New Roman" panose="02020603050405020304" pitchFamily="18" charset="0"/>
              <a:cs typeface="Times New Roman" panose="02020603050405020304" pitchFamily="18" charset="0"/>
            </a:endParaRPr>
          </a:p>
        </p:txBody>
      </p:sp>
      <p:pic>
        <p:nvPicPr>
          <p:cNvPr id="5" name="Picture 2" descr="Основна психологія - Простір Психологів">
            <a:extLst>
              <a:ext uri="{FF2B5EF4-FFF2-40B4-BE49-F238E27FC236}">
                <a16:creationId xmlns:a16="http://schemas.microsoft.com/office/drawing/2014/main" id="{80681989-1101-41C6-B888-3E9C8B6CB8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661" t="1035" r="30" b="3774"/>
          <a:stretch/>
        </p:blipFill>
        <p:spPr bwMode="auto">
          <a:xfrm>
            <a:off x="107504" y="1196752"/>
            <a:ext cx="3586856" cy="3035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31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490066"/>
          </a:xfrm>
        </p:spPr>
        <p:txBody>
          <a:bodyPr>
            <a:normAutofit fontScale="90000"/>
          </a:bodyPr>
          <a:lstStyle/>
          <a:p>
            <a:pPr algn="ctr"/>
            <a:r>
              <a:rPr lang="uk-UA" b="1" dirty="0">
                <a:solidFill>
                  <a:srgbClr val="0070C0"/>
                </a:solidFill>
                <a:latin typeface="Times New Roman" panose="02020603050405020304" pitchFamily="18" charset="0"/>
                <a:cs typeface="Times New Roman" panose="02020603050405020304" pitchFamily="18" charset="0"/>
              </a:rPr>
              <a:t>Завдання дисципліни «Загальна психологія»</a:t>
            </a:r>
          </a:p>
        </p:txBody>
      </p:sp>
      <p:sp>
        <p:nvSpPr>
          <p:cNvPr id="3" name="Объект 2"/>
          <p:cNvSpPr>
            <a:spLocks noGrp="1"/>
          </p:cNvSpPr>
          <p:nvPr>
            <p:ph sz="quarter" idx="1"/>
          </p:nvPr>
        </p:nvSpPr>
        <p:spPr>
          <a:xfrm>
            <a:off x="323528" y="836712"/>
            <a:ext cx="8589640" cy="6021288"/>
          </a:xfrm>
        </p:spPr>
        <p:txBody>
          <a:bodyPr>
            <a:normAutofit fontScale="70000" lnSpcReduction="20000"/>
          </a:bodyPr>
          <a:lstStyle/>
          <a:p>
            <a:pPr algn="just">
              <a:buFont typeface="Wingdings" panose="05000000000000000000" pitchFamily="2" charset="2"/>
              <a:buChar char="Ø"/>
            </a:pPr>
            <a:r>
              <a:rPr lang="uk-UA" sz="3300" dirty="0">
                <a:latin typeface="Times New Roman" panose="02020603050405020304" pitchFamily="18" charset="0"/>
                <a:cs typeface="Times New Roman" panose="02020603050405020304" pitchFamily="18" charset="0"/>
              </a:rPr>
              <a:t>Вміння оперувати </a:t>
            </a:r>
            <a:r>
              <a:rPr lang="uk-UA" sz="3300" dirty="0" err="1">
                <a:latin typeface="Times New Roman" panose="02020603050405020304" pitchFamily="18" charset="0"/>
                <a:cs typeface="Times New Roman" panose="02020603050405020304" pitchFamily="18" charset="0"/>
              </a:rPr>
              <a:t>понятійно</a:t>
            </a:r>
            <a:r>
              <a:rPr lang="uk-UA" sz="3300" dirty="0">
                <a:latin typeface="Times New Roman" panose="02020603050405020304" pitchFamily="18" charset="0"/>
                <a:cs typeface="Times New Roman" panose="02020603050405020304" pitchFamily="18" charset="0"/>
              </a:rPr>
              <a:t>-категоріальним апаратом загальної психології при вивченні інших курсів з психології та інших навчальних дисциплін;</a:t>
            </a:r>
          </a:p>
          <a:p>
            <a:pPr algn="just">
              <a:buFont typeface="Wingdings" panose="05000000000000000000" pitchFamily="2" charset="2"/>
              <a:buChar char="Ø"/>
            </a:pPr>
            <a:r>
              <a:rPr lang="uk-UA" sz="3300" dirty="0">
                <a:latin typeface="Times New Roman" panose="02020603050405020304" pitchFamily="18" charset="0"/>
                <a:cs typeface="Times New Roman" panose="02020603050405020304" pitchFamily="18" charset="0"/>
              </a:rPr>
              <a:t>Застосовувати теоретичні концепції різних психологічних шкіл у тлумаченні основних питань психології;</a:t>
            </a:r>
          </a:p>
          <a:p>
            <a:pPr algn="just">
              <a:buFont typeface="Wingdings" panose="05000000000000000000" pitchFamily="2" charset="2"/>
              <a:buChar char="Ø"/>
            </a:pPr>
            <a:r>
              <a:rPr lang="uk-UA" sz="3300" dirty="0">
                <a:latin typeface="Times New Roman" panose="02020603050405020304" pitchFamily="18" charset="0"/>
                <a:cs typeface="Times New Roman" panose="02020603050405020304" pitchFamily="18" charset="0"/>
              </a:rPr>
              <a:t>Застосовувати теоретичні знання в інтерпретації психологічних фактів (конкретних життєвих ситуацій особистості, результатів експериментальних досліджень, вирішення психологічних задач, прикладах художньої літератури);</a:t>
            </a:r>
          </a:p>
          <a:p>
            <a:pPr algn="just">
              <a:buFont typeface="Wingdings" panose="05000000000000000000" pitchFamily="2" charset="2"/>
              <a:buChar char="Ø"/>
            </a:pPr>
            <a:r>
              <a:rPr lang="uk-UA" sz="3300" dirty="0">
                <a:latin typeface="Times New Roman" panose="02020603050405020304" pitchFamily="18" charset="0"/>
                <a:cs typeface="Times New Roman" panose="02020603050405020304" pitchFamily="18" charset="0"/>
              </a:rPr>
              <a:t>Вміння розпізнавати психічні явища в складній, багатокомпонентній  об’єктивній реальності, виокремлюючи актуальний психологічний факт із загального контексту подій, які відбуваються, та його психологічних детермінант, можливість самостійно  досліджувати психологічний факт, актуалізувати найбільш відповідні йому знання, висовувати гіпотези та приймати рішення щодо віднесення даного факту до певної групи явищ;</a:t>
            </a:r>
          </a:p>
          <a:p>
            <a:pPr marL="0" indent="0" algn="just">
              <a:buNone/>
            </a:pPr>
            <a:r>
              <a:rPr lang="uk-UA" sz="3300" dirty="0">
                <a:solidFill>
                  <a:srgbClr val="222222"/>
                </a:solidFill>
                <a:latin typeface="Times New Roman" panose="02020603050405020304" pitchFamily="18" charset="0"/>
                <a:cs typeface="Times New Roman" panose="02020603050405020304" pitchFamily="18" charset="0"/>
              </a:rPr>
              <a:t>	</a:t>
            </a:r>
            <a:endParaRPr lang="uk-UA" dirty="0"/>
          </a:p>
        </p:txBody>
      </p:sp>
    </p:spTree>
    <p:extLst>
      <p:ext uri="{BB962C8B-B14F-4D97-AF65-F5344CB8AC3E}">
        <p14:creationId xmlns:p14="http://schemas.microsoft.com/office/powerpoint/2010/main" val="4182695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1644F9-D9BE-43E5-88C5-C911B2EC7892}"/>
              </a:ext>
            </a:extLst>
          </p:cNvPr>
          <p:cNvSpPr>
            <a:spLocks noGrp="1"/>
          </p:cNvSpPr>
          <p:nvPr>
            <p:ph type="title"/>
          </p:nvPr>
        </p:nvSpPr>
        <p:spPr>
          <a:xfrm>
            <a:off x="454408" y="1052736"/>
            <a:ext cx="8229600" cy="1512168"/>
          </a:xfrm>
        </p:spPr>
        <p:txBody>
          <a:bodyPr>
            <a:normAutofit fontScale="90000"/>
          </a:bodyPr>
          <a:lstStyle/>
          <a:p>
            <a:pPr algn="ctr"/>
            <a:r>
              <a:rPr lang="uk-UA" dirty="0">
                <a:solidFill>
                  <a:schemeClr val="tx1"/>
                </a:solidFill>
                <a:latin typeface="Times New Roman" panose="02020603050405020304" pitchFamily="18" charset="0"/>
                <a:cs typeface="Times New Roman" panose="02020603050405020304" pitchFamily="18" charset="0"/>
              </a:rPr>
              <a:t>	«Загальна психологія» як дисципліна яка вивчає закономірності, механізми, умови, чинники та особливості розвитку й функціонування психіки в показниках психічної норми</a:t>
            </a:r>
            <a:br>
              <a:rPr lang="uk-UA" dirty="0">
                <a:solidFill>
                  <a:schemeClr val="tx1"/>
                </a:solidFill>
                <a:latin typeface="Times New Roman" panose="02020603050405020304" pitchFamily="18" charset="0"/>
                <a:cs typeface="Times New Roman" panose="02020603050405020304" pitchFamily="18" charset="0"/>
              </a:rPr>
            </a:br>
            <a:br>
              <a:rPr lang="uk-UA" dirty="0">
                <a:solidFill>
                  <a:schemeClr val="tx1"/>
                </a:solidFill>
                <a:latin typeface="Times New Roman" panose="02020603050405020304" pitchFamily="18" charset="0"/>
                <a:cs typeface="Times New Roman" panose="02020603050405020304" pitchFamily="18" charset="0"/>
              </a:rPr>
            </a:br>
            <a:r>
              <a:rPr lang="uk-UA" sz="2400" dirty="0">
                <a:solidFill>
                  <a:srgbClr val="0070C0"/>
                </a:solidFill>
                <a:latin typeface="Times New Roman" panose="02020603050405020304" pitchFamily="18" charset="0"/>
                <a:cs typeface="Times New Roman" panose="02020603050405020304" pitchFamily="18" charset="0"/>
              </a:rPr>
              <a:t>Питання, що розглядаються при вивченні дисципліни:</a:t>
            </a:r>
          </a:p>
        </p:txBody>
      </p:sp>
      <p:sp>
        <p:nvSpPr>
          <p:cNvPr id="3" name="Місце для вмісту 2">
            <a:extLst>
              <a:ext uri="{FF2B5EF4-FFF2-40B4-BE49-F238E27FC236}">
                <a16:creationId xmlns:a16="http://schemas.microsoft.com/office/drawing/2014/main" id="{5C6D9AE4-89A1-47ED-B2B4-A941D90549C5}"/>
              </a:ext>
            </a:extLst>
          </p:cNvPr>
          <p:cNvSpPr>
            <a:spLocks noGrp="1"/>
          </p:cNvSpPr>
          <p:nvPr>
            <p:ph sz="quarter" idx="1"/>
          </p:nvPr>
        </p:nvSpPr>
        <p:spPr>
          <a:xfrm>
            <a:off x="323528" y="2501189"/>
            <a:ext cx="4684183" cy="4248472"/>
          </a:xfrm>
        </p:spPr>
        <p:txBody>
          <a:bodyPr>
            <a:normAutofit fontScale="62500" lnSpcReduction="20000"/>
          </a:bodyPr>
          <a:lstStyle/>
          <a:p>
            <a:pPr marL="0" indent="0">
              <a:lnSpc>
                <a:spcPct val="120000"/>
              </a:lnSpc>
              <a:spcBef>
                <a:spcPts val="0"/>
              </a:spcBef>
              <a:buNone/>
            </a:pPr>
            <a:r>
              <a:rPr lang="uk-UA" b="1" dirty="0">
                <a:latin typeface="Times New Roman" panose="02020603050405020304" pitchFamily="18" charset="0"/>
                <a:cs typeface="Times New Roman" panose="02020603050405020304" pitchFamily="18" charset="0"/>
              </a:rPr>
              <a:t>психіка та свідомість</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поняття про психіку та психічне відображення</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мозок та психіка</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стадії розвитку психіки</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свідомість та її структура</a:t>
            </a:r>
          </a:p>
          <a:p>
            <a:pPr marL="0" indent="0">
              <a:lnSpc>
                <a:spcPct val="120000"/>
              </a:lnSpc>
              <a:spcBef>
                <a:spcPts val="0"/>
              </a:spcBef>
              <a:buNone/>
            </a:pPr>
            <a:endParaRPr lang="uk-UA"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uk-UA" b="1" dirty="0">
                <a:latin typeface="Times New Roman" panose="02020603050405020304" pitchFamily="18" charset="0"/>
                <a:cs typeface="Times New Roman" panose="02020603050405020304" pitchFamily="18" charset="0"/>
              </a:rPr>
              <a:t>пізнавальна функція психіки</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відчуття</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сприймання</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пам'ять</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мислення</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уява</a:t>
            </a:r>
          </a:p>
          <a:p>
            <a:pPr marL="0" indent="0">
              <a:lnSpc>
                <a:spcPct val="120000"/>
              </a:lnSpc>
              <a:spcBef>
                <a:spcPts val="0"/>
              </a:spcBef>
              <a:buNone/>
            </a:pPr>
            <a:r>
              <a:rPr lang="uk-UA" b="1" dirty="0">
                <a:latin typeface="Times New Roman" panose="02020603050405020304" pitchFamily="18" charset="0"/>
                <a:cs typeface="Times New Roman" panose="02020603050405020304" pitchFamily="18" charset="0"/>
              </a:rPr>
              <a:t>регулятивна функція психіки</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увага</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емоції та почуття </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воля</a:t>
            </a:r>
          </a:p>
          <a:p>
            <a:pPr marL="0" indent="0">
              <a:buNone/>
            </a:pPr>
            <a:endParaRPr lang="uk-UA" dirty="0"/>
          </a:p>
          <a:p>
            <a:pPr marL="0" indent="0">
              <a:buNone/>
            </a:pPr>
            <a:endParaRPr lang="uk-UA" dirty="0"/>
          </a:p>
        </p:txBody>
      </p:sp>
      <p:sp>
        <p:nvSpPr>
          <p:cNvPr id="4" name="Місце для вмісту 3">
            <a:extLst>
              <a:ext uri="{FF2B5EF4-FFF2-40B4-BE49-F238E27FC236}">
                <a16:creationId xmlns:a16="http://schemas.microsoft.com/office/drawing/2014/main" id="{6B2C05A7-DC95-482B-8034-609F7B11A68D}"/>
              </a:ext>
            </a:extLst>
          </p:cNvPr>
          <p:cNvSpPr>
            <a:spLocks noGrp="1"/>
          </p:cNvSpPr>
          <p:nvPr>
            <p:ph sz="quarter" idx="2"/>
          </p:nvPr>
        </p:nvSpPr>
        <p:spPr>
          <a:xfrm>
            <a:off x="4654170" y="3068960"/>
            <a:ext cx="4029838" cy="3372984"/>
          </a:xfrm>
        </p:spPr>
        <p:txBody>
          <a:bodyPr>
            <a:normAutofit fontScale="62500" lnSpcReduction="20000"/>
          </a:bodyPr>
          <a:lstStyle/>
          <a:p>
            <a:pPr marL="0" indent="0">
              <a:lnSpc>
                <a:spcPct val="120000"/>
              </a:lnSpc>
              <a:spcBef>
                <a:spcPts val="0"/>
              </a:spcBef>
              <a:buNone/>
            </a:pPr>
            <a:r>
              <a:rPr lang="uk-UA" b="1" dirty="0">
                <a:latin typeface="Times New Roman" panose="02020603050405020304" pitchFamily="18" charset="0"/>
                <a:cs typeface="Times New Roman" panose="02020603050405020304" pitchFamily="18" charset="0"/>
              </a:rPr>
              <a:t>інструментальна функція психіки</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темперамент</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характер</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здібності</a:t>
            </a:r>
          </a:p>
          <a:p>
            <a:pPr marL="0" indent="0">
              <a:lnSpc>
                <a:spcPct val="120000"/>
              </a:lnSpc>
              <a:spcBef>
                <a:spcPts val="0"/>
              </a:spcBef>
              <a:buNone/>
            </a:pPr>
            <a:endParaRPr lang="uk-UA" b="1"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uk-UA" b="1" dirty="0">
                <a:latin typeface="Times New Roman" panose="02020603050405020304" pitchFamily="18" charset="0"/>
                <a:cs typeface="Times New Roman" panose="02020603050405020304" pitchFamily="18" charset="0"/>
              </a:rPr>
              <a:t>засоби розвитку психіки</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способи та види діяльності</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структура активності та діяльності</a:t>
            </a:r>
          </a:p>
          <a:p>
            <a:pPr>
              <a:lnSpc>
                <a:spcPct val="120000"/>
              </a:lnSpc>
              <a:spcBef>
                <a:spcPts val="0"/>
              </a:spcBef>
              <a:buFont typeface="Wingdings" panose="05000000000000000000" pitchFamily="2" charset="2"/>
              <a:buChar char="§"/>
            </a:pPr>
            <a:r>
              <a:rPr lang="uk-UA" dirty="0">
                <a:latin typeface="Times New Roman" panose="02020603050405020304" pitchFamily="18" charset="0"/>
                <a:cs typeface="Times New Roman" panose="02020603050405020304" pitchFamily="18" charset="0"/>
              </a:rPr>
              <a:t>класифікація потреб</a:t>
            </a:r>
          </a:p>
          <a:p>
            <a:pPr>
              <a:lnSpc>
                <a:spcPct val="120000"/>
              </a:lnSpc>
              <a:spcBef>
                <a:spcPts val="0"/>
              </a:spcBef>
              <a:buFont typeface="Wingdings" panose="05000000000000000000" pitchFamily="2" charset="2"/>
              <a:buChar char="§"/>
            </a:pPr>
            <a:r>
              <a:rPr lang="uk-UA" dirty="0">
                <a:latin typeface="Times New Roman" panose="02020603050405020304" pitchFamily="18" charset="0"/>
                <a:cs typeface="Times New Roman" panose="02020603050405020304" pitchFamily="18" charset="0"/>
              </a:rPr>
              <a:t>класифікація мотивів</a:t>
            </a:r>
          </a:p>
          <a:p>
            <a:pPr>
              <a:lnSpc>
                <a:spcPct val="120000"/>
              </a:lnSpc>
              <a:spcBef>
                <a:spcPts val="0"/>
              </a:spcBef>
              <a:buFont typeface="Wingdings" panose="05000000000000000000" pitchFamily="2" charset="2"/>
              <a:buChar char="§"/>
            </a:pPr>
            <a:r>
              <a:rPr lang="uk-UA" dirty="0">
                <a:latin typeface="Times New Roman" panose="02020603050405020304" pitchFamily="18" charset="0"/>
                <a:cs typeface="Times New Roman" panose="02020603050405020304" pitchFamily="18" charset="0"/>
              </a:rPr>
              <a:t>мотивація </a:t>
            </a:r>
          </a:p>
          <a:p>
            <a:pPr marL="0" indent="0">
              <a:lnSpc>
                <a:spcPct val="120000"/>
              </a:lnSpc>
              <a:spcBef>
                <a:spcPts val="0"/>
              </a:spcBef>
              <a:buNone/>
            </a:pPr>
            <a:r>
              <a:rPr lang="uk-UA" dirty="0">
                <a:latin typeface="Times New Roman" panose="02020603050405020304" pitchFamily="18" charset="0"/>
                <a:cs typeface="Times New Roman" panose="02020603050405020304" pitchFamily="18" charset="0"/>
              </a:rPr>
              <a:t>засвоєння діяльності</a:t>
            </a:r>
          </a:p>
        </p:txBody>
      </p:sp>
    </p:spTree>
    <p:extLst>
      <p:ext uri="{BB962C8B-B14F-4D97-AF65-F5344CB8AC3E}">
        <p14:creationId xmlns:p14="http://schemas.microsoft.com/office/powerpoint/2010/main" val="2405733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76064"/>
          </a:xfrm>
        </p:spPr>
        <p:txBody>
          <a:bodyPr>
            <a:normAutofit fontScale="90000"/>
          </a:bodyPr>
          <a:lstStyle/>
          <a:p>
            <a:pPr algn="ctr"/>
            <a:r>
              <a:rPr lang="uk-UA" b="1" dirty="0">
                <a:solidFill>
                  <a:srgbClr val="0070C0"/>
                </a:solidFill>
                <a:latin typeface="Times New Roman" panose="02020603050405020304" pitchFamily="18" charset="0"/>
                <a:cs typeface="Times New Roman" panose="02020603050405020304" pitchFamily="18" charset="0"/>
              </a:rPr>
              <a:t>Результати навчання для дисципліни:</a:t>
            </a:r>
          </a:p>
        </p:txBody>
      </p:sp>
      <p:sp>
        <p:nvSpPr>
          <p:cNvPr id="3" name="Объект 2"/>
          <p:cNvSpPr>
            <a:spLocks noGrp="1"/>
          </p:cNvSpPr>
          <p:nvPr>
            <p:ph sz="quarter" idx="1"/>
          </p:nvPr>
        </p:nvSpPr>
        <p:spPr>
          <a:xfrm>
            <a:off x="450558" y="858507"/>
            <a:ext cx="8496944" cy="5805264"/>
          </a:xfrm>
        </p:spPr>
        <p:txBody>
          <a:bodyPr>
            <a:normAutofit fontScale="70000" lnSpcReduction="20000"/>
          </a:bodyPr>
          <a:lstStyle/>
          <a:p>
            <a:pPr marL="0" indent="0" algn="just">
              <a:buNone/>
            </a:pPr>
            <a:r>
              <a:rPr lang="uk-UA" b="1" dirty="0">
                <a:latin typeface="Times New Roman" panose="02020603050405020304" pitchFamily="18" charset="0"/>
                <a:cs typeface="Times New Roman" panose="02020603050405020304" pitchFamily="18" charset="0"/>
              </a:rPr>
              <a:t>В результаті вивчення дисципліни студенти повинні:</a:t>
            </a:r>
          </a:p>
          <a:p>
            <a:pPr marL="0" indent="0" algn="just">
              <a:buNone/>
            </a:pPr>
            <a:r>
              <a:rPr lang="uk-UA" dirty="0">
                <a:latin typeface="Times New Roman" panose="02020603050405020304" pitchFamily="18" charset="0"/>
                <a:cs typeface="Times New Roman" panose="02020603050405020304" pitchFamily="18" charset="0"/>
              </a:rPr>
              <a:t>Знати: </a:t>
            </a:r>
          </a:p>
          <a:p>
            <a:pPr algn="just"/>
            <a:r>
              <a:rPr lang="uk-UA" dirty="0">
                <a:latin typeface="Times New Roman" panose="02020603050405020304" pitchFamily="18" charset="0"/>
                <a:cs typeface="Times New Roman" panose="02020603050405020304" pitchFamily="18" charset="0"/>
              </a:rPr>
              <a:t>основні напрямки сучасної психології, визначення психології як науки, основні галузі психології, методи дослідження в психології, соціально-психологічні основи розвитку психіки на прикладі філогенезу та в рамках онтогенетичного розвитку.</a:t>
            </a:r>
          </a:p>
          <a:p>
            <a:pPr algn="just"/>
            <a:r>
              <a:rPr lang="uk-UA" dirty="0">
                <a:latin typeface="Times New Roman" panose="02020603050405020304" pitchFamily="18" charset="0"/>
                <a:cs typeface="Times New Roman" panose="02020603050405020304" pitchFamily="18" charset="0"/>
              </a:rPr>
              <a:t>основні форми прояву та функції психіки, мати поняття про психологічні характеристики свідомості, підсвідомості, змінені стани та порушення свідомості.</a:t>
            </a:r>
          </a:p>
          <a:p>
            <a:pPr algn="just"/>
            <a:r>
              <a:rPr lang="uk-UA" dirty="0">
                <a:latin typeface="Times New Roman" panose="02020603050405020304" pitchFamily="18" charset="0"/>
                <a:cs typeface="Times New Roman" panose="02020603050405020304" pitchFamily="18" charset="0"/>
              </a:rPr>
              <a:t>природничо-наукові  основи функціонування та розвитку психіки, основні складові та принципи за якими працюють нервові процеси, основні функціональні блоки мозку.</a:t>
            </a:r>
          </a:p>
          <a:p>
            <a:pPr algn="just"/>
            <a:r>
              <a:rPr lang="uk-UA" dirty="0">
                <a:latin typeface="Times New Roman" panose="02020603050405020304" pitchFamily="18" charset="0"/>
                <a:cs typeface="Times New Roman" panose="02020603050405020304" pitchFamily="18" charset="0"/>
              </a:rPr>
              <a:t>схеми анатомо-фізіологічних механізмів психічних процесів, визначення процесів чуттєвого пізнання та процесів пізнавальної діяльності (когнітивна сфера), класифікації та основні властивості процесів відчуття та сприймання, пам’яті та уваги тощо.</a:t>
            </a:r>
          </a:p>
          <a:p>
            <a:pPr algn="just"/>
            <a:r>
              <a:rPr lang="uk-UA" dirty="0">
                <a:latin typeface="Times New Roman" panose="02020603050405020304" pitchFamily="18" charset="0"/>
                <a:cs typeface="Times New Roman" panose="02020603050405020304" pitchFamily="18" charset="0"/>
              </a:rPr>
              <a:t>природу та особливості формування мислення, поняття уяви та уявлення, їх функції та види, особливості розвитку мовлення, його функції та порушення.</a:t>
            </a:r>
          </a:p>
          <a:p>
            <a:pPr algn="just"/>
            <a:r>
              <a:rPr lang="uk-UA" dirty="0">
                <a:latin typeface="Times New Roman" panose="02020603050405020304" pitchFamily="18" charset="0"/>
                <a:cs typeface="Times New Roman" panose="02020603050405020304" pitchFamily="18" charset="0"/>
              </a:rPr>
              <a:t>фізіологічну природу емоцій та їх значення в житті людини, психологічні теорії емоцій, види почуттів та розлади емоційно-вольової сфери.</a:t>
            </a:r>
          </a:p>
          <a:p>
            <a:pPr algn="just"/>
            <a:r>
              <a:rPr lang="uk-UA" dirty="0">
                <a:latin typeface="Times New Roman" panose="02020603050405020304" pitchFamily="18" charset="0"/>
                <a:cs typeface="Times New Roman" panose="02020603050405020304" pitchFamily="18" charset="0"/>
              </a:rPr>
              <a:t>поняття особистість, </a:t>
            </a:r>
            <a:r>
              <a:rPr lang="uk-UA" dirty="0" err="1">
                <a:latin typeface="Times New Roman" panose="02020603050405020304" pitchFamily="18" charset="0"/>
                <a:cs typeface="Times New Roman" panose="02020603050405020304" pitchFamily="18" charset="0"/>
              </a:rPr>
              <a:t>нейро</a:t>
            </a:r>
            <a:r>
              <a:rPr lang="uk-UA" dirty="0">
                <a:latin typeface="Times New Roman" panose="02020603050405020304" pitchFamily="18" charset="0"/>
                <a:cs typeface="Times New Roman" panose="02020603050405020304" pitchFamily="18" charset="0"/>
              </a:rPr>
              <a:t>-фізіологічні основи особистості, сучасні теорії та типології особистості, поняття акцентуації та патологічного розвитку особистості.</a:t>
            </a:r>
          </a:p>
        </p:txBody>
      </p:sp>
    </p:spTree>
    <p:extLst>
      <p:ext uri="{BB962C8B-B14F-4D97-AF65-F5344CB8AC3E}">
        <p14:creationId xmlns:p14="http://schemas.microsoft.com/office/powerpoint/2010/main" val="2018386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76064"/>
          </a:xfrm>
        </p:spPr>
        <p:txBody>
          <a:bodyPr>
            <a:normAutofit fontScale="90000"/>
          </a:bodyPr>
          <a:lstStyle/>
          <a:p>
            <a:pPr algn="ctr"/>
            <a:r>
              <a:rPr lang="uk-UA" b="1" dirty="0">
                <a:solidFill>
                  <a:srgbClr val="0070C0"/>
                </a:solidFill>
                <a:latin typeface="Times New Roman" panose="02020603050405020304" pitchFamily="18" charset="0"/>
                <a:cs typeface="Times New Roman" panose="02020603050405020304" pitchFamily="18" charset="0"/>
              </a:rPr>
              <a:t>Результати навчання для дисципліни:</a:t>
            </a:r>
          </a:p>
        </p:txBody>
      </p:sp>
      <p:sp>
        <p:nvSpPr>
          <p:cNvPr id="3" name="Объект 2"/>
          <p:cNvSpPr>
            <a:spLocks noGrp="1"/>
          </p:cNvSpPr>
          <p:nvPr>
            <p:ph sz="quarter" idx="1"/>
          </p:nvPr>
        </p:nvSpPr>
        <p:spPr>
          <a:xfrm>
            <a:off x="450558" y="858507"/>
            <a:ext cx="8496944" cy="5805264"/>
          </a:xfrm>
        </p:spPr>
        <p:txBody>
          <a:bodyPr>
            <a:normAutofit fontScale="85000" lnSpcReduction="20000"/>
          </a:bodyPr>
          <a:lstStyle/>
          <a:p>
            <a:pPr marL="0" indent="0" algn="just">
              <a:buNone/>
            </a:pPr>
            <a:r>
              <a:rPr lang="uk-UA" b="1" dirty="0">
                <a:latin typeface="Times New Roman" panose="02020603050405020304" pitchFamily="18" charset="0"/>
                <a:cs typeface="Times New Roman" panose="02020603050405020304" pitchFamily="18" charset="0"/>
              </a:rPr>
              <a:t>В результаті вивчення дисципліни студенти повинні:</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Вміти:</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обґрунтовувати значення психологічних знань для майбутньої професійної діяльності.</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охарактеризувати основні етапи розвитку психіки людини, проводити порівняльний аналіз особливостей психіки людини і тварини.</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визначати основні характеристики психічних процесів, аналізувати їх механізми в нормі та визначати характер впливу патогенних чинників на функціонування та розвиток психіки.</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визначати види та основні характеристики </a:t>
            </a:r>
            <a:r>
              <a:rPr lang="uk-UA" dirty="0" err="1">
                <a:latin typeface="Times New Roman" panose="02020603050405020304" pitchFamily="18" charset="0"/>
                <a:cs typeface="Times New Roman" panose="02020603050405020304" pitchFamily="18" charset="0"/>
              </a:rPr>
              <a:t>відчуттів</a:t>
            </a:r>
            <a:r>
              <a:rPr lang="uk-UA" dirty="0">
                <a:latin typeface="Times New Roman" panose="02020603050405020304" pitchFamily="18" charset="0"/>
                <a:cs typeface="Times New Roman" panose="02020603050405020304" pitchFamily="18" charset="0"/>
              </a:rPr>
              <a:t>, види та властивості сприймання, види та процеси пам’яті.</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порівнювати й аналізувати операції та форми мислення, виділяти види мислення, проводити аналіз рівня розвитку інтелекту за особливостями розвитку мислення та мовлення дитини.</a:t>
            </a:r>
          </a:p>
          <a:p>
            <a:pPr algn="just">
              <a:buFont typeface="Wingdings" panose="05000000000000000000" pitchFamily="2" charset="2"/>
              <a:buChar char="Ø"/>
            </a:pPr>
            <a:r>
              <a:rPr lang="uk-UA" dirty="0">
                <a:latin typeface="Times New Roman" panose="02020603050405020304" pitchFamily="18" charset="0"/>
                <a:cs typeface="Times New Roman" panose="02020603050405020304" pitchFamily="18" charset="0"/>
              </a:rPr>
              <a:t>проводити психологічний аналіз та визначати індивідуально-психологічні відмінності особистості за їхніми поведінковими проявами особливостями спілкування та характером емоцій.</a:t>
            </a:r>
          </a:p>
          <a:p>
            <a:pPr marL="0" indent="0" algn="just">
              <a:buNone/>
            </a:pPr>
            <a:endParaRPr lang="uk-UA"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073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E1B768-C3C2-4689-B717-E0C1D30392CA}"/>
              </a:ext>
            </a:extLst>
          </p:cNvPr>
          <p:cNvSpPr>
            <a:spLocks noGrp="1"/>
          </p:cNvSpPr>
          <p:nvPr>
            <p:ph type="title"/>
          </p:nvPr>
        </p:nvSpPr>
        <p:spPr>
          <a:xfrm>
            <a:off x="611560" y="1124744"/>
            <a:ext cx="8229600" cy="990600"/>
          </a:xfrm>
        </p:spPr>
        <p:txBody>
          <a:bodyPr>
            <a:normAutofit fontScale="90000"/>
          </a:bodyPr>
          <a:lstStyle/>
          <a:p>
            <a:pPr algn="ctr"/>
            <a:r>
              <a:rPr lang="uk-UA" b="1" dirty="0">
                <a:solidFill>
                  <a:srgbClr val="0070C0"/>
                </a:solidFill>
              </a:rPr>
              <a:t>Запрошуємо професійно вдосконалюватись разом з нами!</a:t>
            </a:r>
          </a:p>
        </p:txBody>
      </p:sp>
      <p:pic>
        <p:nvPicPr>
          <p:cNvPr id="4" name="Місце для вмісту 3">
            <a:extLst>
              <a:ext uri="{FF2B5EF4-FFF2-40B4-BE49-F238E27FC236}">
                <a16:creationId xmlns:a16="http://schemas.microsoft.com/office/drawing/2014/main" id="{AA016DF2-A7E4-45E5-B308-AAAA5599C24D}"/>
              </a:ext>
            </a:extLst>
          </p:cNvPr>
          <p:cNvPicPr>
            <a:picLocks noGrp="1" noChangeAspect="1"/>
          </p:cNvPicPr>
          <p:nvPr>
            <p:ph sz="quarter" idx="1"/>
          </p:nvPr>
        </p:nvPicPr>
        <p:blipFill>
          <a:blip r:embed="rId2"/>
          <a:stretch>
            <a:fillRect/>
          </a:stretch>
        </p:blipFill>
        <p:spPr>
          <a:xfrm>
            <a:off x="2273609" y="2432119"/>
            <a:ext cx="4596782" cy="3322608"/>
          </a:xfrm>
          <a:prstGeom prst="rect">
            <a:avLst/>
          </a:prstGeom>
        </p:spPr>
      </p:pic>
    </p:spTree>
    <p:extLst>
      <p:ext uri="{BB962C8B-B14F-4D97-AF65-F5344CB8AC3E}">
        <p14:creationId xmlns:p14="http://schemas.microsoft.com/office/powerpoint/2010/main" val="21982914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1307</TotalTime>
  <Words>674</Words>
  <Application>Microsoft Office PowerPoint</Application>
  <PresentationFormat>Екран (4:3)</PresentationFormat>
  <Paragraphs>60</Paragraphs>
  <Slides>8</Slides>
  <Notes>0</Notes>
  <HiddenSlides>0</HiddenSlides>
  <MMClips>0</MMClips>
  <ScaleCrop>false</ScaleCrop>
  <HeadingPairs>
    <vt:vector size="6" baseType="variant">
      <vt:variant>
        <vt:lpstr>Використані шрифти</vt:lpstr>
      </vt:variant>
      <vt:variant>
        <vt:i4>8</vt:i4>
      </vt:variant>
      <vt:variant>
        <vt:lpstr>Тема</vt:lpstr>
      </vt:variant>
      <vt:variant>
        <vt:i4>1</vt:i4>
      </vt:variant>
      <vt:variant>
        <vt:lpstr>Заголовки слайдів</vt:lpstr>
      </vt:variant>
      <vt:variant>
        <vt:i4>8</vt:i4>
      </vt:variant>
    </vt:vector>
  </HeadingPairs>
  <TitlesOfParts>
    <vt:vector size="17" baseType="lpstr">
      <vt:lpstr>Arial</vt:lpstr>
      <vt:lpstr>Bookman Old Style</vt:lpstr>
      <vt:lpstr>Calibri</vt:lpstr>
      <vt:lpstr>Cambria</vt:lpstr>
      <vt:lpstr>Gill Sans MT</vt:lpstr>
      <vt:lpstr>Times New Roman</vt:lpstr>
      <vt:lpstr>Wingdings</vt:lpstr>
      <vt:lpstr>Wingdings 3</vt:lpstr>
      <vt:lpstr>Начальная</vt:lpstr>
      <vt:lpstr>Презентація вибіркової дисципліни  «Загальна психологія»  Викладач: к.психол.н., доцент Ірина Потоцька</vt:lpstr>
      <vt:lpstr>Актуальність вивчення дисципліни</vt:lpstr>
      <vt:lpstr>Мета дисципліни «Загальна психологія»</vt:lpstr>
      <vt:lpstr>Завдання дисципліни «Загальна психологія»</vt:lpstr>
      <vt:lpstr> «Загальна психологія» як дисципліна яка вивчає закономірності, механізми, умови, чинники та особливості розвитку й функціонування психіки в показниках психічної норми  Питання, що розглядаються при вивченні дисципліни:</vt:lpstr>
      <vt:lpstr>Результати навчання для дисципліни:</vt:lpstr>
      <vt:lpstr>Результати навчання для дисципліни:</vt:lpstr>
      <vt:lpstr>Запрошуємо професійно вдосконалюватись разом з нами!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Історія психології та сучасних напрямків</dc:title>
  <dc:creator>Ира</dc:creator>
  <cp:lastModifiedBy>Ирина Потоцкая</cp:lastModifiedBy>
  <cp:revision>89</cp:revision>
  <dcterms:created xsi:type="dcterms:W3CDTF">2018-09-20T14:10:00Z</dcterms:created>
  <dcterms:modified xsi:type="dcterms:W3CDTF">2024-11-14T17:57:31Z</dcterms:modified>
</cp:coreProperties>
</file>