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OV" ContentType="video/quicktime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3" r:id="rId6"/>
    <p:sldId id="274" r:id="rId7"/>
    <p:sldId id="275" r:id="rId8"/>
    <p:sldId id="270" r:id="rId9"/>
    <p:sldId id="410" r:id="rId10"/>
    <p:sldId id="260" r:id="rId11"/>
    <p:sldId id="261" r:id="rId12"/>
    <p:sldId id="262" r:id="rId13"/>
  </p:sldIdLst>
  <p:sldSz cx="12192000" cy="6858000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Gill Sans" panose="020B0604020202020204" charset="0"/>
      <p:regular r:id="rId19"/>
      <p:bold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17DAF6-FA94-4F2B-B94C-44149E62519F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lvl="1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6736080" y="804672"/>
            <a:ext cx="4815840" cy="5248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lvl="1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lvl="2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lvl="5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2"/>
          </p:nvPr>
        </p:nvSpPr>
        <p:spPr>
          <a:xfrm>
            <a:off x="1115568" y="3549918"/>
            <a:ext cx="3794760" cy="21940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body" idx="1"/>
          </p:nvPr>
        </p:nvSpPr>
        <p:spPr>
          <a:xfrm>
            <a:off x="1581912" y="2638044"/>
            <a:ext cx="4271771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2"/>
          </p:nvPr>
        </p:nvSpPr>
        <p:spPr>
          <a:xfrm>
            <a:off x="6338315" y="2638044"/>
            <a:ext cx="4270247" cy="3101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2"/>
          </p:nvPr>
        </p:nvSpPr>
        <p:spPr>
          <a:xfrm>
            <a:off x="1583436" y="3143250"/>
            <a:ext cx="4270248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3"/>
          </p:nvPr>
        </p:nvSpPr>
        <p:spPr>
          <a:xfrm>
            <a:off x="6338316" y="3143250"/>
            <a:ext cx="4253484" cy="2596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body" idx="4"/>
          </p:nvPr>
        </p:nvSpPr>
        <p:spPr>
          <a:xfrm>
            <a:off x="6338316" y="2313433"/>
            <a:ext cx="4270248" cy="7040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7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7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  <p:sp>
        <p:nvSpPr>
          <p:cNvPr id="52" name="Google Shape;52;p7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>
            <a:spLocks noGrp="1"/>
          </p:cNvSpPr>
          <p:nvPr>
            <p:ph type="pic" idx="2"/>
          </p:nvPr>
        </p:nvSpPr>
        <p:spPr>
          <a:xfrm>
            <a:off x="6095999" y="0"/>
            <a:ext cx="610209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5" name="Google Shape;65;p10"/>
          <p:cNvSpPr txBox="1">
            <a:spLocks noGrp="1"/>
          </p:cNvSpPr>
          <p:nvPr>
            <p:ph type="body" idx="1"/>
          </p:nvPr>
        </p:nvSpPr>
        <p:spPr>
          <a:xfrm>
            <a:off x="1115568" y="3549918"/>
            <a:ext cx="3794760" cy="21940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lvl="2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lvl="3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lvl="4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lvl="5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lvl="6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lvl="7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lvl="8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ftr" idx="11"/>
          </p:nvPr>
        </p:nvSpPr>
        <p:spPr>
          <a:xfrm>
            <a:off x="804672" y="6236208"/>
            <a:ext cx="5124797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body" idx="1"/>
          </p:nvPr>
        </p:nvSpPr>
        <p:spPr>
          <a:xfrm rot="5400000">
            <a:off x="4545009" y="324172"/>
            <a:ext cx="3101983" cy="7729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>
            <a:spLocks noGrp="1"/>
          </p:cNvSpPr>
          <p:nvPr>
            <p:ph type="title"/>
          </p:nvPr>
        </p:nvSpPr>
        <p:spPr>
          <a:xfrm rot="5400000">
            <a:off x="6810676" y="2779696"/>
            <a:ext cx="4983480" cy="1298608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body" idx="1"/>
          </p:nvPr>
        </p:nvSpPr>
        <p:spPr>
          <a:xfrm rot="5400000">
            <a:off x="2838641" y="329756"/>
            <a:ext cx="4983480" cy="61984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lvl="5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262626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>
            <a:spLocks noGrp="1"/>
          </p:cNvSpPr>
          <p:nvPr>
            <p:ph type="sldNum" idx="12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196"/>
            </a:srgbClr>
          </a:solidFill>
          <a:ln>
            <a:noFill/>
          </a:ln>
        </p:spPr>
        <p:txBody>
          <a:bodyPr spcFirstLastPara="1" wrap="square" lIns="18275" tIns="45700" rIns="1827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  <a:lvl2pPr marL="0" marR="0" lvl="1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2pPr>
            <a:lvl3pPr marL="0" marR="0" lvl="2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3pPr>
            <a:lvl4pPr marL="0" marR="0" lvl="3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4pPr>
            <a:lvl5pPr marL="0" marR="0" lvl="4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5pPr>
            <a:lvl6pPr marL="0" marR="0" lvl="5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6pPr>
            <a:lvl7pPr marL="0" marR="0" lvl="6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7pPr>
            <a:lvl8pPr marL="0" marR="0" lvl="7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8pPr>
            <a:lvl9pPr marL="0" marR="0" lvl="8" indent="0" algn="ctr" rtl="0">
              <a:spcBef>
                <a:spcPts val="0"/>
              </a:spcBef>
              <a:buNone/>
              <a:defRPr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OV"/><Relationship Id="rId1" Type="http://schemas.microsoft.com/office/2007/relationships/media" Target="../media/media2.MOV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Google Shape;86;p13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Вінницький національний медичний університет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ім. М.І. Пирогова МОЗ України</a:t>
            </a:r>
            <a:endParaRPr sz="2400" b="1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0" i="0" u="none" strike="noStrike" cap="none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КАФЕДРА </a:t>
            </a:r>
            <a:r>
              <a:rPr lang="uk-UA" sz="240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ПЕДІАТРІЇ №2</a:t>
            </a:r>
            <a:endParaRPr sz="2400" b="0" i="0" u="none" strike="noStrike" cap="none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СПЕЦІАЛЬНІСТЬ: </a:t>
            </a:r>
            <a:r>
              <a:rPr kumimoji="0" lang="uk-UA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І2 МЕДИЦИНА</a:t>
            </a:r>
            <a:endParaRPr kumimoji="0" lang="uk-UA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ГАЛУЗЬ ЗНАНЬ</a:t>
            </a:r>
            <a:r>
              <a:rPr kumimoji="0" lang="uk-UA" sz="1800" b="0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kumimoji="0" lang="uk-UA" sz="18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І </a:t>
            </a:r>
            <a:r>
              <a:rPr kumimoji="0" lang="uk-UA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ОХОРОНА ЗДОРОВ’Я ТА СОЦІАЛЬНЕ ЗАБЕЗПЕЧЕННЯ</a:t>
            </a:r>
            <a:endParaRPr kumimoji="0" lang="uk-UA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ОСВІТНЬО-ПРОФЕСІЙНА ПРОГРАМА:</a:t>
            </a:r>
            <a:r>
              <a:rPr kumimoji="0" lang="uk-UA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«МЕДИЦИНА</a:t>
            </a: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»</a:t>
            </a:r>
            <a:endParaRPr kumimoji="0" lang="uk-UA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uk-UA" sz="1800" b="0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РІВЕНЬ ВИЩОЇ ОСВІТИ: </a:t>
            </a:r>
            <a:r>
              <a:rPr kumimoji="0" lang="uk-UA" sz="18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ДРУГИЙ (МАГІСТЕРСЬКИЙ)</a:t>
            </a:r>
            <a:endParaRPr kumimoji="0" lang="uk-UA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88" name="Google Shape;88;p13"/>
          <p:cNvSpPr txBox="1"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  <a:prstGeom prst="rect">
            <a:avLst/>
          </a:prstGeom>
          <a:solidFill>
            <a:srgbClr val="FFFFFF"/>
          </a:solidFill>
          <a:ln w="38100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74300" tIns="182875" rIns="274300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800"/>
              <a:buFont typeface="Calibri"/>
              <a:buNone/>
            </a:pPr>
            <a:r>
              <a:rPr lang="uk-UA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ВК 6.18 Вибрані питання в дитячій кардіології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  <a:prstGeom prst="rect">
            <a:avLst/>
          </a:prstGeom>
          <a:solidFill>
            <a:schemeClr val="lt1"/>
          </a:solidFill>
          <a:ln w="31750" cap="sq" cmpd="sng">
            <a:solidFill>
              <a:srgbClr val="3F3F3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ПАСПОРТ ОСВІТНЬОГО КОМПОНЕНТА </a:t>
            </a: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b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uk-UA" sz="3200" b="1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ВК 5.16 «ВИБРАНІ ПИТАННЯ В ДИТЯЧІЙ КАРДІОЛОГІЇ» </a:t>
            </a:r>
            <a:endParaRPr sz="3200" b="1" dirty="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14"/>
          <p:cNvSpPr txBox="1">
            <a:spLocks noGrp="1"/>
          </p:cNvSpPr>
          <p:nvPr>
            <p:ph type="body" idx="1"/>
          </p:nvPr>
        </p:nvSpPr>
        <p:spPr>
          <a:xfrm>
            <a:off x="1329179" y="2468767"/>
            <a:ext cx="10689996" cy="37508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Спеціальність: І2 Медицина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Курс: 6-й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Кредити: 2,0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Форма контролю: залік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Мова: українська, англійська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 err="1">
                <a:latin typeface="Calibri"/>
                <a:ea typeface="Calibri"/>
                <a:cs typeface="Calibri"/>
                <a:sym typeface="Calibri"/>
              </a:rPr>
              <a:t>Пререквізити</a:t>
            </a: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uk-UA" sz="2800" dirty="0"/>
              <a:t>анатомія людини, фізіологія, патологічна фізіологія, медична біологія, медична фізика, біологічна хімія з особливостями дитячого віку, пропедевтика педіатрії, фармакологія, педіатрія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5"/>
          <p:cNvSpPr txBox="1"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ЧОМУ ВАРТО ОБРАТИ ЦЕЙ КУРС</a:t>
            </a:r>
          </a:p>
        </p:txBody>
      </p:sp>
      <p:sp>
        <p:nvSpPr>
          <p:cNvPr id="100" name="Google Shape;100;p15"/>
          <p:cNvSpPr txBox="1">
            <a:spLocks noGrp="1"/>
          </p:cNvSpPr>
          <p:nvPr>
            <p:ph type="body" idx="1"/>
          </p:nvPr>
        </p:nvSpPr>
        <p:spPr>
          <a:xfrm>
            <a:off x="682664" y="2650439"/>
            <a:ext cx="5355825" cy="18439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400" b="1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КЛЮЧОВА ПЕРЕВАГА: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uk-UA" sz="2000" b="1" noProof="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поглиблене вивчення захворювань серцево-судинної системи у дітей за принципом «представлення клінічного випадку          розбір диференційно-діагностичного алгоритму лікувальна стратегія»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body" idx="2"/>
          </p:nvPr>
        </p:nvSpPr>
        <p:spPr>
          <a:xfrm>
            <a:off x="6642341" y="804672"/>
            <a:ext cx="4856671" cy="35064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1">
            <a:normAutofit fontScale="77500"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00"/>
              <a:buNone/>
            </a:pPr>
            <a:endParaRPr lang="uk-UA" noProof="0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Поглиблює розуміння порушень ритму та провідності у дітей </a:t>
            </a:r>
            <a:endParaRPr lang="uk-UA" noProof="0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Формує алгоритм дій лікаря при </a:t>
            </a:r>
            <a:r>
              <a:rPr lang="uk-UA" sz="2400" noProof="0" dirty="0" err="1">
                <a:latin typeface="Calibri"/>
                <a:ea typeface="Calibri"/>
                <a:cs typeface="Calibri"/>
                <a:sym typeface="Calibri"/>
              </a:rPr>
              <a:t>синкопальних</a:t>
            </a: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 станах у дітей</a:t>
            </a:r>
            <a:endParaRPr lang="uk-UA" noProof="0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Вдосконалює навички лікаря в роботі з дітьми із вродженими вадами серця</a:t>
            </a:r>
            <a:endParaRPr lang="uk-UA" noProof="0" dirty="0"/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Вдосконалює навички менеджменту дітей із синдромом артеріальної гіпертензії</a:t>
            </a:r>
          </a:p>
          <a:p>
            <a:pPr marL="285750" lvl="0" indent="-28575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Font typeface="Arial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Поглиблює знання в аспекті невідкладної допомоги при невідкладних кардіологічних станах у дітей</a:t>
            </a:r>
            <a:endParaRPr lang="uk-UA" noProof="0" dirty="0"/>
          </a:p>
        </p:txBody>
      </p:sp>
      <p:cxnSp>
        <p:nvCxnSpPr>
          <p:cNvPr id="3" name="Прямая со стрелкой 2">
            <a:extLst>
              <a:ext uri="{FF2B5EF4-FFF2-40B4-BE49-F238E27FC236}">
                <a16:creationId xmlns:a16="http://schemas.microsoft.com/office/drawing/2014/main" id="{2309B0D6-738C-4EFA-6015-27A232A3A2F9}"/>
              </a:ext>
            </a:extLst>
          </p:cNvPr>
          <p:cNvCxnSpPr>
            <a:cxnSpLocks/>
          </p:cNvCxnSpPr>
          <p:nvPr/>
        </p:nvCxnSpPr>
        <p:spPr>
          <a:xfrm>
            <a:off x="4600280" y="3638746"/>
            <a:ext cx="395926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FD4571E1-6403-47C6-89E2-BF59FAE78072}"/>
              </a:ext>
            </a:extLst>
          </p:cNvPr>
          <p:cNvCxnSpPr/>
          <p:nvPr/>
        </p:nvCxnSpPr>
        <p:spPr>
          <a:xfrm>
            <a:off x="5231876" y="3893270"/>
            <a:ext cx="395926" cy="0"/>
          </a:xfrm>
          <a:prstGeom prst="straightConnector1">
            <a:avLst/>
          </a:prstGeom>
          <a:ln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Font typeface="Calibri"/>
              <a:buNone/>
            </a:pPr>
            <a:r>
              <a:rPr lang="uk-UA" sz="4000" b="1" noProof="0" dirty="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ЩО ВИ БУДЕТЕ ВИВЧАТИ</a:t>
            </a:r>
          </a:p>
        </p:txBody>
      </p:sp>
      <p:sp>
        <p:nvSpPr>
          <p:cNvPr id="107" name="Google Shape;107;p16"/>
          <p:cNvSpPr txBox="1">
            <a:spLocks noGrp="1"/>
          </p:cNvSpPr>
          <p:nvPr>
            <p:ph type="body" idx="1"/>
          </p:nvPr>
        </p:nvSpPr>
        <p:spPr>
          <a:xfrm>
            <a:off x="6320588" y="804672"/>
            <a:ext cx="5630779" cy="54677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Розбирати клінічні випадки пацієнтів з ЕКГ при різних типах аритмій</a:t>
            </a:r>
            <a:endParaRPr lang="uk-UA" noProof="0"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Алгоритм дій лікаря в роботі з дитиною після втрати свідомості, диференційна діагностика </a:t>
            </a:r>
            <a:r>
              <a:rPr lang="uk-UA" sz="2400" noProof="0" dirty="0" err="1">
                <a:latin typeface="Calibri"/>
                <a:ea typeface="Calibri"/>
                <a:cs typeface="Calibri"/>
                <a:sym typeface="Calibri"/>
              </a:rPr>
              <a:t>синкопальних</a:t>
            </a: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 станів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Функція лікаря загальної практики сімейної медицини в роботі з дітьми із вродженими вадами серця: первинна діагностика, медичний супровід в до- та післяопераційному періоді</a:t>
            </a:r>
            <a:endParaRPr lang="uk-UA" noProof="0"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Ведення дітей та підлітків із синдромом артеріальної гіпертензії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Диференційна діагностики первинної та вторинної артеріальної гіпертензії. 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•"/>
            </a:pP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Підходи до лікування артеріальної гіпертензії у дітей. Невідкладна допомога при </a:t>
            </a:r>
            <a:r>
              <a:rPr lang="uk-UA" sz="2400" noProof="0" dirty="0" err="1">
                <a:latin typeface="Calibri"/>
                <a:ea typeface="Calibri"/>
                <a:cs typeface="Calibri"/>
                <a:sym typeface="Calibri"/>
              </a:rPr>
              <a:t>гіпертензивному</a:t>
            </a:r>
            <a:r>
              <a:rPr lang="uk-UA" sz="2400" noProof="0" dirty="0">
                <a:latin typeface="Calibri"/>
                <a:ea typeface="Calibri"/>
                <a:cs typeface="Calibri"/>
                <a:sym typeface="Calibri"/>
              </a:rPr>
              <a:t> кризі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710AB3-D763-DA19-3E3A-7097E90C1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 розбору теми по вродженим вадам серця у дітей</a:t>
            </a:r>
            <a:endParaRPr lang="ru-UA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A6CF3E-A7CC-EBDE-8E10-C8C4E1DC3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59117" y="2628616"/>
            <a:ext cx="9187867" cy="3640207"/>
          </a:xfrm>
        </p:spPr>
        <p:txBody>
          <a:bodyPr>
            <a:normAutofit fontScale="77500" lnSpcReduction="20000"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Студент має можливість вивчати окремі вроджені вади серця (ВВС) з різних аспектів: </a:t>
            </a:r>
          </a:p>
          <a:p>
            <a:pPr marL="114300" indent="0">
              <a:buNone/>
            </a:pP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</a:t>
            </a:r>
            <a:r>
              <a:rPr lang="ru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мбріологія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серця 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важливі знання для подальшого розуміння анатомії вади  та сегментарного аналізу структур серця шляхом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endParaRPr lang="uk-UA" sz="29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Tx/>
              <a:buChar char="-"/>
            </a:pPr>
            <a:r>
              <a:rPr lang="ru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лінічні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прояви ВВС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демонстрація звукових доріжок із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аускультативними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феноменами при ВВС</a:t>
            </a:r>
          </a:p>
          <a:p>
            <a:pPr>
              <a:buFontTx/>
              <a:buChar char="-"/>
            </a:pP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Інтерпретація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ЕКГ, базові навички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ехокардіографії</a:t>
            </a:r>
            <a:endParaRPr lang="uk-UA" sz="29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Tx/>
              <a:buChar char="-"/>
            </a:pP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Ознайомлення із типами кардіохірургічних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втручань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при ВВС, демонстрація записів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ендоваскулярних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9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мініінвазивних</a:t>
            </a:r>
            <a:r>
              <a:rPr lang="uk-UA" sz="29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процедур</a:t>
            </a:r>
          </a:p>
          <a:p>
            <a:pPr>
              <a:buFontTx/>
              <a:buChar char="-"/>
            </a:pP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Демонстрація пацієнтів  у відділенні дитячої кардіології</a:t>
            </a:r>
          </a:p>
          <a:p>
            <a:pPr>
              <a:buFontTx/>
              <a:buChar char="-"/>
            </a:pP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453419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8001013" y="0"/>
            <a:ext cx="4190987" cy="51435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67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5361" y="132223"/>
            <a:ext cx="7641870" cy="985750"/>
          </a:xfrm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розбір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ембріогенезу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міжпередсердної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перетинки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idx="1"/>
          </p:nvPr>
        </p:nvSpPr>
        <p:spPr>
          <a:xfrm>
            <a:off x="8465656" y="5234042"/>
            <a:ext cx="3468915" cy="1424038"/>
          </a:xfrm>
          <a:ln w="38100">
            <a:solidFill>
              <a:srgbClr val="002060"/>
            </a:solidFill>
          </a:ln>
        </p:spPr>
        <p:txBody>
          <a:bodyPr>
            <a:noAutofit/>
          </a:bodyPr>
          <a:lstStyle/>
          <a:p>
            <a:pPr marL="114300" indent="0">
              <a:lnSpc>
                <a:spcPct val="80000"/>
              </a:lnSpc>
              <a:spcBef>
                <a:spcPts val="533"/>
              </a:spcBef>
              <a:buNone/>
            </a:pPr>
            <a:r>
              <a:rPr lang="ru-RU" b="1" dirty="0">
                <a:solidFill>
                  <a:srgbClr val="002060"/>
                </a:solidFill>
              </a:rPr>
              <a:t>ДМПП за </a:t>
            </a:r>
            <a:r>
              <a:rPr lang="ru-RU" b="1" dirty="0" err="1">
                <a:solidFill>
                  <a:srgbClr val="002060"/>
                </a:solidFill>
              </a:rPr>
              <a:t>ембріологічним</a:t>
            </a:r>
            <a:r>
              <a:rPr lang="ru-RU" b="1" dirty="0">
                <a:solidFill>
                  <a:srgbClr val="002060"/>
                </a:solidFill>
              </a:rPr>
              <a:t> генезом:</a:t>
            </a:r>
          </a:p>
          <a:p>
            <a:pPr>
              <a:lnSpc>
                <a:spcPct val="80000"/>
              </a:lnSpc>
              <a:spcBef>
                <a:spcPts val="533"/>
              </a:spcBef>
            </a:pPr>
            <a:endParaRPr lang="ru-RU" sz="133" b="1" dirty="0">
              <a:solidFill>
                <a:srgbClr val="002060"/>
              </a:solidFill>
            </a:endParaRPr>
          </a:p>
          <a:p>
            <a:pPr marL="0" indent="0">
              <a:lnSpc>
                <a:spcPct val="80000"/>
              </a:lnSpc>
              <a:spcBef>
                <a:spcPts val="533"/>
              </a:spcBef>
              <a:buNone/>
            </a:pPr>
            <a:r>
              <a:rPr lang="ru-RU" dirty="0">
                <a:solidFill>
                  <a:srgbClr val="002060"/>
                </a:solidFill>
              </a:rPr>
              <a:t>• </a:t>
            </a:r>
            <a:r>
              <a:rPr lang="ru-RU" dirty="0" err="1">
                <a:solidFill>
                  <a:srgbClr val="002060"/>
                </a:solidFill>
              </a:rPr>
              <a:t>первинні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lnSpc>
                <a:spcPct val="80000"/>
              </a:lnSpc>
              <a:spcBef>
                <a:spcPts val="533"/>
              </a:spcBef>
              <a:buNone/>
            </a:pPr>
            <a:r>
              <a:rPr lang="ru-RU" dirty="0">
                <a:solidFill>
                  <a:srgbClr val="002060"/>
                </a:solidFill>
              </a:rPr>
              <a:t>• </a:t>
            </a:r>
            <a:r>
              <a:rPr lang="ru-RU" dirty="0" err="1">
                <a:solidFill>
                  <a:srgbClr val="002060"/>
                </a:solidFill>
              </a:rPr>
              <a:t>вторинні</a:t>
            </a:r>
            <a:endParaRPr lang="ru-RU" dirty="0">
              <a:solidFill>
                <a:srgbClr val="002060"/>
              </a:solidFill>
            </a:endParaRPr>
          </a:p>
          <a:p>
            <a:pPr>
              <a:lnSpc>
                <a:spcPct val="80000"/>
              </a:lnSpc>
              <a:spcBef>
                <a:spcPts val="533"/>
              </a:spcBef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68" t="33532" r="17451" b="21825"/>
          <a:stretch/>
        </p:blipFill>
        <p:spPr bwMode="auto">
          <a:xfrm>
            <a:off x="518474" y="1454090"/>
            <a:ext cx="5238787" cy="311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278632" y="4911899"/>
            <a:ext cx="7629467" cy="1702247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r>
              <a:rPr lang="ru-RU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Міжпередсердна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6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розрізі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МПП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праве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передсердя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ліве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передсердя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МК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мітральний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клапан;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АВП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атріовентрикулярна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тристулковий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клапан;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МШП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міжшлуночкова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перетинка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ПШ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правий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шлуночок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r>
              <a:rPr lang="ru-RU" sz="16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ЛП 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лівий</a:t>
            </a:r>
            <a:r>
              <a:rPr lang="ru-RU" sz="16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600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шлуночок</a:t>
            </a:r>
            <a:endParaRPr lang="uk-UA" sz="1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9168341" y="380979"/>
            <a:ext cx="3023659" cy="1584176"/>
          </a:xfrm>
          <a:prstGeom prst="rect">
            <a:avLst/>
          </a:prstGeom>
        </p:spPr>
        <p:txBody>
          <a:bodyPr vert="horz" lIns="121920" tIns="60960" rIns="121920" bIns="6096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/>
            <a:endParaRPr lang="ru-RU" sz="2800" dirty="0"/>
          </a:p>
          <a:p>
            <a:pPr algn="just"/>
            <a:endParaRPr lang="uk-UA" sz="5867" dirty="0"/>
          </a:p>
        </p:txBody>
      </p:sp>
      <p:pic>
        <p:nvPicPr>
          <p:cNvPr id="1026" name="Picture 2" descr="Рис.11.13 Передсердні перегородки на різних стадіях розвитку"/>
          <p:cNvPicPr>
            <a:picLocks noChangeAspect="1" noChangeArrowheads="1"/>
          </p:cNvPicPr>
          <p:nvPr/>
        </p:nvPicPr>
        <p:blipFill>
          <a:blip r:embed="rId4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589" y="1336259"/>
            <a:ext cx="5009982" cy="34031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3887755" y="6454213"/>
            <a:ext cx="4871189" cy="350452"/>
          </a:xfrm>
          <a:prstGeom prst="rect">
            <a:avLst/>
          </a:prstGeom>
        </p:spPr>
        <p:txBody>
          <a:bodyPr vert="horz" lIns="121920" tIns="60960" rIns="121920" bIns="6096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ru-RU" sz="800" dirty="0"/>
          </a:p>
          <a:p>
            <a:pPr algn="l"/>
            <a:r>
              <a:rPr lang="ru-RU" sz="1333" dirty="0">
                <a:solidFill>
                  <a:srgbClr val="002060"/>
                </a:solidFill>
              </a:rPr>
              <a:t>Рис.: </a:t>
            </a:r>
            <a:r>
              <a:rPr lang="ru-RU" sz="1333" dirty="0" err="1">
                <a:solidFill>
                  <a:srgbClr val="002060"/>
                </a:solidFill>
              </a:rPr>
              <a:t>Зіньковський</a:t>
            </a:r>
            <a:r>
              <a:rPr lang="ru-RU" sz="1333" dirty="0">
                <a:solidFill>
                  <a:srgbClr val="002060"/>
                </a:solidFill>
              </a:rPr>
              <a:t> М.Ф. </a:t>
            </a:r>
            <a:r>
              <a:rPr lang="ru-RU" sz="1333" dirty="0" err="1">
                <a:solidFill>
                  <a:srgbClr val="002060"/>
                </a:solidFill>
              </a:rPr>
              <a:t>Вроджені</a:t>
            </a:r>
            <a:r>
              <a:rPr lang="ru-RU" sz="1333" dirty="0">
                <a:solidFill>
                  <a:srgbClr val="002060"/>
                </a:solidFill>
              </a:rPr>
              <a:t> вади </a:t>
            </a:r>
            <a:r>
              <a:rPr lang="ru-RU" sz="1333" dirty="0" err="1">
                <a:solidFill>
                  <a:srgbClr val="002060"/>
                </a:solidFill>
              </a:rPr>
              <a:t>серця</a:t>
            </a:r>
            <a:r>
              <a:rPr lang="ru-RU" sz="1333" dirty="0">
                <a:solidFill>
                  <a:srgbClr val="002060"/>
                </a:solidFill>
              </a:rPr>
              <a:t>, 2009</a:t>
            </a:r>
            <a:endParaRPr lang="uk-UA" sz="1333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40103"/>
      </p:ext>
    </p:extLst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31136" y="140112"/>
            <a:ext cx="7729728" cy="1188720"/>
          </a:xfrm>
          <a:ln>
            <a:noFill/>
          </a:ln>
        </p:spPr>
        <p:txBody>
          <a:bodyPr>
            <a:no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розбір ЕХО КГ при дефекті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міжпередсердної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перетинки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439B401-221E-7A55-052D-317B498564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/>
          </a:p>
        </p:txBody>
      </p:sp>
      <p:grpSp>
        <p:nvGrpSpPr>
          <p:cNvPr id="15" name="Группа 14"/>
          <p:cNvGrpSpPr/>
          <p:nvPr/>
        </p:nvGrpSpPr>
        <p:grpSpPr>
          <a:xfrm>
            <a:off x="6572253" y="1714488"/>
            <a:ext cx="5238787" cy="4095779"/>
            <a:chOff x="5136114" y="613064"/>
            <a:chExt cx="3655655" cy="2657911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74" r="12462" b="7851"/>
            <a:stretch/>
          </p:blipFill>
          <p:spPr bwMode="auto">
            <a:xfrm>
              <a:off x="5136114" y="613064"/>
              <a:ext cx="3655655" cy="26579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Box 3"/>
            <p:cNvSpPr txBox="1"/>
            <p:nvPr/>
          </p:nvSpPr>
          <p:spPr>
            <a:xfrm>
              <a:off x="6909695" y="1349045"/>
              <a:ext cx="342511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6310741" y="1072046"/>
              <a:ext cx="361527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987622" y="1626044"/>
              <a:ext cx="370475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6688127" y="1898793"/>
              <a:ext cx="351460" cy="2463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</p:grpSp>
      <p:grpSp>
        <p:nvGrpSpPr>
          <p:cNvPr id="16" name="Группа 15"/>
          <p:cNvGrpSpPr/>
          <p:nvPr/>
        </p:nvGrpSpPr>
        <p:grpSpPr>
          <a:xfrm>
            <a:off x="476211" y="1714488"/>
            <a:ext cx="5877499" cy="4095755"/>
            <a:chOff x="48431" y="2071684"/>
            <a:chExt cx="4408124" cy="3071816"/>
          </a:xfrm>
        </p:grpSpPr>
        <p:pic>
          <p:nvPicPr>
            <p:cNvPr id="8195" name="Picture 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03" r="16591" b="399"/>
            <a:stretch/>
          </p:blipFill>
          <p:spPr bwMode="auto">
            <a:xfrm>
              <a:off x="48431" y="2071684"/>
              <a:ext cx="4408124" cy="30718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2933164" y="3219822"/>
              <a:ext cx="368130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628675" y="4413581"/>
              <a:ext cx="377748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LA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028523" y="2941463"/>
              <a:ext cx="388568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RV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275070" y="3711089"/>
              <a:ext cx="398186" cy="28474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867" b="1" dirty="0">
                  <a:solidFill>
                    <a:srgbClr val="FFFF00"/>
                  </a:solidFill>
                </a:rPr>
                <a:t>RA</a:t>
              </a:r>
              <a:endParaRPr lang="uk-UA" sz="1867" b="1" dirty="0">
                <a:solidFill>
                  <a:srgbClr val="FFFF00"/>
                </a:solidFill>
              </a:endParaRPr>
            </a:p>
          </p:txBody>
        </p:sp>
        <p:cxnSp>
          <p:nvCxnSpPr>
            <p:cNvPr id="13" name="Прямая со стрелкой 12"/>
            <p:cNvCxnSpPr/>
            <p:nvPr/>
          </p:nvCxnSpPr>
          <p:spPr>
            <a:xfrm flipH="1">
              <a:off x="2252493" y="4191930"/>
              <a:ext cx="457200" cy="108012"/>
            </a:xfrm>
            <a:prstGeom prst="straightConnector1">
              <a:avLst/>
            </a:prstGeom>
            <a:ln>
              <a:solidFill>
                <a:srgbClr val="FFFF00"/>
              </a:solidFill>
              <a:tailEnd type="arrow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13597433"/>
      </p:ext>
    </p:extLst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0449" y="225743"/>
            <a:ext cx="10558021" cy="1188720"/>
          </a:xfrm>
          <a:ln>
            <a:noFill/>
          </a:ln>
        </p:spPr>
        <p:txBody>
          <a:bodyPr>
            <a:norm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Демонстрація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ендоваскулярного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закриття вторинного дефекту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міжпередсердної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перетинки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окклюдером</a:t>
            </a:r>
            <a:endParaRPr lang="uk-UA" sz="29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8DC0312-6CAF-981F-B68A-D6BFF3C118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4" name="Окклюдер ДМПП.mp4">
            <a:hlinkClick r:id="" action="ppaction://media"/>
          </p:cNvPr>
          <p:cNvPicPr>
            <a:picLocks noGrp="1" noChangeAspect="1"/>
          </p:cNvPicPr>
          <p:nvPr>
            <p:ph idx="4294967295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22974" y="1715710"/>
            <a:ext cx="8794750" cy="4946650"/>
          </a:xfrm>
        </p:spPr>
      </p:pic>
    </p:spTree>
    <p:extLst>
      <p:ext uri="{BB962C8B-B14F-4D97-AF65-F5344CB8AC3E}">
        <p14:creationId xmlns:p14="http://schemas.microsoft.com/office/powerpoint/2010/main" val="19284653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G_9555">
            <a:hlinkClick r:id="" action="ppaction://media"/>
            <a:extLst>
              <a:ext uri="{FF2B5EF4-FFF2-40B4-BE49-F238E27FC236}">
                <a16:creationId xmlns:a16="http://schemas.microsoft.com/office/drawing/2014/main" id="{6241CE59-8BA9-1F37-5DCF-DFD267641EA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b="43560"/>
          <a:stretch/>
        </p:blipFill>
        <p:spPr>
          <a:xfrm>
            <a:off x="3497345" y="1657728"/>
            <a:ext cx="4905548" cy="492212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754EAB8-3E29-64F8-9711-EB69D7BC3EEA}"/>
              </a:ext>
            </a:extLst>
          </p:cNvPr>
          <p:cNvSpPr txBox="1"/>
          <p:nvPr/>
        </p:nvSpPr>
        <p:spPr>
          <a:xfrm>
            <a:off x="1203488" y="0"/>
            <a:ext cx="9785023" cy="14311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Приклад: розбір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ехокардіограм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пацієнтів після встановлення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внутрішньосерцевого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імпланту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(стан після закриття </a:t>
            </a:r>
            <a:r>
              <a:rPr lang="uk-UA" sz="29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окклюдером</a:t>
            </a:r>
            <a:r>
              <a:rPr lang="uk-UA" sz="29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вторинного ДМПП)</a:t>
            </a:r>
            <a:endParaRPr lang="ru-UA" sz="29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60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7"/>
          <p:cNvSpPr txBox="1"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Gill Sans"/>
              <a:buNone/>
            </a:pPr>
            <a:r>
              <a:rPr lang="uk-UA" sz="3600" b="1">
                <a:solidFill>
                  <a:srgbClr val="002060"/>
                </a:solidFill>
              </a:rPr>
              <a:t>ЩО ВИ ЗМОЖЕТЕ </a:t>
            </a:r>
            <a:br>
              <a:rPr lang="uk-UA" sz="3600" b="1">
                <a:solidFill>
                  <a:srgbClr val="002060"/>
                </a:solidFill>
              </a:rPr>
            </a:br>
            <a:r>
              <a:rPr lang="uk-UA" sz="3600" b="1">
                <a:solidFill>
                  <a:srgbClr val="002060"/>
                </a:solidFill>
              </a:rPr>
              <a:t>ЗА УМОВИ ОПАНУВАННЯ КУРСУ</a:t>
            </a:r>
            <a:endParaRPr sz="3600">
              <a:solidFill>
                <a:srgbClr val="002060"/>
              </a:solidFill>
            </a:endParaRPr>
          </a:p>
        </p:txBody>
      </p:sp>
      <p:sp>
        <p:nvSpPr>
          <p:cNvPr id="113" name="Google Shape;113;p17"/>
          <p:cNvSpPr txBox="1">
            <a:spLocks noGrp="1"/>
          </p:cNvSpPr>
          <p:nvPr>
            <p:ph type="body" idx="1"/>
          </p:nvPr>
        </p:nvSpPr>
        <p:spPr>
          <a:xfrm>
            <a:off x="6753333" y="770165"/>
            <a:ext cx="4815840" cy="5791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55000" lnSpcReduction="20000"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Проводити клінічний аналіз ЕКГ пацієнта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Володіти алгоритмом диференційної діагностики </a:t>
            </a:r>
            <a:r>
              <a:rPr lang="uk-UA" sz="3600" dirty="0" err="1">
                <a:latin typeface="Calibri"/>
                <a:ea typeface="Calibri"/>
                <a:cs typeface="Calibri"/>
                <a:sym typeface="Calibri"/>
              </a:rPr>
              <a:t>синкопальних</a:t>
            </a: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 станів у дітей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Забезпечувати адекватний медичний супровід дітей з вродженими вадами серця на етапі амбулаторного спостереження 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Вчасно виявляти синдром артеріальної гіпертензії у дітей, застосовувати алгоритми диференційної діагностики первинної та вторинної артеріальної гіпертензії 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00000"/>
              <a:buChar char="•"/>
            </a:pPr>
            <a:r>
              <a:rPr lang="uk-UA" sz="3600" dirty="0">
                <a:latin typeface="Calibri"/>
                <a:ea typeface="Calibri"/>
                <a:cs typeface="Calibri"/>
                <a:sym typeface="Calibri"/>
              </a:rPr>
              <a:t>Надавати допомогу при невідкладних кардіологічних станах у дітей</a:t>
            </a:r>
            <a:endParaRPr sz="3600" dirty="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8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ПІДСУМКОВИЙ КОНТРОЛЬ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8"/>
          <p:cNvSpPr txBox="1">
            <a:spLocks noGrp="1"/>
          </p:cNvSpPr>
          <p:nvPr>
            <p:ph type="body" idx="1"/>
          </p:nvPr>
        </p:nvSpPr>
        <p:spPr>
          <a:xfrm>
            <a:off x="792481" y="2130387"/>
            <a:ext cx="4815840" cy="2857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Практичні / Семінарські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Самостійна робота</a:t>
            </a:r>
            <a:endParaRPr dirty="0"/>
          </a:p>
          <a:p>
            <a:pPr marL="22860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Індивідуальна самостійна робота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8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Залік: </a:t>
            </a:r>
            <a:r>
              <a:rPr lang="uk-UA"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 останньому практичному занятті за умов успішного проходження курсу (сума балів за всі види навчальної діяльності - 122-200 балів) і відсутності академічної заборгованості.</a:t>
            </a:r>
            <a:endParaRPr/>
          </a:p>
        </p:txBody>
      </p:sp>
      <p:sp>
        <p:nvSpPr>
          <p:cNvPr id="121" name="Google Shape;121;p18"/>
          <p:cNvSpPr txBox="1"/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ФОРМИ НАВЧАННЯ 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19"/>
          <p:cNvSpPr txBox="1"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40404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ct val="100000"/>
              <a:buFont typeface="Calibri"/>
              <a:buNone/>
            </a:pPr>
            <a:r>
              <a:rPr lang="uk-UA" sz="32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</a:t>
            </a:r>
            <a:endParaRPr sz="32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9"/>
          <p:cNvSpPr txBox="1">
            <a:spLocks noGrp="1"/>
          </p:cNvSpPr>
          <p:nvPr>
            <p:ph type="body" idx="1"/>
          </p:nvPr>
        </p:nvSpPr>
        <p:spPr>
          <a:xfrm>
            <a:off x="385046" y="2037815"/>
            <a:ext cx="5656081" cy="2148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Професор ЗВО Вероніка ДУДНИК</a:t>
            </a:r>
          </a:p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800" dirty="0">
                <a:latin typeface="Calibri"/>
                <a:ea typeface="Calibri"/>
                <a:cs typeface="Calibri"/>
                <a:sym typeface="Calibri"/>
              </a:rPr>
              <a:t>Доцент ЗВО Ірина АНДРІКЕВИЧ</a:t>
            </a:r>
            <a:endParaRPr sz="2800" dirty="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9"/>
          <p:cNvSpPr txBox="1"/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 cmpd="sng">
            <a:solidFill>
              <a:srgbClr val="40404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182875" tIns="182875" rIns="182875" bIns="182875" anchor="ctr" anchorCtr="1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lang="uk-UA" sz="32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РОЗРОБНИКИ КУРСУ</a:t>
            </a:r>
            <a:endParaRPr sz="3200" b="1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9"/>
          <p:cNvSpPr/>
          <p:nvPr/>
        </p:nvSpPr>
        <p:spPr>
          <a:xfrm>
            <a:off x="7035305" y="2408390"/>
            <a:ext cx="4505385" cy="1938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Контактна інформація: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Вінниця, вул.Пирогова,56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Кафедра педіатрії №2</a:t>
            </a: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pediatric2@vnmu.edu.ua</a:t>
            </a:r>
            <a:endParaRPr sz="24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5FEE1AB-CB19-55E1-73EA-6155244CC2A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0343" r="17972" b="1"/>
          <a:stretch>
            <a:fillRect/>
          </a:stretch>
        </p:blipFill>
        <p:spPr>
          <a:xfrm>
            <a:off x="479314" y="3508401"/>
            <a:ext cx="1464297" cy="213295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79C9A61-6CCE-34AB-7F16-672B266A1867}"/>
              </a:ext>
            </a:extLst>
          </p:cNvPr>
          <p:cNvSpPr txBox="1"/>
          <p:nvPr/>
        </p:nvSpPr>
        <p:spPr>
          <a:xfrm>
            <a:off x="2230401" y="4752958"/>
            <a:ext cx="3523935" cy="9848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Char char="•"/>
            </a:pPr>
            <a:r>
              <a:rPr lang="uk-UA" sz="2900" dirty="0">
                <a:latin typeface="Calibri"/>
                <a:ea typeface="Calibri"/>
                <a:cs typeface="Calibri"/>
                <a:sym typeface="Calibri"/>
              </a:rPr>
              <a:t>Доцент ЗВО </a:t>
            </a:r>
          </a:p>
          <a:p>
            <a: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</a:pPr>
            <a:r>
              <a:rPr lang="uk-UA" sz="2900" dirty="0">
                <a:latin typeface="Calibri"/>
                <a:ea typeface="Calibri"/>
                <a:cs typeface="Calibri"/>
                <a:sym typeface="Calibri"/>
              </a:rPr>
              <a:t>Ольга ЗБОРОВСЬКА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610</Words>
  <Application>Microsoft Office PowerPoint</Application>
  <PresentationFormat>Широкий екран</PresentationFormat>
  <Paragraphs>82</Paragraphs>
  <Slides>12</Slides>
  <Notes>8</Notes>
  <HiddenSlides>0</HiddenSlides>
  <MMClips>2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6" baseType="lpstr">
      <vt:lpstr>Calibri</vt:lpstr>
      <vt:lpstr>Arial</vt:lpstr>
      <vt:lpstr>Gill Sans</vt:lpstr>
      <vt:lpstr>Parcel</vt:lpstr>
      <vt:lpstr>ВК 6.18 Вибрані питання в дитячій кардіології</vt:lpstr>
      <vt:lpstr>ПАСПОРТ ОСВІТНЬОГО КОМПОНЕНТА   ВК 5.16 «ВИБРАНІ ПИТАННЯ В ДИТЯЧІЙ КАРДІОЛОГІЇ» </vt:lpstr>
      <vt:lpstr>ЧОМУ ВАРТО ОБРАТИ ЦЕЙ КУРС</vt:lpstr>
      <vt:lpstr>ЩО ВИ БУДЕТЕ ВИВЧАТИ</vt:lpstr>
      <vt:lpstr>Приклад розбору теми по вродженим вадам серця у дітей</vt:lpstr>
      <vt:lpstr>Приклад: розбір ембріогенезу міжпередсердної перетинки</vt:lpstr>
      <vt:lpstr>Приклад: розбір ЕХО КГ при дефекті міжпередсердної перетинки</vt:lpstr>
      <vt:lpstr>Приклад: Демонстрація ендоваскулярного закриття вторинного дефекту міжпередсердної перетинки окклюдером</vt:lpstr>
      <vt:lpstr>Презентація PowerPoint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6.18 Вибрані питання в дитячій кардіології</dc:title>
  <dc:creator>Doc.Zborovskaya</dc:creator>
  <cp:lastModifiedBy>Педіатрія 2</cp:lastModifiedBy>
  <cp:revision>5</cp:revision>
  <dcterms:modified xsi:type="dcterms:W3CDTF">2026-04-22T06:37:29Z</dcterms:modified>
</cp:coreProperties>
</file>