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</p:sldIdLst>
  <p:notesMasterIdLst>
    <p:notesMasterId r:id="rId31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30" Type="http://schemas.openxmlformats.org/officeDocument/2006/relationships/slide" Target="slides/slide29.xml"/><Relationship Id="rId31" Type="http://schemas.openxmlformats.org/officeDocument/2006/relationships/notesMaster" Target="notesMasters/notesMaster1.xml"/><Relationship Id="rId32" Type="http://schemas.openxmlformats.org/officeDocument/2006/relationships/presProps" Target="presProps.xml"/><Relationship Id="rId33" Type="http://schemas.openxmlformats.org/officeDocument/2006/relationships/viewProps" Target="viewProps.xml"/><Relationship Id="rId34" Type="http://schemas.openxmlformats.org/officeDocument/2006/relationships/theme" Target="theme/theme1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_rels/notesSlide1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6.xml"/>
		</Relationships>
</file>

<file path=ppt/notesSlides/_rels/notesSlide1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7.xml"/>
		</Relationships>
</file>

<file path=ppt/notesSlides/_rels/notesSlide1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8.xml"/>
		</Relationships>
</file>

<file path=ppt/notesSlides/_rels/notesSlide1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9.xml"/>
		</Relationships>
</file>

<file path=ppt/notesSlides/_rels/notesSlide2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0.xml"/>
		</Relationships>
</file>

<file path=ppt/notesSlides/_rels/notesSlide2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1.xml"/>
		</Relationships>
</file>

<file path=ppt/notesSlides/_rels/notesSlide2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2.xml"/>
		</Relationships>
</file>

<file path=ppt/notesSlides/_rels/notesSlide2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3.xml"/>
		</Relationships>
</file>

<file path=ppt/notesSlides/_rels/notesSlide2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4.xml"/>
		</Relationships>
</file>

<file path=ppt/notesSlides/_rels/notesSlide2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5.xml"/>
		</Relationships>
</file>

<file path=ppt/notesSlides/_rels/notesSlide2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6.xml"/>
		</Relationships>
</file>

<file path=ppt/notesSlides/_rels/notesSlide2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7.xml"/>
		</Relationships>
</file>

<file path=ppt/notesSlides/_rels/notesSlide2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8.xml"/>
		</Relationships>
</file>

<file path=ppt/notesSlides/_rels/notesSlide2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9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body">
    <p:bg>
      <p:bgPr>
        <a:solidFill>
          <a:srgbClr val="F6F3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/>
          <p:nvPr>
            <p:ph type="title"/>
          </p:nvPr>
        </p:nvSpPr>
        <p:spPr>
          <a:xfrm>
            <a:off x="812800" y="812800"/>
            <a:ext cx="10566400" cy="419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>
            <a:lvl1pPr algn="l" indent="0" marL="0">
              <a:lnSpc>
                <a:spcPct val="115000"/>
              </a:lnSpc>
              <a:buNone/>
              <a:defRPr lang="en-US" sz="3000" dirty="0">
                <a:solidFill>
                  <a:srgbClr val="137176"/>
                </a:solidFill>
                <a:latin typeface="Georgia" pitchFamily="34" charset="0"/>
                <a:ea typeface="Georgia" pitchFamily="34" charset="-122"/>
                <a:cs typeface="Georgia" pitchFamily="34" charset="-120"/>
              </a:defRPr>
            </a:lvl1pPr>
          </a:lstStyle>
          <a:p>
            <a:pPr algn="l" indent="0" marL="0">
              <a:lnSpc>
                <a:spcPct val="115000"/>
              </a:lnSpc>
              <a:buNone/>
            </a:pPr>
            <a:endParaRPr lang="en-US" sz="3000" dirty="0"/>
          </a:p>
        </p:txBody>
      </p:sp>
      <p:sp>
        <p:nvSpPr>
          <p:cNvPr id="3" name="Text Placeholder 2"/>
          <p:cNvSpPr/>
          <p:nvPr>
            <p:ph idx="101" type="body"/>
          </p:nvPr>
        </p:nvSpPr>
        <p:spPr>
          <a:xfrm>
            <a:off x="812800" y="1536700"/>
            <a:ext cx="10566400" cy="4508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>
            <a:lvl1pPr algn="l" indent="0" marL="0">
              <a:lnSpc>
                <a:spcPct val="140000"/>
              </a:lnSpc>
              <a:buNone/>
              <a:defRPr lang="en-US" sz="1600" dirty="0">
                <a:solidFill>
                  <a:srgbClr val="137176"/>
                </a:solidFill>
                <a:latin typeface="Arial" pitchFamily="34" charset="0"/>
                <a:ea typeface="Arial" pitchFamily="34" charset="-122"/>
                <a:cs typeface="Arial" pitchFamily="34" charset="-120"/>
              </a:defRPr>
            </a:lvl1pPr>
          </a:lstStyle>
          <a:p>
            <a:pPr algn="l" indent="0" marL="0">
              <a:lnSpc>
                <a:spcPct val="140000"/>
              </a:lnSpc>
              <a:buNone/>
            </a:pPr>
            <a:endParaRPr lang="en-US" sz="1600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/>
          <p:nvPr>
            <p:ph type="title"/>
          </p:nvPr>
        </p:nvSpPr>
        <p:spPr>
          <a:xfrm>
            <a:off x="812800" y="812800"/>
            <a:ext cx="10566400" cy="419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>
            <a:lvl1pPr algn="l" indent="0" marL="0">
              <a:lnSpc>
                <a:spcPct val="115000"/>
              </a:lnSpc>
              <a:buNone/>
              <a:defRPr lang="en-US" sz="3000" dirty="0">
                <a:solidFill>
                  <a:srgbClr val="137176"/>
                </a:solidFill>
                <a:latin typeface="Georgia" pitchFamily="34" charset="0"/>
                <a:ea typeface="Georgia" pitchFamily="34" charset="-122"/>
                <a:cs typeface="Georgia" pitchFamily="34" charset="-120"/>
              </a:defRPr>
            </a:lvl1pPr>
          </a:lstStyle>
          <a:p>
            <a:pPr algn="l" indent="0" marL="0">
              <a:lnSpc>
                <a:spcPct val="115000"/>
              </a:lnSpc>
              <a:buNone/>
            </a:pPr>
            <a:endParaRPr lang="en-US" sz="3000" dirty="0"/>
          </a:p>
        </p:txBody>
      </p:sp>
      <p:sp>
        <p:nvSpPr>
          <p:cNvPr id="3" name="Text Placeholder 2"/>
          <p:cNvSpPr/>
          <p:nvPr>
            <p:ph idx="101" type="body"/>
          </p:nvPr>
        </p:nvSpPr>
        <p:spPr>
          <a:xfrm>
            <a:off x="812800" y="1536700"/>
            <a:ext cx="10566400" cy="4508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>
            <a:lvl1pPr algn="l" indent="0" marL="0">
              <a:lnSpc>
                <a:spcPct val="140000"/>
              </a:lnSpc>
              <a:buNone/>
              <a:defRPr lang="en-US" sz="1600" dirty="0">
                <a:solidFill>
                  <a:srgbClr val="137176"/>
                </a:solidFill>
                <a:latin typeface="Arial" pitchFamily="34" charset="0"/>
                <a:ea typeface="Arial" pitchFamily="34" charset="-122"/>
                <a:cs typeface="Arial" pitchFamily="34" charset="-120"/>
              </a:defRPr>
            </a:lvl1pPr>
          </a:lstStyle>
          <a:p>
            <a:pPr algn="l" indent="0" marL="0">
              <a:lnSpc>
                <a:spcPct val="140000"/>
              </a:lnSpc>
              <a:buNone/>
            </a:pPr>
            <a:endParaRPr lang="en-US" sz="16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12303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12800" y="2265363"/>
            <a:ext cx="10883392" cy="2921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2100"/>
              </a:lnSpc>
              <a:buNone/>
            </a:pPr>
            <a:r>
              <a:rPr lang="en-US" sz="1500" dirty="0">
                <a:solidFill>
                  <a:srgbClr val="7FD6D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Хірургічна стоматологія · Доказова практика</a:t>
            </a:r>
            <a:endParaRPr lang="en-US" sz="1500" dirty="0"/>
          </a:p>
        </p:txBody>
      </p:sp>
      <p:sp>
        <p:nvSpPr>
          <p:cNvPr id="3" name="Text 1"/>
          <p:cNvSpPr/>
          <p:nvPr>
            <p:ph type="title"/>
          </p:nvPr>
        </p:nvSpPr>
        <p:spPr>
          <a:xfrm>
            <a:off x="812800" y="2786063"/>
            <a:ext cx="9810750" cy="12522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4830"/>
              </a:lnSpc>
              <a:buNone/>
            </a:pPr>
            <a:r>
              <a:rPr lang="en-US" sz="4600" b="0" i="0" dirty="0">
                <a:solidFill>
                  <a:srgbClr val="F4F1EA"/>
                </a:solidFill>
                <a:latin typeface="Georgia" pitchFamily="18" charset="0"/>
                <a:ea typeface="Georgia" pitchFamily="18" charset="-122"/>
                <a:cs typeface="Georgia" pitchFamily="18" charset="-120"/>
              </a:rPr>
              <a:t>Регенеративні методики в хірургічній стоматології</a:t>
            </a:r>
            <a:endParaRPr lang="en-US" sz="4600" dirty="0"/>
          </a:p>
        </p:txBody>
      </p:sp>
      <p:sp>
        <p:nvSpPr>
          <p:cNvPr id="4" name="Text 2"/>
          <p:cNvSpPr/>
          <p:nvPr/>
        </p:nvSpPr>
        <p:spPr>
          <a:xfrm>
            <a:off x="812800" y="4266883"/>
            <a:ext cx="10883392" cy="35115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2565"/>
              </a:lnSpc>
              <a:buNone/>
            </a:pPr>
            <a:r>
              <a:rPr lang="en-US" sz="1900" dirty="0">
                <a:solidFill>
                  <a:srgbClr val="B9C9D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Остеопластика, фактори росту, PRP та PRF</a:t>
            </a:r>
            <a:endParaRPr lang="en-US" sz="19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6F3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type="title"/>
          </p:nvPr>
        </p:nvSpPr>
        <p:spPr>
          <a:xfrm>
            <a:off x="812800" y="812800"/>
            <a:ext cx="10883392" cy="4445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3300"/>
              </a:lnSpc>
              <a:buNone/>
            </a:pPr>
            <a:r>
              <a:rPr lang="en-US" sz="3000" b="0" i="0" dirty="0">
                <a:solidFill>
                  <a:srgbClr val="137176"/>
                </a:solidFill>
                <a:latin typeface="Georgia" pitchFamily="18" charset="0"/>
                <a:ea typeface="Georgia" pitchFamily="18" charset="-122"/>
                <a:cs typeface="Georgia" pitchFamily="18" charset="-120"/>
              </a:rPr>
              <a:t>План</a:t>
            </a:r>
            <a:endParaRPr lang="en-US" sz="3000" dirty="0"/>
          </a:p>
        </p:txBody>
      </p:sp>
      <p:sp>
        <p:nvSpPr>
          <p:cNvPr id="3" name="Text 1"/>
          <p:cNvSpPr/>
          <p:nvPr/>
        </p:nvSpPr>
        <p:spPr>
          <a:xfrm>
            <a:off x="856996" y="1485900"/>
            <a:ext cx="10832338" cy="152505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184404" indent="-184404">
              <a:lnSpc>
                <a:spcPts val="2295"/>
              </a:lnSpc>
              <a:buSzPct val="100000"/>
              <a:buChar char="•"/>
            </a:pPr>
            <a:r>
              <a:rPr lang="en-US" sz="17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Біологічні засади регенерації кістки</a:t>
            </a:r>
            <a:endParaRPr lang="en-US" sz="1700" dirty="0"/>
          </a:p>
          <a:p>
            <a:pPr algn="l" marL="184404" indent="-184404">
              <a:lnSpc>
                <a:spcPts val="2295"/>
              </a:lnSpc>
              <a:buSzPct val="100000"/>
              <a:buChar char="•"/>
            </a:pPr>
            <a:r>
              <a:rPr lang="en-US" sz="17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Остеопластика: матеріали, GBR, збереження лунки, синус-ліфтинг</a:t>
            </a:r>
            <a:endParaRPr lang="en-US" sz="1700" dirty="0"/>
          </a:p>
          <a:p>
            <a:pPr algn="l" marL="184404" indent="-184404">
              <a:lnSpc>
                <a:spcPts val="2295"/>
              </a:lnSpc>
              <a:buSzPct val="100000"/>
              <a:buChar char="•"/>
            </a:pPr>
            <a:r>
              <a:rPr lang="en-US" sz="17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Фактори росту: BMP-2, PDGF, EMD</a:t>
            </a:r>
            <a:endParaRPr lang="en-US" sz="1700" dirty="0"/>
          </a:p>
          <a:p>
            <a:pPr algn="l" marL="184404" indent="-184404">
              <a:lnSpc>
                <a:spcPts val="2295"/>
              </a:lnSpc>
              <a:buSzPct val="100000"/>
              <a:buChar char="•"/>
            </a:pPr>
            <a:r>
              <a:rPr lang="en-US" sz="17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PRP та PRF: класифікація, протоколи, клінічні дані</a:t>
            </a:r>
            <a:endParaRPr lang="en-US" sz="1700" dirty="0"/>
          </a:p>
          <a:p>
            <a:pPr algn="l" marL="184404" indent="-184404">
              <a:lnSpc>
                <a:spcPts val="2295"/>
              </a:lnSpc>
              <a:buSzPct val="100000"/>
              <a:buChar char="•"/>
            </a:pPr>
            <a:r>
              <a:rPr lang="en-US" sz="17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Рівень доказовості, безпека, алгоритм вибору</a:t>
            </a:r>
            <a:endParaRPr lang="en-US" sz="17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12303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12800" y="4285614"/>
            <a:ext cx="10883392" cy="34544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2520"/>
              </a:lnSpc>
              <a:buNone/>
            </a:pPr>
            <a:r>
              <a:rPr lang="en-US" sz="1800" dirty="0">
                <a:solidFill>
                  <a:srgbClr val="7FD6D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01</a:t>
            </a:r>
            <a:endParaRPr lang="en-US" sz="1800" dirty="0"/>
          </a:p>
        </p:txBody>
      </p:sp>
      <p:sp>
        <p:nvSpPr>
          <p:cNvPr id="3" name="Text 1"/>
          <p:cNvSpPr/>
          <p:nvPr>
            <p:ph type="title"/>
          </p:nvPr>
        </p:nvSpPr>
        <p:spPr>
          <a:xfrm>
            <a:off x="812800" y="4859655"/>
            <a:ext cx="10883392" cy="665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5040"/>
              </a:lnSpc>
              <a:buNone/>
            </a:pPr>
            <a:r>
              <a:rPr lang="en-US" sz="4800" b="0" i="0" dirty="0">
                <a:solidFill>
                  <a:srgbClr val="F4F1EA"/>
                </a:solidFill>
                <a:latin typeface="Georgia" pitchFamily="18" charset="0"/>
                <a:ea typeface="Georgia" pitchFamily="18" charset="-122"/>
                <a:cs typeface="Georgia" pitchFamily="18" charset="-120"/>
              </a:rPr>
              <a:t>Біологічні засади</a:t>
            </a:r>
            <a:endParaRPr lang="en-US" sz="4800" dirty="0"/>
          </a:p>
        </p:txBody>
      </p:sp>
      <p:sp>
        <p:nvSpPr>
          <p:cNvPr id="4" name="Text 2"/>
          <p:cNvSpPr/>
          <p:nvPr/>
        </p:nvSpPr>
        <p:spPr>
          <a:xfrm>
            <a:off x="812800" y="5753736"/>
            <a:ext cx="8502650" cy="31686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2295"/>
              </a:lnSpc>
              <a:buNone/>
            </a:pPr>
            <a:r>
              <a:rPr lang="en-US" sz="1700" dirty="0">
                <a:solidFill>
                  <a:srgbClr val="B9C9D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Як кістка регенерує і чому дефекти гребеня потребують втручання</a:t>
            </a:r>
            <a:endParaRPr lang="en-US" sz="17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6F3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type="title"/>
          </p:nvPr>
        </p:nvSpPr>
        <p:spPr>
          <a:xfrm>
            <a:off x="812800" y="812800"/>
            <a:ext cx="10883392" cy="4445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3300"/>
              </a:lnSpc>
              <a:buNone/>
            </a:pPr>
            <a:r>
              <a:rPr lang="en-US" sz="3000" b="0" i="0" dirty="0">
                <a:solidFill>
                  <a:srgbClr val="137176"/>
                </a:solidFill>
                <a:latin typeface="Georgia" pitchFamily="18" charset="0"/>
                <a:ea typeface="Georgia" pitchFamily="18" charset="-122"/>
                <a:cs typeface="Georgia" pitchFamily="18" charset="-120"/>
              </a:rPr>
              <a:t>Принципи PASS (Wang &amp; Boyapati, 2006)</a:t>
            </a:r>
            <a:endParaRPr lang="en-US" sz="3000" dirty="0"/>
          </a:p>
        </p:txBody>
      </p:sp>
      <p:sp>
        <p:nvSpPr>
          <p:cNvPr id="3" name="Shape 1"/>
          <p:cNvSpPr/>
          <p:nvPr/>
        </p:nvSpPr>
        <p:spPr>
          <a:xfrm>
            <a:off x="812800" y="1485900"/>
            <a:ext cx="2508250" cy="1582420"/>
          </a:xfrm>
          <a:prstGeom prst="roundRect">
            <a:avLst>
              <a:gd name="adj" fmla="val 6421"/>
            </a:avLst>
          </a:prstGeom>
          <a:solidFill>
            <a:srgbClr val="FFFFFF"/>
          </a:solidFill>
          <a:ln/>
        </p:spPr>
      </p:sp>
      <p:sp>
        <p:nvSpPr>
          <p:cNvPr id="4" name="Shape 2"/>
          <p:cNvSpPr/>
          <p:nvPr/>
        </p:nvSpPr>
        <p:spPr>
          <a:xfrm>
            <a:off x="812800" y="1485900"/>
            <a:ext cx="2508250" cy="1582420"/>
          </a:xfrm>
          <a:custGeom>
            <a:avLst/>
            <a:gdLst/>
            <a:ahLst/>
            <a:cxnLst/>
            <a:rect l="l" t="t" r="r" b="b"/>
            <a:pathLst>
              <a:path w="2508250" h="1582420">
                <a:moveTo>
                  <a:pt x="0" y="101600"/>
                </a:moveTo>
                <a:lnTo>
                  <a:pt x="0" y="101600"/>
                </a:lnTo>
                <a:arcTo hR="101600" wR="101600" stAng="10800000" swAng="5400000"/>
                <a:lnTo>
                  <a:pt x="2406650" y="0"/>
                </a:lnTo>
                <a:arcTo hR="101600" wR="101600" stAng="16200000" swAng="5400000"/>
                <a:lnTo>
                  <a:pt x="2508250" y="101600"/>
                </a:lnTo>
                <a:arcTo hR="63500" wR="101600" stAng="0" swAng="-5400000"/>
                <a:lnTo>
                  <a:pt x="101600" y="38100"/>
                </a:lnTo>
                <a:arcTo hR="63500" wR="101600" stAng="16200000" swAng="-5400000"/>
                <a:close/>
              </a:path>
            </a:pathLst>
          </a:custGeom>
          <a:solidFill>
            <a:srgbClr val="137176"/>
          </a:solidFill>
          <a:ln/>
        </p:spPr>
      </p:sp>
      <p:sp>
        <p:nvSpPr>
          <p:cNvPr id="5" name="Text 3"/>
          <p:cNvSpPr/>
          <p:nvPr/>
        </p:nvSpPr>
        <p:spPr>
          <a:xfrm>
            <a:off x="1041400" y="1752600"/>
            <a:ext cx="2112582" cy="5435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2040"/>
              </a:lnSpc>
              <a:buNone/>
            </a:pPr>
            <a:r>
              <a:rPr lang="en-US" sz="1700" b="1" dirty="0">
                <a:solidFill>
                  <a:srgbClr val="137176"/>
                </a:solidFill>
                <a:latin typeface="Georgia" pitchFamily="18" charset="0"/>
                <a:ea typeface="Georgia" pitchFamily="18" charset="-122"/>
                <a:cs typeface="Georgia" pitchFamily="18" charset="-120"/>
              </a:rPr>
              <a:t>P — Primary closure</a:t>
            </a:r>
            <a:endParaRPr lang="en-US" sz="1700" dirty="0"/>
          </a:p>
        </p:txBody>
      </p:sp>
      <p:sp>
        <p:nvSpPr>
          <p:cNvPr id="6" name="Text 4"/>
          <p:cNvSpPr/>
          <p:nvPr/>
        </p:nvSpPr>
        <p:spPr>
          <a:xfrm>
            <a:off x="1041400" y="2359661"/>
            <a:ext cx="2112582" cy="5054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1890"/>
              </a:lnSpc>
              <a:buNone/>
            </a:pPr>
            <a:r>
              <a:rPr lang="en-US" sz="14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Первинне закриття рани без натягу</a:t>
            </a:r>
            <a:endParaRPr lang="en-US" sz="1400" dirty="0"/>
          </a:p>
        </p:txBody>
      </p:sp>
      <p:sp>
        <p:nvSpPr>
          <p:cNvPr id="7" name="Shape 5"/>
          <p:cNvSpPr/>
          <p:nvPr/>
        </p:nvSpPr>
        <p:spPr>
          <a:xfrm>
            <a:off x="3498850" y="1485900"/>
            <a:ext cx="2508250" cy="1582420"/>
          </a:xfrm>
          <a:prstGeom prst="roundRect">
            <a:avLst>
              <a:gd name="adj" fmla="val 6421"/>
            </a:avLst>
          </a:prstGeom>
          <a:solidFill>
            <a:srgbClr val="FFFFFF"/>
          </a:solidFill>
          <a:ln/>
        </p:spPr>
      </p:sp>
      <p:sp>
        <p:nvSpPr>
          <p:cNvPr id="8" name="Shape 6"/>
          <p:cNvSpPr/>
          <p:nvPr/>
        </p:nvSpPr>
        <p:spPr>
          <a:xfrm>
            <a:off x="3498850" y="1485900"/>
            <a:ext cx="2508250" cy="1582420"/>
          </a:xfrm>
          <a:custGeom>
            <a:avLst/>
            <a:gdLst/>
            <a:ahLst/>
            <a:cxnLst/>
            <a:rect l="l" t="t" r="r" b="b"/>
            <a:pathLst>
              <a:path w="2508250" h="1582420">
                <a:moveTo>
                  <a:pt x="0" y="101600"/>
                </a:moveTo>
                <a:lnTo>
                  <a:pt x="0" y="101600"/>
                </a:lnTo>
                <a:arcTo hR="101600" wR="101600" stAng="10800000" swAng="5400000"/>
                <a:lnTo>
                  <a:pt x="2406650" y="0"/>
                </a:lnTo>
                <a:arcTo hR="101600" wR="101600" stAng="16200000" swAng="5400000"/>
                <a:lnTo>
                  <a:pt x="2508250" y="101600"/>
                </a:lnTo>
                <a:arcTo hR="63500" wR="101600" stAng="0" swAng="-5400000"/>
                <a:lnTo>
                  <a:pt x="101600" y="38100"/>
                </a:lnTo>
                <a:arcTo hR="63500" wR="101600" stAng="16200000" swAng="-5400000"/>
                <a:close/>
              </a:path>
            </a:pathLst>
          </a:custGeom>
          <a:solidFill>
            <a:srgbClr val="137176"/>
          </a:solidFill>
          <a:ln/>
        </p:spPr>
      </p:sp>
      <p:sp>
        <p:nvSpPr>
          <p:cNvPr id="9" name="Text 7"/>
          <p:cNvSpPr/>
          <p:nvPr/>
        </p:nvSpPr>
        <p:spPr>
          <a:xfrm>
            <a:off x="3727450" y="1752600"/>
            <a:ext cx="2112582" cy="284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2040"/>
              </a:lnSpc>
              <a:buNone/>
            </a:pPr>
            <a:r>
              <a:rPr lang="en-US" sz="1700" b="1" dirty="0">
                <a:solidFill>
                  <a:srgbClr val="137176"/>
                </a:solidFill>
                <a:latin typeface="Georgia" pitchFamily="18" charset="0"/>
                <a:ea typeface="Georgia" pitchFamily="18" charset="-122"/>
                <a:cs typeface="Georgia" pitchFamily="18" charset="-120"/>
              </a:rPr>
              <a:t>A — Angiogenesis</a:t>
            </a:r>
            <a:endParaRPr lang="en-US" sz="1700" dirty="0"/>
          </a:p>
        </p:txBody>
      </p:sp>
      <p:sp>
        <p:nvSpPr>
          <p:cNvPr id="10" name="Text 8"/>
          <p:cNvSpPr/>
          <p:nvPr/>
        </p:nvSpPr>
        <p:spPr>
          <a:xfrm>
            <a:off x="3727450" y="2100580"/>
            <a:ext cx="2112582" cy="5054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1890"/>
              </a:lnSpc>
              <a:buNone/>
            </a:pPr>
            <a:r>
              <a:rPr lang="en-US" sz="14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Кровопостачання й кров’яний згусток</a:t>
            </a:r>
            <a:endParaRPr lang="en-US" sz="1400" dirty="0"/>
          </a:p>
        </p:txBody>
      </p:sp>
      <p:sp>
        <p:nvSpPr>
          <p:cNvPr id="11" name="Shape 9"/>
          <p:cNvSpPr/>
          <p:nvPr/>
        </p:nvSpPr>
        <p:spPr>
          <a:xfrm>
            <a:off x="6184900" y="1485900"/>
            <a:ext cx="2508250" cy="1582420"/>
          </a:xfrm>
          <a:prstGeom prst="roundRect">
            <a:avLst>
              <a:gd name="adj" fmla="val 6421"/>
            </a:avLst>
          </a:prstGeom>
          <a:solidFill>
            <a:srgbClr val="FFFFFF"/>
          </a:solidFill>
          <a:ln/>
        </p:spPr>
      </p:sp>
      <p:sp>
        <p:nvSpPr>
          <p:cNvPr id="12" name="Shape 10"/>
          <p:cNvSpPr/>
          <p:nvPr/>
        </p:nvSpPr>
        <p:spPr>
          <a:xfrm>
            <a:off x="6184900" y="1485900"/>
            <a:ext cx="2508250" cy="1582420"/>
          </a:xfrm>
          <a:custGeom>
            <a:avLst/>
            <a:gdLst/>
            <a:ahLst/>
            <a:cxnLst/>
            <a:rect l="l" t="t" r="r" b="b"/>
            <a:pathLst>
              <a:path w="2508250" h="1582420">
                <a:moveTo>
                  <a:pt x="0" y="101600"/>
                </a:moveTo>
                <a:lnTo>
                  <a:pt x="0" y="101600"/>
                </a:lnTo>
                <a:arcTo hR="101600" wR="101600" stAng="10800000" swAng="5400000"/>
                <a:lnTo>
                  <a:pt x="2406650" y="0"/>
                </a:lnTo>
                <a:arcTo hR="101600" wR="101600" stAng="16200000" swAng="5400000"/>
                <a:lnTo>
                  <a:pt x="2508250" y="101600"/>
                </a:lnTo>
                <a:arcTo hR="63500" wR="101600" stAng="0" swAng="-5400000"/>
                <a:lnTo>
                  <a:pt x="101600" y="38100"/>
                </a:lnTo>
                <a:arcTo hR="63500" wR="101600" stAng="16200000" swAng="-5400000"/>
                <a:close/>
              </a:path>
            </a:pathLst>
          </a:custGeom>
          <a:solidFill>
            <a:srgbClr val="137176"/>
          </a:solidFill>
          <a:ln/>
        </p:spPr>
      </p:sp>
      <p:sp>
        <p:nvSpPr>
          <p:cNvPr id="13" name="Text 11"/>
          <p:cNvSpPr/>
          <p:nvPr/>
        </p:nvSpPr>
        <p:spPr>
          <a:xfrm>
            <a:off x="6413500" y="1752600"/>
            <a:ext cx="2112582" cy="284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2040"/>
              </a:lnSpc>
              <a:buNone/>
            </a:pPr>
            <a:r>
              <a:rPr lang="en-US" sz="1700" b="1" dirty="0">
                <a:solidFill>
                  <a:srgbClr val="137176"/>
                </a:solidFill>
                <a:latin typeface="Georgia" pitchFamily="18" charset="0"/>
                <a:ea typeface="Georgia" pitchFamily="18" charset="-122"/>
                <a:cs typeface="Georgia" pitchFamily="18" charset="-120"/>
              </a:rPr>
              <a:t>S — Space</a:t>
            </a:r>
            <a:endParaRPr lang="en-US" sz="1700" dirty="0"/>
          </a:p>
        </p:txBody>
      </p:sp>
      <p:sp>
        <p:nvSpPr>
          <p:cNvPr id="14" name="Text 12"/>
          <p:cNvSpPr/>
          <p:nvPr/>
        </p:nvSpPr>
        <p:spPr>
          <a:xfrm>
            <a:off x="6413500" y="2100580"/>
            <a:ext cx="2112582" cy="5054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1890"/>
              </a:lnSpc>
              <a:buNone/>
            </a:pPr>
            <a:r>
              <a:rPr lang="en-US" sz="14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Створення й утримання простору</a:t>
            </a:r>
            <a:endParaRPr lang="en-US" sz="1400" dirty="0"/>
          </a:p>
        </p:txBody>
      </p:sp>
      <p:sp>
        <p:nvSpPr>
          <p:cNvPr id="15" name="Shape 13"/>
          <p:cNvSpPr/>
          <p:nvPr/>
        </p:nvSpPr>
        <p:spPr>
          <a:xfrm>
            <a:off x="8870950" y="1485900"/>
            <a:ext cx="2508250" cy="1582420"/>
          </a:xfrm>
          <a:prstGeom prst="roundRect">
            <a:avLst>
              <a:gd name="adj" fmla="val 6421"/>
            </a:avLst>
          </a:prstGeom>
          <a:solidFill>
            <a:srgbClr val="FFFFFF"/>
          </a:solidFill>
          <a:ln/>
        </p:spPr>
      </p:sp>
      <p:sp>
        <p:nvSpPr>
          <p:cNvPr id="16" name="Shape 14"/>
          <p:cNvSpPr/>
          <p:nvPr/>
        </p:nvSpPr>
        <p:spPr>
          <a:xfrm>
            <a:off x="8870950" y="1485900"/>
            <a:ext cx="2508250" cy="1582420"/>
          </a:xfrm>
          <a:custGeom>
            <a:avLst/>
            <a:gdLst/>
            <a:ahLst/>
            <a:cxnLst/>
            <a:rect l="l" t="t" r="r" b="b"/>
            <a:pathLst>
              <a:path w="2508250" h="1582420">
                <a:moveTo>
                  <a:pt x="0" y="101600"/>
                </a:moveTo>
                <a:lnTo>
                  <a:pt x="0" y="101600"/>
                </a:lnTo>
                <a:arcTo hR="101600" wR="101600" stAng="10800000" swAng="5400000"/>
                <a:lnTo>
                  <a:pt x="2406650" y="0"/>
                </a:lnTo>
                <a:arcTo hR="101600" wR="101600" stAng="16200000" swAng="5400000"/>
                <a:lnTo>
                  <a:pt x="2508250" y="101600"/>
                </a:lnTo>
                <a:arcTo hR="63500" wR="101600" stAng="0" swAng="-5400000"/>
                <a:lnTo>
                  <a:pt x="101600" y="38100"/>
                </a:lnTo>
                <a:arcTo hR="63500" wR="101600" stAng="16200000" swAng="-5400000"/>
                <a:close/>
              </a:path>
            </a:pathLst>
          </a:custGeom>
          <a:solidFill>
            <a:srgbClr val="137176"/>
          </a:solidFill>
          <a:ln/>
        </p:spPr>
      </p:sp>
      <p:sp>
        <p:nvSpPr>
          <p:cNvPr id="17" name="Text 15"/>
          <p:cNvSpPr/>
          <p:nvPr/>
        </p:nvSpPr>
        <p:spPr>
          <a:xfrm>
            <a:off x="9099550" y="1752600"/>
            <a:ext cx="2112582" cy="284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2040"/>
              </a:lnSpc>
              <a:buNone/>
            </a:pPr>
            <a:r>
              <a:rPr lang="en-US" sz="1700" b="1" dirty="0">
                <a:solidFill>
                  <a:srgbClr val="137176"/>
                </a:solidFill>
                <a:latin typeface="Georgia" pitchFamily="18" charset="0"/>
                <a:ea typeface="Georgia" pitchFamily="18" charset="-122"/>
                <a:cs typeface="Georgia" pitchFamily="18" charset="-120"/>
              </a:rPr>
              <a:t>S — Stability</a:t>
            </a:r>
            <a:endParaRPr lang="en-US" sz="1700" dirty="0"/>
          </a:p>
        </p:txBody>
      </p:sp>
      <p:sp>
        <p:nvSpPr>
          <p:cNvPr id="18" name="Text 16"/>
          <p:cNvSpPr/>
          <p:nvPr/>
        </p:nvSpPr>
        <p:spPr>
          <a:xfrm>
            <a:off x="9099550" y="2100580"/>
            <a:ext cx="2112582" cy="5054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1890"/>
              </a:lnSpc>
              <a:buNone/>
            </a:pPr>
            <a:r>
              <a:rPr lang="en-US" sz="14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Стабільність рани та імплантата</a:t>
            </a:r>
            <a:endParaRPr lang="en-US" sz="1400" dirty="0"/>
          </a:p>
        </p:txBody>
      </p:sp>
      <p:sp>
        <p:nvSpPr>
          <p:cNvPr id="19" name="Text 17"/>
          <p:cNvSpPr/>
          <p:nvPr/>
        </p:nvSpPr>
        <p:spPr>
          <a:xfrm>
            <a:off x="812800" y="6238239"/>
            <a:ext cx="10883392" cy="2387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1680"/>
              </a:lnSpc>
              <a:buNone/>
            </a:pPr>
            <a:r>
              <a:rPr lang="en-US" sz="1200" dirty="0">
                <a:solidFill>
                  <a:srgbClr val="5D6A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Wang HL, Boyapati L. Implant Dent. 2006;15(1):8–17</a:t>
            </a:r>
            <a:endParaRPr lang="en-US" sz="1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6F3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type="title"/>
          </p:nvPr>
        </p:nvSpPr>
        <p:spPr>
          <a:xfrm>
            <a:off x="812800" y="812800"/>
            <a:ext cx="10883392" cy="4445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3300"/>
              </a:lnSpc>
              <a:buNone/>
            </a:pPr>
            <a:r>
              <a:rPr lang="en-US" sz="3000" b="0" i="0" dirty="0">
                <a:solidFill>
                  <a:srgbClr val="137176"/>
                </a:solidFill>
                <a:latin typeface="Georgia" pitchFamily="18" charset="0"/>
                <a:ea typeface="Georgia" pitchFamily="18" charset="-122"/>
                <a:cs typeface="Georgia" pitchFamily="18" charset="-120"/>
              </a:rPr>
              <a:t>Резорбція гребеня після видалення зуба</a:t>
            </a:r>
            <a:endParaRPr lang="en-US" sz="3000" dirty="0"/>
          </a:p>
        </p:txBody>
      </p:sp>
      <p:sp>
        <p:nvSpPr>
          <p:cNvPr id="3" name="Text 1"/>
          <p:cNvSpPr/>
          <p:nvPr/>
        </p:nvSpPr>
        <p:spPr>
          <a:xfrm>
            <a:off x="856996" y="1485900"/>
            <a:ext cx="10832338" cy="122512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184404" indent="-184404">
              <a:lnSpc>
                <a:spcPts val="2295"/>
              </a:lnSpc>
              <a:buSzPct val="100000"/>
              <a:buChar char="•"/>
            </a:pPr>
            <a:r>
              <a:rPr lang="en-US" sz="17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Найбільша втрата об’єму — в перші 3 місяці</a:t>
            </a:r>
            <a:endParaRPr lang="en-US" sz="1700" dirty="0"/>
          </a:p>
          <a:p>
            <a:pPr algn="l" marL="184404" indent="-184404">
              <a:lnSpc>
                <a:spcPts val="2295"/>
              </a:lnSpc>
              <a:buSzPct val="100000"/>
              <a:buChar char="•"/>
            </a:pPr>
            <a:r>
              <a:rPr lang="en-US" sz="17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 6 місяців: приблизно 3,8 мм по ширині та 1,2 мм по висоті</a:t>
            </a:r>
            <a:endParaRPr lang="en-US" sz="1700" dirty="0"/>
          </a:p>
          <a:p>
            <a:pPr algn="l" marL="184404" indent="-184404">
              <a:lnSpc>
                <a:spcPts val="2295"/>
              </a:lnSpc>
              <a:buSzPct val="100000"/>
              <a:buChar char="•"/>
            </a:pPr>
            <a:r>
              <a:rPr lang="en-US" sz="17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Найбільше страждає вестибулярна стінка (тонка пучкова кістка)</a:t>
            </a:r>
            <a:endParaRPr lang="en-US" sz="1700" dirty="0"/>
          </a:p>
          <a:p>
            <a:pPr algn="l" marL="184404" indent="-184404">
              <a:lnSpc>
                <a:spcPts val="2295"/>
              </a:lnSpc>
              <a:buSzPct val="100000"/>
              <a:buChar char="•"/>
            </a:pPr>
            <a:r>
              <a:rPr lang="en-US" sz="17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Наслідок: ускладнення імплантації та естетики</a:t>
            </a:r>
            <a:endParaRPr lang="en-US" sz="1700" dirty="0"/>
          </a:p>
        </p:txBody>
      </p:sp>
      <p:sp>
        <p:nvSpPr>
          <p:cNvPr id="4" name="Text 2"/>
          <p:cNvSpPr/>
          <p:nvPr/>
        </p:nvSpPr>
        <p:spPr>
          <a:xfrm>
            <a:off x="812800" y="6238239"/>
            <a:ext cx="10883392" cy="2387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1680"/>
              </a:lnSpc>
              <a:buNone/>
            </a:pPr>
            <a:r>
              <a:rPr lang="en-US" sz="1200" dirty="0">
                <a:solidFill>
                  <a:srgbClr val="5D6A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Tan WL et al. Clin Oral Implants Res. 2012;23(Suppl 5):1–21</a:t>
            </a:r>
            <a:endParaRPr lang="en-US" sz="1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12303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12800" y="4285614"/>
            <a:ext cx="10883392" cy="34544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2520"/>
              </a:lnSpc>
              <a:buNone/>
            </a:pPr>
            <a:r>
              <a:rPr lang="en-US" sz="1800" dirty="0">
                <a:solidFill>
                  <a:srgbClr val="7FD6D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02</a:t>
            </a:r>
            <a:endParaRPr lang="en-US" sz="1800" dirty="0"/>
          </a:p>
        </p:txBody>
      </p:sp>
      <p:sp>
        <p:nvSpPr>
          <p:cNvPr id="3" name="Text 1"/>
          <p:cNvSpPr/>
          <p:nvPr>
            <p:ph type="title"/>
          </p:nvPr>
        </p:nvSpPr>
        <p:spPr>
          <a:xfrm>
            <a:off x="812800" y="4859654"/>
            <a:ext cx="10883392" cy="665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5040"/>
              </a:lnSpc>
              <a:buNone/>
            </a:pPr>
            <a:r>
              <a:rPr lang="en-US" sz="4800" b="0" i="0" dirty="0">
                <a:solidFill>
                  <a:srgbClr val="F4F1EA"/>
                </a:solidFill>
                <a:latin typeface="Georgia" pitchFamily="18" charset="0"/>
                <a:ea typeface="Georgia" pitchFamily="18" charset="-122"/>
                <a:cs typeface="Georgia" pitchFamily="18" charset="-120"/>
              </a:rPr>
              <a:t>Остеопластика</a:t>
            </a:r>
            <a:endParaRPr lang="en-US" sz="4800" dirty="0"/>
          </a:p>
        </p:txBody>
      </p:sp>
      <p:sp>
        <p:nvSpPr>
          <p:cNvPr id="4" name="Text 2"/>
          <p:cNvSpPr/>
          <p:nvPr/>
        </p:nvSpPr>
        <p:spPr>
          <a:xfrm>
            <a:off x="812800" y="5753736"/>
            <a:ext cx="8502650" cy="31686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2295"/>
              </a:lnSpc>
              <a:buNone/>
            </a:pPr>
            <a:r>
              <a:rPr lang="en-US" sz="1700" dirty="0">
                <a:solidFill>
                  <a:srgbClr val="B9C9D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Кісткові матеріали та хірургічні методики</a:t>
            </a:r>
            <a:endParaRPr lang="en-US" sz="17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6F3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type="title"/>
          </p:nvPr>
        </p:nvSpPr>
        <p:spPr>
          <a:xfrm>
            <a:off x="812800" y="812800"/>
            <a:ext cx="10883392" cy="4445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3300"/>
              </a:lnSpc>
              <a:buNone/>
            </a:pPr>
            <a:r>
              <a:rPr lang="en-US" sz="3000" b="0" i="0" dirty="0">
                <a:solidFill>
                  <a:srgbClr val="137176"/>
                </a:solidFill>
                <a:latin typeface="Georgia" pitchFamily="18" charset="0"/>
                <a:ea typeface="Georgia" pitchFamily="18" charset="-122"/>
                <a:cs typeface="Georgia" pitchFamily="18" charset="-120"/>
              </a:rPr>
              <a:t>Кісткові трансплантати: класифікація</a:t>
            </a:r>
            <a:endParaRPr lang="en-US" sz="3000" dirty="0"/>
          </a:p>
        </p:txBody>
      </p:sp>
      <p:graphicFrame>
        <p:nvGraphicFramePr>
          <p:cNvPr id="3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825500" y="1498600"/>
          <a:ext cx="10553700" cy="3512820"/>
        </p:xfrm>
        <a:graphic>
          <a:graphicData uri="http://schemas.openxmlformats.org/drawingml/2006/table">
            <a:tbl>
              <a:tblPr/>
              <a:tblGrid>
                <a:gridCol w="3517900"/>
                <a:gridCol w="3517900"/>
                <a:gridCol w="3517900"/>
              </a:tblGrid>
              <a:tr h="474980">
                <a:tc>
                  <a:txBody>
                    <a:bodyPr/>
                    <a:lstStyle/>
                    <a:p>
                      <a:pPr indent="0" marL="0">
                        <a:lnSpc>
                          <a:spcPts val="2240"/>
                        </a:lnSpc>
                        <a:buNone/>
                      </a:pPr>
                      <a:r>
                        <a:rPr lang="en-US" sz="16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Тип</a:t>
                      </a:r>
                      <a:endParaRPr lang="en-US" sz="16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127000" marR="127000" marT="88900" marB="88900" anchor="t">
                    <a:lnL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6B4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6B4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E1DB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lnSpc>
                          <a:spcPts val="2240"/>
                        </a:lnSpc>
                        <a:buNone/>
                      </a:pPr>
                      <a:r>
                        <a:rPr lang="en-US" sz="16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Приклад</a:t>
                      </a:r>
                      <a:endParaRPr lang="en-US" sz="16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127000" marR="127000" marT="88900" marB="88900" anchor="t">
                    <a:lnL w="12700" cap="flat" cmpd="sng" algn="ctr">
                      <a:solidFill>
                        <a:srgbClr val="B6B4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6B4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6B4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E1DB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lnSpc>
                          <a:spcPts val="2240"/>
                        </a:lnSpc>
                        <a:buNone/>
                      </a:pPr>
                      <a:r>
                        <a:rPr lang="en-US" sz="16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Властивості</a:t>
                      </a:r>
                      <a:endParaRPr lang="en-US" sz="16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127000" marR="127000" marT="88900" marB="88900" anchor="t">
                    <a:lnL w="12700" cap="flat" cmpd="sng" algn="ctr">
                      <a:solidFill>
                        <a:srgbClr val="B6B4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6B4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6B4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E1DB"/>
                    </a:solidFill>
                  </a:tcPr>
                </a:tc>
              </a:tr>
              <a:tr h="759460">
                <a:tc>
                  <a:txBody>
                    <a:bodyPr/>
                    <a:lstStyle/>
                    <a:p>
                      <a:pPr indent="0" marL="0">
                        <a:lnSpc>
                          <a:spcPts val="2240"/>
                        </a:lnSpc>
                        <a:buNone/>
                      </a:pPr>
                      <a:r>
                        <a:rPr lang="en-US" sz="1600" dirty="0">
                          <a:solidFill>
                            <a:srgbClr val="16222B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Аутогенний</a:t>
                      </a:r>
                      <a:endParaRPr lang="en-US" sz="16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127000" marR="127000" marT="88900" marB="88900" anchor="t">
                    <a:lnL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6B4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lnSpc>
                          <a:spcPts val="2240"/>
                        </a:lnSpc>
                        <a:buNone/>
                      </a:pPr>
                      <a:r>
                        <a:rPr lang="en-US" sz="1600" dirty="0">
                          <a:solidFill>
                            <a:srgbClr val="16222B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Симфіз, гілка щелепи, гребінь клубової кістки</a:t>
                      </a:r>
                      <a:endParaRPr lang="en-US" sz="16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127000" marR="127000" marT="88900" marB="88900" anchor="t">
                    <a:lnL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6B4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lnSpc>
                          <a:spcPts val="2240"/>
                        </a:lnSpc>
                        <a:buNone/>
                      </a:pPr>
                      <a:r>
                        <a:rPr lang="en-US" sz="1600" dirty="0">
                          <a:solidFill>
                            <a:srgbClr val="16222B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Остеогенний, остеоіндуктивний, остеокондуктивний</a:t>
                      </a:r>
                      <a:endParaRPr lang="en-US" sz="16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127000" marR="127000" marT="88900" marB="88900" anchor="t">
                    <a:lnL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6B4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9460">
                <a:tc>
                  <a:txBody>
                    <a:bodyPr/>
                    <a:lstStyle/>
                    <a:p>
                      <a:pPr indent="0" marL="0">
                        <a:lnSpc>
                          <a:spcPts val="2240"/>
                        </a:lnSpc>
                        <a:buNone/>
                      </a:pPr>
                      <a:r>
                        <a:rPr lang="en-US" sz="1600" dirty="0">
                          <a:solidFill>
                            <a:srgbClr val="16222B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Алогенний</a:t>
                      </a:r>
                      <a:endParaRPr lang="en-US" sz="16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127000" marR="127000" marT="88900" marB="88900" anchor="t">
                    <a:lnL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lnSpc>
                          <a:spcPts val="2240"/>
                        </a:lnSpc>
                        <a:buNone/>
                      </a:pPr>
                      <a:r>
                        <a:rPr lang="en-US" sz="1600" dirty="0">
                          <a:solidFill>
                            <a:srgbClr val="16222B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FDBA, DFDBA</a:t>
                      </a:r>
                      <a:endParaRPr lang="en-US" sz="16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127000" marR="127000" marT="88900" marB="88900" anchor="t">
                    <a:lnL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lnSpc>
                          <a:spcPts val="2240"/>
                        </a:lnSpc>
                        <a:buNone/>
                      </a:pPr>
                      <a:r>
                        <a:rPr lang="en-US" sz="1600" dirty="0">
                          <a:solidFill>
                            <a:srgbClr val="16222B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Остеокондуктивний; DFDBA — з потенційною остеоіндукцією</a:t>
                      </a:r>
                      <a:endParaRPr lang="en-US" sz="16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127000" marR="127000" marT="88900" marB="88900" anchor="t">
                    <a:lnL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9460">
                <a:tc>
                  <a:txBody>
                    <a:bodyPr/>
                    <a:lstStyle/>
                    <a:p>
                      <a:pPr indent="0" marL="0">
                        <a:lnSpc>
                          <a:spcPts val="2240"/>
                        </a:lnSpc>
                        <a:buNone/>
                      </a:pPr>
                      <a:r>
                        <a:rPr lang="en-US" sz="1600" dirty="0">
                          <a:solidFill>
                            <a:srgbClr val="16222B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Ксеногенний</a:t>
                      </a:r>
                      <a:endParaRPr lang="en-US" sz="16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127000" marR="127000" marT="88900" marB="88900" anchor="t">
                    <a:lnL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lnSpc>
                          <a:spcPts val="2240"/>
                        </a:lnSpc>
                        <a:buNone/>
                      </a:pPr>
                      <a:r>
                        <a:rPr lang="en-US" sz="1600" dirty="0">
                          <a:solidFill>
                            <a:srgbClr val="16222B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DBBM (бичачий мінерал)</a:t>
                      </a:r>
                      <a:endParaRPr lang="en-US" sz="16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127000" marR="127000" marT="88900" marB="88900" anchor="t">
                    <a:lnL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lnSpc>
                          <a:spcPts val="2240"/>
                        </a:lnSpc>
                        <a:buNone/>
                      </a:pPr>
                      <a:r>
                        <a:rPr lang="en-US" sz="1600" dirty="0">
                          <a:solidFill>
                            <a:srgbClr val="16222B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Остеокондуктивний, повільна резорбція</a:t>
                      </a:r>
                      <a:endParaRPr lang="en-US" sz="16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127000" marR="127000" marT="88900" marB="88900" anchor="t">
                    <a:lnL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9460">
                <a:tc>
                  <a:txBody>
                    <a:bodyPr/>
                    <a:lstStyle/>
                    <a:p>
                      <a:pPr indent="0" marL="0">
                        <a:lnSpc>
                          <a:spcPts val="2240"/>
                        </a:lnSpc>
                        <a:buNone/>
                      </a:pPr>
                      <a:r>
                        <a:rPr lang="en-US" sz="1600" dirty="0">
                          <a:solidFill>
                            <a:srgbClr val="16222B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Синтетичний</a:t>
                      </a:r>
                      <a:endParaRPr lang="en-US" sz="16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127000" marR="127000" marT="88900" marB="88900" anchor="t">
                    <a:lnL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lnSpc>
                          <a:spcPts val="2240"/>
                        </a:lnSpc>
                        <a:buNone/>
                      </a:pPr>
                      <a:r>
                        <a:rPr lang="en-US" sz="1600" dirty="0">
                          <a:solidFill>
                            <a:srgbClr val="16222B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β-TCP, гідроксиапатит, біоскло</a:t>
                      </a:r>
                      <a:endParaRPr lang="en-US" sz="16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127000" marR="127000" marT="88900" marB="88900" anchor="t">
                    <a:lnL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lnSpc>
                          <a:spcPts val="2240"/>
                        </a:lnSpc>
                        <a:buNone/>
                      </a:pPr>
                      <a:r>
                        <a:rPr lang="en-US" sz="1600" dirty="0">
                          <a:solidFill>
                            <a:srgbClr val="16222B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Остеокондуктивний, регульована резорбція</a:t>
                      </a:r>
                      <a:endParaRPr lang="en-US" sz="16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127000" marR="127000" marT="88900" marB="88900" anchor="t">
                    <a:lnL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812800" y="6238239"/>
            <a:ext cx="10883392" cy="2387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1680"/>
              </a:lnSpc>
              <a:buNone/>
            </a:pPr>
            <a:r>
              <a:rPr lang="en-US" sz="1200" dirty="0">
                <a:solidFill>
                  <a:srgbClr val="5D6A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Огляд: Wang HL, Boyapati L. Implant Dent. 2006;15(1):8–17</a:t>
            </a:r>
            <a:endParaRPr lang="en-US" sz="12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6F3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type="title"/>
          </p:nvPr>
        </p:nvSpPr>
        <p:spPr>
          <a:xfrm>
            <a:off x="812800" y="812800"/>
            <a:ext cx="10883392" cy="4445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3300"/>
              </a:lnSpc>
              <a:buNone/>
            </a:pPr>
            <a:r>
              <a:rPr lang="en-US" sz="3000" b="0" i="0" dirty="0">
                <a:solidFill>
                  <a:srgbClr val="137176"/>
                </a:solidFill>
                <a:latin typeface="Georgia" pitchFamily="18" charset="0"/>
                <a:ea typeface="Georgia" pitchFamily="18" charset="-122"/>
                <a:cs typeface="Georgia" pitchFamily="18" charset="-120"/>
              </a:rPr>
              <a:t>Аутокістка: «золотий стандарт»</a:t>
            </a:r>
            <a:endParaRPr lang="en-US" sz="3000" dirty="0"/>
          </a:p>
        </p:txBody>
      </p:sp>
      <p:sp>
        <p:nvSpPr>
          <p:cNvPr id="3" name="Text 1"/>
          <p:cNvSpPr/>
          <p:nvPr/>
        </p:nvSpPr>
        <p:spPr>
          <a:xfrm>
            <a:off x="856996" y="1485900"/>
            <a:ext cx="10832338" cy="122512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184404" indent="-184404">
              <a:lnSpc>
                <a:spcPts val="2295"/>
              </a:lnSpc>
              <a:buSzPct val="100000"/>
              <a:buChar char="•"/>
            </a:pPr>
            <a:r>
              <a:rPr lang="en-US" sz="17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Єдиний матеріал з остеогенними клітинами</a:t>
            </a:r>
            <a:endParaRPr lang="en-US" sz="1700" dirty="0"/>
          </a:p>
          <a:p>
            <a:pPr algn="l" marL="184404" indent="-184404">
              <a:lnSpc>
                <a:spcPts val="2295"/>
              </a:lnSpc>
              <a:buSzPct val="100000"/>
              <a:buChar char="•"/>
            </a:pPr>
            <a:r>
              <a:rPr lang="en-US" sz="17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Внутрішньоротові донорські зони: симфіз, гілка нижньої щелепи, бугор верхньої щелепи</a:t>
            </a:r>
            <a:endParaRPr lang="en-US" sz="1700" dirty="0"/>
          </a:p>
          <a:p>
            <a:pPr algn="l" marL="184404" indent="-184404">
              <a:lnSpc>
                <a:spcPts val="2295"/>
              </a:lnSpc>
              <a:buSzPct val="100000"/>
              <a:buChar char="•"/>
            </a:pPr>
            <a:r>
              <a:rPr lang="en-US" sz="17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Позаротова зона: гребінь клубової кістки — для великих дефектів</a:t>
            </a:r>
            <a:endParaRPr lang="en-US" sz="1700" dirty="0"/>
          </a:p>
          <a:p>
            <a:pPr algn="l" marL="184404" indent="-184404">
              <a:lnSpc>
                <a:spcPts val="2295"/>
              </a:lnSpc>
              <a:buSzPct val="100000"/>
              <a:buChar char="•"/>
            </a:pPr>
            <a:r>
              <a:rPr lang="en-US" sz="17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Недоліки: друга операційна зона, обмежений об’єм, резорбція блоків</a:t>
            </a:r>
            <a:endParaRPr lang="en-US" sz="1700" dirty="0"/>
          </a:p>
        </p:txBody>
      </p:sp>
      <p:sp>
        <p:nvSpPr>
          <p:cNvPr id="4" name="Text 2"/>
          <p:cNvSpPr/>
          <p:nvPr/>
        </p:nvSpPr>
        <p:spPr>
          <a:xfrm>
            <a:off x="812800" y="6238242"/>
            <a:ext cx="10883392" cy="2387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1680"/>
              </a:lnSpc>
              <a:buNone/>
            </a:pPr>
            <a:r>
              <a:rPr lang="en-US" sz="1200" dirty="0">
                <a:solidFill>
                  <a:srgbClr val="5D6A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Принцип остеогенезу, остеоіндукції та остеокондукції</a:t>
            </a:r>
            <a:endParaRPr lang="en-US" sz="12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12303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type="title"/>
          </p:nvPr>
        </p:nvSpPr>
        <p:spPr>
          <a:xfrm>
            <a:off x="812800" y="812800"/>
            <a:ext cx="10883392" cy="4445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3300"/>
              </a:lnSpc>
              <a:buNone/>
            </a:pPr>
            <a:r>
              <a:rPr lang="en-US" sz="3000" b="0" i="0" dirty="0">
                <a:solidFill>
                  <a:srgbClr val="7FD6D3"/>
                </a:solidFill>
                <a:latin typeface="Georgia" pitchFamily="18" charset="0"/>
                <a:ea typeface="Georgia" pitchFamily="18" charset="-122"/>
                <a:cs typeface="Georgia" pitchFamily="18" charset="-120"/>
              </a:rPr>
              <a:t>Ксеногенні та алогенні матеріали</a:t>
            </a:r>
            <a:endParaRPr lang="en-US" sz="3000" dirty="0"/>
          </a:p>
        </p:txBody>
      </p:sp>
      <p:sp>
        <p:nvSpPr>
          <p:cNvPr id="3" name="Text 1"/>
          <p:cNvSpPr/>
          <p:nvPr/>
        </p:nvSpPr>
        <p:spPr>
          <a:xfrm>
            <a:off x="856996" y="1485900"/>
            <a:ext cx="10832338" cy="122512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184404" indent="-184404">
              <a:lnSpc>
                <a:spcPts val="2295"/>
              </a:lnSpc>
              <a:buSzPct val="100000"/>
              <a:buChar char="•"/>
            </a:pPr>
            <a:r>
              <a:rPr lang="en-US" sz="1700" dirty="0">
                <a:solidFill>
                  <a:srgbClr val="F4F1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DBBM повільно резорбується: довготривала стабільність об’єму</a:t>
            </a:r>
            <a:endParaRPr lang="en-US" sz="1700" dirty="0"/>
          </a:p>
          <a:p>
            <a:pPr algn="l" marL="184404" indent="-184404">
              <a:lnSpc>
                <a:spcPts val="2295"/>
              </a:lnSpc>
              <a:buSzPct val="100000"/>
              <a:buChar char="•"/>
            </a:pPr>
            <a:r>
              <a:rPr lang="en-US" sz="1700" dirty="0">
                <a:solidFill>
                  <a:srgbClr val="F4F1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Алотрансплантати: доступні, без донорської зони, потрібна сертифікація тканинного банку</a:t>
            </a:r>
            <a:endParaRPr lang="en-US" sz="1700" dirty="0"/>
          </a:p>
          <a:p>
            <a:pPr algn="l" marL="184404" indent="-184404">
              <a:lnSpc>
                <a:spcPts val="2295"/>
              </a:lnSpc>
              <a:buSzPct val="100000"/>
              <a:buChar char="•"/>
            </a:pPr>
            <a:r>
              <a:rPr lang="en-US" sz="1700" dirty="0">
                <a:solidFill>
                  <a:srgbClr val="F4F1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Cochrane-огляди (Esposito та ін.): жоден матеріал не довів переконливої переваги</a:t>
            </a:r>
            <a:endParaRPr lang="en-US" sz="1700" dirty="0"/>
          </a:p>
          <a:p>
            <a:pPr algn="l" marL="184404" indent="-184404">
              <a:lnSpc>
                <a:spcPts val="2295"/>
              </a:lnSpc>
              <a:buSzPct val="100000"/>
              <a:buChar char="•"/>
            </a:pPr>
            <a:r>
              <a:rPr lang="en-US" sz="1700" dirty="0">
                <a:solidFill>
                  <a:srgbClr val="F4F1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Вибір залежить від дефекту, терміну імплантації та естетичних вимог</a:t>
            </a:r>
            <a:endParaRPr lang="en-US" sz="1700" dirty="0"/>
          </a:p>
        </p:txBody>
      </p:sp>
      <p:sp>
        <p:nvSpPr>
          <p:cNvPr id="4" name="Text 2"/>
          <p:cNvSpPr/>
          <p:nvPr/>
        </p:nvSpPr>
        <p:spPr>
          <a:xfrm>
            <a:off x="812800" y="6238242"/>
            <a:ext cx="10883392" cy="2387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1680"/>
              </a:lnSpc>
              <a:buNone/>
            </a:pPr>
            <a:r>
              <a:rPr lang="en-US" sz="1200" dirty="0">
                <a:solidFill>
                  <a:srgbClr val="9FB4B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Esposito M et al. Cochrane Database Syst Rev (огляди з аугментації)</a:t>
            </a:r>
            <a:endParaRPr lang="en-US" sz="12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6F3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type="title"/>
          </p:nvPr>
        </p:nvSpPr>
        <p:spPr>
          <a:xfrm>
            <a:off x="812800" y="812800"/>
            <a:ext cx="10883392" cy="4445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3300"/>
              </a:lnSpc>
              <a:buNone/>
            </a:pPr>
            <a:r>
              <a:rPr lang="en-US" sz="3000" b="0" i="0" dirty="0">
                <a:solidFill>
                  <a:srgbClr val="137176"/>
                </a:solidFill>
                <a:latin typeface="Georgia" pitchFamily="18" charset="0"/>
                <a:ea typeface="Georgia" pitchFamily="18" charset="-122"/>
                <a:cs typeface="Georgia" pitchFamily="18" charset="-120"/>
              </a:rPr>
              <a:t>Синтетичні замінники кістки</a:t>
            </a:r>
            <a:endParaRPr lang="en-US" sz="3000" dirty="0"/>
          </a:p>
        </p:txBody>
      </p:sp>
      <p:sp>
        <p:nvSpPr>
          <p:cNvPr id="3" name="Shape 1"/>
          <p:cNvSpPr/>
          <p:nvPr/>
        </p:nvSpPr>
        <p:spPr>
          <a:xfrm>
            <a:off x="812800" y="1485900"/>
            <a:ext cx="2508250" cy="1822450"/>
          </a:xfrm>
          <a:prstGeom prst="roundRect">
            <a:avLst>
              <a:gd name="adj" fmla="val 5575"/>
            </a:avLst>
          </a:prstGeom>
          <a:solidFill>
            <a:srgbClr val="FFFFFF"/>
          </a:solidFill>
          <a:ln/>
        </p:spPr>
      </p:sp>
      <p:sp>
        <p:nvSpPr>
          <p:cNvPr id="4" name="Shape 2"/>
          <p:cNvSpPr/>
          <p:nvPr/>
        </p:nvSpPr>
        <p:spPr>
          <a:xfrm>
            <a:off x="812800" y="1485900"/>
            <a:ext cx="2508250" cy="1822450"/>
          </a:xfrm>
          <a:custGeom>
            <a:avLst/>
            <a:gdLst/>
            <a:ahLst/>
            <a:cxnLst/>
            <a:rect l="l" t="t" r="r" b="b"/>
            <a:pathLst>
              <a:path w="2508250" h="1822450">
                <a:moveTo>
                  <a:pt x="0" y="101600"/>
                </a:moveTo>
                <a:lnTo>
                  <a:pt x="0" y="101600"/>
                </a:lnTo>
                <a:arcTo hR="101600" wR="101600" stAng="10800000" swAng="5400000"/>
                <a:lnTo>
                  <a:pt x="2406650" y="0"/>
                </a:lnTo>
                <a:arcTo hR="101600" wR="101600" stAng="16200000" swAng="5400000"/>
                <a:lnTo>
                  <a:pt x="2508250" y="101600"/>
                </a:lnTo>
                <a:arcTo hR="63500" wR="101600" stAng="0" swAng="-5400000"/>
                <a:lnTo>
                  <a:pt x="101600" y="38100"/>
                </a:lnTo>
                <a:arcTo hR="63500" wR="101600" stAng="16200000" swAng="-5400000"/>
                <a:close/>
              </a:path>
            </a:pathLst>
          </a:custGeom>
          <a:solidFill>
            <a:srgbClr val="137176"/>
          </a:solidFill>
          <a:ln/>
        </p:spPr>
      </p:sp>
      <p:sp>
        <p:nvSpPr>
          <p:cNvPr id="5" name="Text 3"/>
          <p:cNvSpPr/>
          <p:nvPr/>
        </p:nvSpPr>
        <p:spPr>
          <a:xfrm>
            <a:off x="1041400" y="1752600"/>
            <a:ext cx="2112582" cy="284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2040"/>
              </a:lnSpc>
              <a:buNone/>
            </a:pPr>
            <a:r>
              <a:rPr lang="en-US" sz="1700" b="1" dirty="0">
                <a:solidFill>
                  <a:srgbClr val="137176"/>
                </a:solidFill>
                <a:latin typeface="Georgia" pitchFamily="18" charset="0"/>
                <a:ea typeface="Georgia" pitchFamily="18" charset="-122"/>
                <a:cs typeface="Georgia" pitchFamily="18" charset="-120"/>
              </a:rPr>
              <a:t>β-TCP</a:t>
            </a:r>
            <a:endParaRPr lang="en-US" sz="1700" dirty="0"/>
          </a:p>
        </p:txBody>
      </p:sp>
      <p:sp>
        <p:nvSpPr>
          <p:cNvPr id="6" name="Text 4"/>
          <p:cNvSpPr/>
          <p:nvPr/>
        </p:nvSpPr>
        <p:spPr>
          <a:xfrm>
            <a:off x="1041400" y="2100579"/>
            <a:ext cx="2112582" cy="74549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1890"/>
              </a:lnSpc>
              <a:buNone/>
            </a:pPr>
            <a:r>
              <a:rPr lang="en-US" sz="14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Резорбується порівняно швидко й замінюється власною кісткою</a:t>
            </a:r>
            <a:endParaRPr lang="en-US" sz="1400" dirty="0"/>
          </a:p>
        </p:txBody>
      </p:sp>
      <p:sp>
        <p:nvSpPr>
          <p:cNvPr id="7" name="Shape 5"/>
          <p:cNvSpPr/>
          <p:nvPr/>
        </p:nvSpPr>
        <p:spPr>
          <a:xfrm>
            <a:off x="3498850" y="1485900"/>
            <a:ext cx="2508250" cy="1822450"/>
          </a:xfrm>
          <a:prstGeom prst="roundRect">
            <a:avLst>
              <a:gd name="adj" fmla="val 5575"/>
            </a:avLst>
          </a:prstGeom>
          <a:solidFill>
            <a:srgbClr val="FFFFFF"/>
          </a:solidFill>
          <a:ln/>
        </p:spPr>
      </p:sp>
      <p:sp>
        <p:nvSpPr>
          <p:cNvPr id="8" name="Shape 6"/>
          <p:cNvSpPr/>
          <p:nvPr/>
        </p:nvSpPr>
        <p:spPr>
          <a:xfrm>
            <a:off x="3498850" y="1485900"/>
            <a:ext cx="2508250" cy="1822450"/>
          </a:xfrm>
          <a:custGeom>
            <a:avLst/>
            <a:gdLst/>
            <a:ahLst/>
            <a:cxnLst/>
            <a:rect l="l" t="t" r="r" b="b"/>
            <a:pathLst>
              <a:path w="2508250" h="1822450">
                <a:moveTo>
                  <a:pt x="0" y="101600"/>
                </a:moveTo>
                <a:lnTo>
                  <a:pt x="0" y="101600"/>
                </a:lnTo>
                <a:arcTo hR="101600" wR="101600" stAng="10800000" swAng="5400000"/>
                <a:lnTo>
                  <a:pt x="2406650" y="0"/>
                </a:lnTo>
                <a:arcTo hR="101600" wR="101600" stAng="16200000" swAng="5400000"/>
                <a:lnTo>
                  <a:pt x="2508250" y="101600"/>
                </a:lnTo>
                <a:arcTo hR="63500" wR="101600" stAng="0" swAng="-5400000"/>
                <a:lnTo>
                  <a:pt x="101600" y="38100"/>
                </a:lnTo>
                <a:arcTo hR="63500" wR="101600" stAng="16200000" swAng="-5400000"/>
                <a:close/>
              </a:path>
            </a:pathLst>
          </a:custGeom>
          <a:solidFill>
            <a:srgbClr val="137176"/>
          </a:solidFill>
          <a:ln/>
        </p:spPr>
      </p:sp>
      <p:sp>
        <p:nvSpPr>
          <p:cNvPr id="9" name="Text 7"/>
          <p:cNvSpPr/>
          <p:nvPr/>
        </p:nvSpPr>
        <p:spPr>
          <a:xfrm>
            <a:off x="3727450" y="1752600"/>
            <a:ext cx="2112582" cy="284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2040"/>
              </a:lnSpc>
              <a:buNone/>
            </a:pPr>
            <a:r>
              <a:rPr lang="en-US" sz="1700" b="1" dirty="0">
                <a:solidFill>
                  <a:srgbClr val="137176"/>
                </a:solidFill>
                <a:latin typeface="Georgia" pitchFamily="18" charset="0"/>
                <a:ea typeface="Georgia" pitchFamily="18" charset="-122"/>
                <a:cs typeface="Georgia" pitchFamily="18" charset="-120"/>
              </a:rPr>
              <a:t>Гідроксиапатит</a:t>
            </a:r>
            <a:endParaRPr lang="en-US" sz="1700" dirty="0"/>
          </a:p>
        </p:txBody>
      </p:sp>
      <p:sp>
        <p:nvSpPr>
          <p:cNvPr id="10" name="Text 8"/>
          <p:cNvSpPr/>
          <p:nvPr/>
        </p:nvSpPr>
        <p:spPr>
          <a:xfrm>
            <a:off x="3727450" y="2100579"/>
            <a:ext cx="2112582" cy="74549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1890"/>
              </a:lnSpc>
              <a:buNone/>
            </a:pPr>
            <a:r>
              <a:rPr lang="en-US" sz="14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Дуже повільна резорбція, довго зберігає об’єм</a:t>
            </a:r>
            <a:endParaRPr lang="en-US" sz="1400" dirty="0"/>
          </a:p>
        </p:txBody>
      </p:sp>
      <p:sp>
        <p:nvSpPr>
          <p:cNvPr id="11" name="Shape 9"/>
          <p:cNvSpPr/>
          <p:nvPr/>
        </p:nvSpPr>
        <p:spPr>
          <a:xfrm>
            <a:off x="6184900" y="1485900"/>
            <a:ext cx="2508250" cy="1822450"/>
          </a:xfrm>
          <a:prstGeom prst="roundRect">
            <a:avLst>
              <a:gd name="adj" fmla="val 5575"/>
            </a:avLst>
          </a:prstGeom>
          <a:solidFill>
            <a:srgbClr val="FFFFFF"/>
          </a:solidFill>
          <a:ln/>
        </p:spPr>
      </p:sp>
      <p:sp>
        <p:nvSpPr>
          <p:cNvPr id="12" name="Shape 10"/>
          <p:cNvSpPr/>
          <p:nvPr/>
        </p:nvSpPr>
        <p:spPr>
          <a:xfrm>
            <a:off x="6184900" y="1485900"/>
            <a:ext cx="2508250" cy="1822450"/>
          </a:xfrm>
          <a:custGeom>
            <a:avLst/>
            <a:gdLst/>
            <a:ahLst/>
            <a:cxnLst/>
            <a:rect l="l" t="t" r="r" b="b"/>
            <a:pathLst>
              <a:path w="2508250" h="1822450">
                <a:moveTo>
                  <a:pt x="0" y="101600"/>
                </a:moveTo>
                <a:lnTo>
                  <a:pt x="0" y="101600"/>
                </a:lnTo>
                <a:arcTo hR="101600" wR="101600" stAng="10800000" swAng="5400000"/>
                <a:lnTo>
                  <a:pt x="2406650" y="0"/>
                </a:lnTo>
                <a:arcTo hR="101600" wR="101600" stAng="16200000" swAng="5400000"/>
                <a:lnTo>
                  <a:pt x="2508250" y="101600"/>
                </a:lnTo>
                <a:arcTo hR="63500" wR="101600" stAng="0" swAng="-5400000"/>
                <a:lnTo>
                  <a:pt x="101600" y="38100"/>
                </a:lnTo>
                <a:arcTo hR="63500" wR="101600" stAng="16200000" swAng="-5400000"/>
                <a:close/>
              </a:path>
            </a:pathLst>
          </a:custGeom>
          <a:solidFill>
            <a:srgbClr val="137176"/>
          </a:solidFill>
          <a:ln/>
        </p:spPr>
      </p:sp>
      <p:sp>
        <p:nvSpPr>
          <p:cNvPr id="13" name="Text 11"/>
          <p:cNvSpPr/>
          <p:nvPr/>
        </p:nvSpPr>
        <p:spPr>
          <a:xfrm>
            <a:off x="6413500" y="1752600"/>
            <a:ext cx="2112582" cy="5435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2040"/>
              </a:lnSpc>
              <a:buNone/>
            </a:pPr>
            <a:r>
              <a:rPr lang="en-US" sz="1700" b="1" dirty="0">
                <a:solidFill>
                  <a:srgbClr val="137176"/>
                </a:solidFill>
                <a:latin typeface="Georgia" pitchFamily="18" charset="0"/>
                <a:ea typeface="Georgia" pitchFamily="18" charset="-122"/>
                <a:cs typeface="Georgia" pitchFamily="18" charset="-120"/>
              </a:rPr>
              <a:t>Біфазні фосфати (BCP)</a:t>
            </a:r>
            <a:endParaRPr lang="en-US" sz="1700" dirty="0"/>
          </a:p>
        </p:txBody>
      </p:sp>
      <p:sp>
        <p:nvSpPr>
          <p:cNvPr id="14" name="Text 12"/>
          <p:cNvSpPr/>
          <p:nvPr/>
        </p:nvSpPr>
        <p:spPr>
          <a:xfrm>
            <a:off x="6413500" y="2359658"/>
            <a:ext cx="2112582" cy="74549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1890"/>
              </a:lnSpc>
              <a:buNone/>
            </a:pPr>
            <a:r>
              <a:rPr lang="en-US" sz="14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Суміш HA/β-TCP дозволяє налаштувати швидкість резорбції</a:t>
            </a:r>
            <a:endParaRPr lang="en-US" sz="1400" dirty="0"/>
          </a:p>
        </p:txBody>
      </p:sp>
      <p:sp>
        <p:nvSpPr>
          <p:cNvPr id="15" name="Shape 13"/>
          <p:cNvSpPr/>
          <p:nvPr/>
        </p:nvSpPr>
        <p:spPr>
          <a:xfrm>
            <a:off x="8870950" y="1485900"/>
            <a:ext cx="2508250" cy="1822450"/>
          </a:xfrm>
          <a:prstGeom prst="roundRect">
            <a:avLst>
              <a:gd name="adj" fmla="val 5575"/>
            </a:avLst>
          </a:prstGeom>
          <a:solidFill>
            <a:srgbClr val="FFFFFF"/>
          </a:solidFill>
          <a:ln/>
        </p:spPr>
      </p:sp>
      <p:sp>
        <p:nvSpPr>
          <p:cNvPr id="16" name="Shape 14"/>
          <p:cNvSpPr/>
          <p:nvPr/>
        </p:nvSpPr>
        <p:spPr>
          <a:xfrm>
            <a:off x="8870950" y="1485900"/>
            <a:ext cx="2508250" cy="1822450"/>
          </a:xfrm>
          <a:custGeom>
            <a:avLst/>
            <a:gdLst/>
            <a:ahLst/>
            <a:cxnLst/>
            <a:rect l="l" t="t" r="r" b="b"/>
            <a:pathLst>
              <a:path w="2508250" h="1822450">
                <a:moveTo>
                  <a:pt x="0" y="101600"/>
                </a:moveTo>
                <a:lnTo>
                  <a:pt x="0" y="101600"/>
                </a:lnTo>
                <a:arcTo hR="101600" wR="101600" stAng="10800000" swAng="5400000"/>
                <a:lnTo>
                  <a:pt x="2406650" y="0"/>
                </a:lnTo>
                <a:arcTo hR="101600" wR="101600" stAng="16200000" swAng="5400000"/>
                <a:lnTo>
                  <a:pt x="2508250" y="101600"/>
                </a:lnTo>
                <a:arcTo hR="63500" wR="101600" stAng="0" swAng="-5400000"/>
                <a:lnTo>
                  <a:pt x="101600" y="38100"/>
                </a:lnTo>
                <a:arcTo hR="63500" wR="101600" stAng="16200000" swAng="-5400000"/>
                <a:close/>
              </a:path>
            </a:pathLst>
          </a:custGeom>
          <a:solidFill>
            <a:srgbClr val="137176"/>
          </a:solidFill>
          <a:ln/>
        </p:spPr>
      </p:sp>
      <p:sp>
        <p:nvSpPr>
          <p:cNvPr id="17" name="Text 15"/>
          <p:cNvSpPr/>
          <p:nvPr/>
        </p:nvSpPr>
        <p:spPr>
          <a:xfrm>
            <a:off x="9099550" y="1752600"/>
            <a:ext cx="2112582" cy="284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2040"/>
              </a:lnSpc>
              <a:buNone/>
            </a:pPr>
            <a:r>
              <a:rPr lang="en-US" sz="1700" b="1" dirty="0">
                <a:solidFill>
                  <a:srgbClr val="137176"/>
                </a:solidFill>
                <a:latin typeface="Georgia" pitchFamily="18" charset="0"/>
                <a:ea typeface="Georgia" pitchFamily="18" charset="-122"/>
                <a:cs typeface="Georgia" pitchFamily="18" charset="-120"/>
              </a:rPr>
              <a:t>Біоскло</a:t>
            </a:r>
            <a:endParaRPr lang="en-US" sz="1700" dirty="0"/>
          </a:p>
        </p:txBody>
      </p:sp>
      <p:sp>
        <p:nvSpPr>
          <p:cNvPr id="18" name="Text 16"/>
          <p:cNvSpPr/>
          <p:nvPr/>
        </p:nvSpPr>
        <p:spPr>
          <a:xfrm>
            <a:off x="9099550" y="2100579"/>
            <a:ext cx="2112582" cy="5054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1890"/>
              </a:lnSpc>
              <a:buNone/>
            </a:pPr>
            <a:r>
              <a:rPr lang="en-US" sz="14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Біоактивне, зв’язується з кісткою й тканинами</a:t>
            </a:r>
            <a:endParaRPr lang="en-US" sz="1400" dirty="0"/>
          </a:p>
        </p:txBody>
      </p:sp>
      <p:sp>
        <p:nvSpPr>
          <p:cNvPr id="19" name="Text 17"/>
          <p:cNvSpPr/>
          <p:nvPr/>
        </p:nvSpPr>
        <p:spPr>
          <a:xfrm>
            <a:off x="812800" y="6238242"/>
            <a:ext cx="10883392" cy="2387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1680"/>
              </a:lnSpc>
              <a:buNone/>
            </a:pPr>
            <a:r>
              <a:rPr lang="en-US" sz="1200" dirty="0">
                <a:solidFill>
                  <a:srgbClr val="5D6A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Огляди з біоматеріалів для аугментації альвеолярного гребеня</a:t>
            </a:r>
            <a:endParaRPr lang="en-US" sz="12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6F3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type="title"/>
          </p:nvPr>
        </p:nvSpPr>
        <p:spPr>
          <a:xfrm>
            <a:off x="812800" y="812800"/>
            <a:ext cx="10883392" cy="4445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3300"/>
              </a:lnSpc>
              <a:buNone/>
            </a:pPr>
            <a:r>
              <a:rPr lang="en-US" sz="3000" b="0" i="0" dirty="0">
                <a:solidFill>
                  <a:srgbClr val="137176"/>
                </a:solidFill>
                <a:latin typeface="Georgia" pitchFamily="18" charset="0"/>
                <a:ea typeface="Georgia" pitchFamily="18" charset="-122"/>
                <a:cs typeface="Georgia" pitchFamily="18" charset="-120"/>
              </a:rPr>
              <a:t>Спрямована регенерація кістки (GBR)</a:t>
            </a:r>
            <a:endParaRPr lang="en-US" sz="3000" dirty="0"/>
          </a:p>
        </p:txBody>
      </p:sp>
      <p:sp>
        <p:nvSpPr>
          <p:cNvPr id="3" name="Shape 1"/>
          <p:cNvSpPr/>
          <p:nvPr/>
        </p:nvSpPr>
        <p:spPr>
          <a:xfrm>
            <a:off x="812800" y="1485900"/>
            <a:ext cx="2508250" cy="1822450"/>
          </a:xfrm>
          <a:prstGeom prst="roundRect">
            <a:avLst>
              <a:gd name="adj" fmla="val 5575"/>
            </a:avLst>
          </a:prstGeom>
          <a:solidFill>
            <a:srgbClr val="FFFFFF"/>
          </a:solidFill>
          <a:ln/>
        </p:spPr>
      </p:sp>
      <p:sp>
        <p:nvSpPr>
          <p:cNvPr id="4" name="Shape 2"/>
          <p:cNvSpPr/>
          <p:nvPr/>
        </p:nvSpPr>
        <p:spPr>
          <a:xfrm>
            <a:off x="812800" y="1485900"/>
            <a:ext cx="2508250" cy="1822450"/>
          </a:xfrm>
          <a:custGeom>
            <a:avLst/>
            <a:gdLst/>
            <a:ahLst/>
            <a:cxnLst/>
            <a:rect l="l" t="t" r="r" b="b"/>
            <a:pathLst>
              <a:path w="2508250" h="1822450">
                <a:moveTo>
                  <a:pt x="0" y="101600"/>
                </a:moveTo>
                <a:lnTo>
                  <a:pt x="0" y="101600"/>
                </a:lnTo>
                <a:arcTo hR="101600" wR="101600" stAng="10800000" swAng="5400000"/>
                <a:lnTo>
                  <a:pt x="2406650" y="0"/>
                </a:lnTo>
                <a:arcTo hR="101600" wR="101600" stAng="16200000" swAng="5400000"/>
                <a:lnTo>
                  <a:pt x="2508250" y="101600"/>
                </a:lnTo>
                <a:arcTo hR="63500" wR="101600" stAng="0" swAng="-5400000"/>
                <a:lnTo>
                  <a:pt x="101600" y="38100"/>
                </a:lnTo>
                <a:arcTo hR="63500" wR="101600" stAng="16200000" swAng="-5400000"/>
                <a:close/>
              </a:path>
            </a:pathLst>
          </a:custGeom>
          <a:solidFill>
            <a:srgbClr val="137176"/>
          </a:solidFill>
          <a:ln/>
        </p:spPr>
      </p:sp>
      <p:sp>
        <p:nvSpPr>
          <p:cNvPr id="5" name="Text 3"/>
          <p:cNvSpPr/>
          <p:nvPr/>
        </p:nvSpPr>
        <p:spPr>
          <a:xfrm>
            <a:off x="1041400" y="1752600"/>
            <a:ext cx="2112582" cy="284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2040"/>
              </a:lnSpc>
              <a:buNone/>
            </a:pPr>
            <a:r>
              <a:rPr lang="en-US" sz="1700" b="1" dirty="0">
                <a:solidFill>
                  <a:srgbClr val="137176"/>
                </a:solidFill>
                <a:latin typeface="Georgia" pitchFamily="18" charset="0"/>
                <a:ea typeface="Georgia" pitchFamily="18" charset="-122"/>
                <a:cs typeface="Georgia" pitchFamily="18" charset="-120"/>
              </a:rPr>
              <a:t>Принцип</a:t>
            </a:r>
            <a:endParaRPr lang="en-US" sz="1700" dirty="0"/>
          </a:p>
        </p:txBody>
      </p:sp>
      <p:sp>
        <p:nvSpPr>
          <p:cNvPr id="6" name="Text 4"/>
          <p:cNvSpPr/>
          <p:nvPr/>
        </p:nvSpPr>
        <p:spPr>
          <a:xfrm>
            <a:off x="1041400" y="2100579"/>
            <a:ext cx="2112582" cy="74549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1890"/>
              </a:lnSpc>
              <a:buNone/>
            </a:pPr>
            <a:r>
              <a:rPr lang="en-US" sz="14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Бар’єрна мембрана не допускає прориву м’яких тканин у дефект</a:t>
            </a:r>
            <a:endParaRPr lang="en-US" sz="1400" dirty="0"/>
          </a:p>
        </p:txBody>
      </p:sp>
      <p:sp>
        <p:nvSpPr>
          <p:cNvPr id="7" name="Shape 5"/>
          <p:cNvSpPr/>
          <p:nvPr/>
        </p:nvSpPr>
        <p:spPr>
          <a:xfrm>
            <a:off x="3498850" y="1485900"/>
            <a:ext cx="2508250" cy="1822450"/>
          </a:xfrm>
          <a:prstGeom prst="roundRect">
            <a:avLst>
              <a:gd name="adj" fmla="val 5575"/>
            </a:avLst>
          </a:prstGeom>
          <a:solidFill>
            <a:srgbClr val="FFFFFF"/>
          </a:solidFill>
          <a:ln/>
        </p:spPr>
      </p:sp>
      <p:sp>
        <p:nvSpPr>
          <p:cNvPr id="8" name="Shape 6"/>
          <p:cNvSpPr/>
          <p:nvPr/>
        </p:nvSpPr>
        <p:spPr>
          <a:xfrm>
            <a:off x="3498850" y="1485900"/>
            <a:ext cx="2508250" cy="1822450"/>
          </a:xfrm>
          <a:custGeom>
            <a:avLst/>
            <a:gdLst/>
            <a:ahLst/>
            <a:cxnLst/>
            <a:rect l="l" t="t" r="r" b="b"/>
            <a:pathLst>
              <a:path w="2508250" h="1822450">
                <a:moveTo>
                  <a:pt x="0" y="101600"/>
                </a:moveTo>
                <a:lnTo>
                  <a:pt x="0" y="101600"/>
                </a:lnTo>
                <a:arcTo hR="101600" wR="101600" stAng="10800000" swAng="5400000"/>
                <a:lnTo>
                  <a:pt x="2406650" y="0"/>
                </a:lnTo>
                <a:arcTo hR="101600" wR="101600" stAng="16200000" swAng="5400000"/>
                <a:lnTo>
                  <a:pt x="2508250" y="101600"/>
                </a:lnTo>
                <a:arcTo hR="63500" wR="101600" stAng="0" swAng="-5400000"/>
                <a:lnTo>
                  <a:pt x="101600" y="38100"/>
                </a:lnTo>
                <a:arcTo hR="63500" wR="101600" stAng="16200000" swAng="-5400000"/>
                <a:close/>
              </a:path>
            </a:pathLst>
          </a:custGeom>
          <a:solidFill>
            <a:srgbClr val="137176"/>
          </a:solidFill>
          <a:ln/>
        </p:spPr>
      </p:sp>
      <p:sp>
        <p:nvSpPr>
          <p:cNvPr id="9" name="Text 7"/>
          <p:cNvSpPr/>
          <p:nvPr/>
        </p:nvSpPr>
        <p:spPr>
          <a:xfrm>
            <a:off x="3727450" y="1752600"/>
            <a:ext cx="2112582" cy="5435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2040"/>
              </a:lnSpc>
              <a:buNone/>
            </a:pPr>
            <a:r>
              <a:rPr lang="en-US" sz="1700" b="1" dirty="0">
                <a:solidFill>
                  <a:srgbClr val="137176"/>
                </a:solidFill>
                <a:latin typeface="Georgia" pitchFamily="18" charset="0"/>
                <a:ea typeface="Georgia" pitchFamily="18" charset="-122"/>
                <a:cs typeface="Georgia" pitchFamily="18" charset="-120"/>
              </a:rPr>
              <a:t>Резорбовні мембрани</a:t>
            </a:r>
            <a:endParaRPr lang="en-US" sz="1700" dirty="0"/>
          </a:p>
        </p:txBody>
      </p:sp>
      <p:sp>
        <p:nvSpPr>
          <p:cNvPr id="10" name="Text 8"/>
          <p:cNvSpPr/>
          <p:nvPr/>
        </p:nvSpPr>
        <p:spPr>
          <a:xfrm>
            <a:off x="3727450" y="2359658"/>
            <a:ext cx="2112582" cy="74549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1890"/>
              </a:lnSpc>
              <a:buNone/>
            </a:pPr>
            <a:r>
              <a:rPr lang="en-US" sz="14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Колагенові; не потребують повторного втручання</a:t>
            </a:r>
            <a:endParaRPr lang="en-US" sz="1400" dirty="0"/>
          </a:p>
        </p:txBody>
      </p:sp>
      <p:sp>
        <p:nvSpPr>
          <p:cNvPr id="11" name="Shape 9"/>
          <p:cNvSpPr/>
          <p:nvPr/>
        </p:nvSpPr>
        <p:spPr>
          <a:xfrm>
            <a:off x="6184900" y="1485900"/>
            <a:ext cx="2508250" cy="1822450"/>
          </a:xfrm>
          <a:prstGeom prst="roundRect">
            <a:avLst>
              <a:gd name="adj" fmla="val 5575"/>
            </a:avLst>
          </a:prstGeom>
          <a:solidFill>
            <a:srgbClr val="FFFFFF"/>
          </a:solidFill>
          <a:ln/>
        </p:spPr>
      </p:sp>
      <p:sp>
        <p:nvSpPr>
          <p:cNvPr id="12" name="Shape 10"/>
          <p:cNvSpPr/>
          <p:nvPr/>
        </p:nvSpPr>
        <p:spPr>
          <a:xfrm>
            <a:off x="6184900" y="1485900"/>
            <a:ext cx="2508250" cy="1822450"/>
          </a:xfrm>
          <a:custGeom>
            <a:avLst/>
            <a:gdLst/>
            <a:ahLst/>
            <a:cxnLst/>
            <a:rect l="l" t="t" r="r" b="b"/>
            <a:pathLst>
              <a:path w="2508250" h="1822450">
                <a:moveTo>
                  <a:pt x="0" y="101600"/>
                </a:moveTo>
                <a:lnTo>
                  <a:pt x="0" y="101600"/>
                </a:lnTo>
                <a:arcTo hR="101600" wR="101600" stAng="10800000" swAng="5400000"/>
                <a:lnTo>
                  <a:pt x="2406650" y="0"/>
                </a:lnTo>
                <a:arcTo hR="101600" wR="101600" stAng="16200000" swAng="5400000"/>
                <a:lnTo>
                  <a:pt x="2508250" y="101600"/>
                </a:lnTo>
                <a:arcTo hR="63500" wR="101600" stAng="0" swAng="-5400000"/>
                <a:lnTo>
                  <a:pt x="101600" y="38100"/>
                </a:lnTo>
                <a:arcTo hR="63500" wR="101600" stAng="16200000" swAng="-5400000"/>
                <a:close/>
              </a:path>
            </a:pathLst>
          </a:custGeom>
          <a:solidFill>
            <a:srgbClr val="137176"/>
          </a:solidFill>
          <a:ln/>
        </p:spPr>
      </p:sp>
      <p:sp>
        <p:nvSpPr>
          <p:cNvPr id="13" name="Text 11"/>
          <p:cNvSpPr/>
          <p:nvPr/>
        </p:nvSpPr>
        <p:spPr>
          <a:xfrm>
            <a:off x="6413500" y="1752600"/>
            <a:ext cx="2112582" cy="5435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2040"/>
              </a:lnSpc>
              <a:buNone/>
            </a:pPr>
            <a:r>
              <a:rPr lang="en-US" sz="1700" b="1" dirty="0">
                <a:solidFill>
                  <a:srgbClr val="137176"/>
                </a:solidFill>
                <a:latin typeface="Georgia" pitchFamily="18" charset="0"/>
                <a:ea typeface="Georgia" pitchFamily="18" charset="-122"/>
                <a:cs typeface="Georgia" pitchFamily="18" charset="-120"/>
              </a:rPr>
              <a:t>Нерезорбовні мембрани</a:t>
            </a:r>
            <a:endParaRPr lang="en-US" sz="1700" dirty="0"/>
          </a:p>
        </p:txBody>
      </p:sp>
      <p:sp>
        <p:nvSpPr>
          <p:cNvPr id="14" name="Text 12"/>
          <p:cNvSpPr/>
          <p:nvPr/>
        </p:nvSpPr>
        <p:spPr>
          <a:xfrm>
            <a:off x="6413500" y="2359658"/>
            <a:ext cx="2112582" cy="74549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1890"/>
              </a:lnSpc>
              <a:buNone/>
            </a:pPr>
            <a:r>
              <a:rPr lang="en-US" sz="14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ePTFE, титанова сітка; при великих дефектах, потребують видалення</a:t>
            </a:r>
            <a:endParaRPr lang="en-US" sz="1400" dirty="0"/>
          </a:p>
        </p:txBody>
      </p:sp>
      <p:sp>
        <p:nvSpPr>
          <p:cNvPr id="15" name="Shape 13"/>
          <p:cNvSpPr/>
          <p:nvPr/>
        </p:nvSpPr>
        <p:spPr>
          <a:xfrm>
            <a:off x="8870950" y="1485900"/>
            <a:ext cx="2508250" cy="1822450"/>
          </a:xfrm>
          <a:prstGeom prst="roundRect">
            <a:avLst>
              <a:gd name="adj" fmla="val 5575"/>
            </a:avLst>
          </a:prstGeom>
          <a:solidFill>
            <a:srgbClr val="FFFFFF"/>
          </a:solidFill>
          <a:ln/>
        </p:spPr>
      </p:sp>
      <p:sp>
        <p:nvSpPr>
          <p:cNvPr id="16" name="Shape 14"/>
          <p:cNvSpPr/>
          <p:nvPr/>
        </p:nvSpPr>
        <p:spPr>
          <a:xfrm>
            <a:off x="8870950" y="1485900"/>
            <a:ext cx="2508250" cy="1822450"/>
          </a:xfrm>
          <a:custGeom>
            <a:avLst/>
            <a:gdLst/>
            <a:ahLst/>
            <a:cxnLst/>
            <a:rect l="l" t="t" r="r" b="b"/>
            <a:pathLst>
              <a:path w="2508250" h="1822450">
                <a:moveTo>
                  <a:pt x="0" y="101600"/>
                </a:moveTo>
                <a:lnTo>
                  <a:pt x="0" y="101600"/>
                </a:lnTo>
                <a:arcTo hR="101600" wR="101600" stAng="10800000" swAng="5400000"/>
                <a:lnTo>
                  <a:pt x="2406650" y="0"/>
                </a:lnTo>
                <a:arcTo hR="101600" wR="101600" stAng="16200000" swAng="5400000"/>
                <a:lnTo>
                  <a:pt x="2508250" y="101600"/>
                </a:lnTo>
                <a:arcTo hR="63500" wR="101600" stAng="0" swAng="-5400000"/>
                <a:lnTo>
                  <a:pt x="101600" y="38100"/>
                </a:lnTo>
                <a:arcTo hR="63500" wR="101600" stAng="16200000" swAng="-5400000"/>
                <a:close/>
              </a:path>
            </a:pathLst>
          </a:custGeom>
          <a:solidFill>
            <a:srgbClr val="137176"/>
          </a:solidFill>
          <a:ln/>
        </p:spPr>
      </p:sp>
      <p:sp>
        <p:nvSpPr>
          <p:cNvPr id="17" name="Text 15"/>
          <p:cNvSpPr/>
          <p:nvPr/>
        </p:nvSpPr>
        <p:spPr>
          <a:xfrm>
            <a:off x="9099550" y="1752600"/>
            <a:ext cx="2112582" cy="284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2040"/>
              </a:lnSpc>
              <a:buNone/>
            </a:pPr>
            <a:r>
              <a:rPr lang="en-US" sz="1700" b="1" dirty="0">
                <a:solidFill>
                  <a:srgbClr val="137176"/>
                </a:solidFill>
                <a:latin typeface="Georgia" pitchFamily="18" charset="0"/>
                <a:ea typeface="Georgia" pitchFamily="18" charset="-122"/>
                <a:cs typeface="Georgia" pitchFamily="18" charset="-120"/>
              </a:rPr>
              <a:t>Ключ успіху</a:t>
            </a:r>
            <a:endParaRPr lang="en-US" sz="1700" dirty="0"/>
          </a:p>
        </p:txBody>
      </p:sp>
      <p:sp>
        <p:nvSpPr>
          <p:cNvPr id="18" name="Text 16"/>
          <p:cNvSpPr/>
          <p:nvPr/>
        </p:nvSpPr>
        <p:spPr>
          <a:xfrm>
            <a:off x="9099550" y="2100579"/>
            <a:ext cx="2112582" cy="74549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1890"/>
              </a:lnSpc>
              <a:buNone/>
            </a:pPr>
            <a:r>
              <a:rPr lang="en-US" sz="14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Фіксація, закриття без натягу й утримання простору</a:t>
            </a:r>
            <a:endParaRPr lang="en-US" sz="1400" dirty="0"/>
          </a:p>
        </p:txBody>
      </p:sp>
      <p:sp>
        <p:nvSpPr>
          <p:cNvPr id="19" name="Text 17"/>
          <p:cNvSpPr/>
          <p:nvPr/>
        </p:nvSpPr>
        <p:spPr>
          <a:xfrm>
            <a:off x="812800" y="6238242"/>
            <a:ext cx="10883392" cy="2387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1680"/>
              </a:lnSpc>
              <a:buNone/>
            </a:pPr>
            <a:r>
              <a:rPr lang="en-US" sz="1200" dirty="0">
                <a:solidFill>
                  <a:srgbClr val="5D6A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Dahlin C et al. 1988; Buser D та ін. Класичні роботи з GBR</a:t>
            </a:r>
            <a:endParaRPr lang="en-US" sz="12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12303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type="title"/>
          </p:nvPr>
        </p:nvSpPr>
        <p:spPr>
          <a:xfrm>
            <a:off x="812800" y="812800"/>
            <a:ext cx="10883392" cy="4445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3300"/>
              </a:lnSpc>
              <a:buNone/>
            </a:pPr>
            <a:r>
              <a:rPr lang="en-US" sz="3000" b="0" i="0" dirty="0">
                <a:solidFill>
                  <a:srgbClr val="7FD6D3"/>
                </a:solidFill>
                <a:latin typeface="Georgia" pitchFamily="18" charset="0"/>
                <a:ea typeface="Georgia" pitchFamily="18" charset="-122"/>
                <a:cs typeface="Georgia" pitchFamily="18" charset="-120"/>
              </a:rPr>
              <a:t>Збереження лунки (ridge preservation)</a:t>
            </a:r>
            <a:endParaRPr lang="en-US" sz="3000" dirty="0"/>
          </a:p>
        </p:txBody>
      </p:sp>
      <p:sp>
        <p:nvSpPr>
          <p:cNvPr id="3" name="Text 1"/>
          <p:cNvSpPr/>
          <p:nvPr/>
        </p:nvSpPr>
        <p:spPr>
          <a:xfrm>
            <a:off x="856996" y="1485900"/>
            <a:ext cx="10832338" cy="122512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184404" indent="-184404">
              <a:lnSpc>
                <a:spcPts val="2295"/>
              </a:lnSpc>
              <a:buSzPct val="100000"/>
              <a:buChar char="•"/>
            </a:pPr>
            <a:r>
              <a:rPr lang="en-US" sz="1700" dirty="0">
                <a:solidFill>
                  <a:srgbClr val="F4F1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Мета: мінімізувати втрату гребеня після видалення</a:t>
            </a:r>
            <a:endParaRPr lang="en-US" sz="1700" dirty="0"/>
          </a:p>
          <a:p>
            <a:pPr algn="l" marL="184404" indent="-184404">
              <a:lnSpc>
                <a:spcPts val="2295"/>
              </a:lnSpc>
              <a:buSzPct val="100000"/>
              <a:buChar char="•"/>
            </a:pPr>
            <a:r>
              <a:rPr lang="en-US" sz="1700" dirty="0">
                <a:solidFill>
                  <a:srgbClr val="F4F1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Метод: атравматична екстракція + матеріал у лунку + мембрана або PRF</a:t>
            </a:r>
            <a:endParaRPr lang="en-US" sz="1700" dirty="0"/>
          </a:p>
          <a:p>
            <a:pPr algn="l" marL="184404" indent="-184404">
              <a:lnSpc>
                <a:spcPts val="2295"/>
              </a:lnSpc>
              <a:buSzPct val="100000"/>
              <a:buChar char="•"/>
            </a:pPr>
            <a:r>
              <a:rPr lang="en-US" sz="1700" dirty="0">
                <a:solidFill>
                  <a:srgbClr val="F4F1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Мета-аналізи: достовірно менша втрата висоти й ширини, ніж при спонтанному загоєнні</a:t>
            </a:r>
            <a:endParaRPr lang="en-US" sz="1700" dirty="0"/>
          </a:p>
          <a:p>
            <a:pPr algn="l" marL="184404" indent="-184404">
              <a:lnSpc>
                <a:spcPts val="2295"/>
              </a:lnSpc>
              <a:buSzPct val="100000"/>
              <a:buChar char="•"/>
            </a:pPr>
            <a:r>
              <a:rPr lang="en-US" sz="1700" dirty="0">
                <a:solidFill>
                  <a:srgbClr val="F4F1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Показана перед відстроченою імплантацією в естетичній зоні</a:t>
            </a:r>
            <a:endParaRPr lang="en-US" sz="1700" dirty="0"/>
          </a:p>
        </p:txBody>
      </p:sp>
      <p:sp>
        <p:nvSpPr>
          <p:cNvPr id="4" name="Text 2"/>
          <p:cNvSpPr/>
          <p:nvPr/>
        </p:nvSpPr>
        <p:spPr>
          <a:xfrm>
            <a:off x="812800" y="6238242"/>
            <a:ext cx="10883392" cy="2387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1680"/>
              </a:lnSpc>
              <a:buNone/>
            </a:pPr>
            <a:r>
              <a:rPr lang="en-US" sz="1200" dirty="0">
                <a:solidFill>
                  <a:srgbClr val="9FB4B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Avila-Ortiz G et al. J Dent Res. 2014;93(10):950–958</a:t>
            </a:r>
            <a:endParaRPr lang="en-US" sz="12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6F3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type="title"/>
          </p:nvPr>
        </p:nvSpPr>
        <p:spPr>
          <a:xfrm>
            <a:off x="812800" y="812800"/>
            <a:ext cx="10883392" cy="4445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3300"/>
              </a:lnSpc>
              <a:buNone/>
            </a:pPr>
            <a:r>
              <a:rPr lang="en-US" sz="3000" b="0" i="0" dirty="0">
                <a:solidFill>
                  <a:srgbClr val="137176"/>
                </a:solidFill>
                <a:latin typeface="Georgia" pitchFamily="18" charset="0"/>
                <a:ea typeface="Georgia" pitchFamily="18" charset="-122"/>
                <a:cs typeface="Georgia" pitchFamily="18" charset="-120"/>
              </a:rPr>
              <a:t>Синус-ліфтинг</a:t>
            </a:r>
            <a:endParaRPr lang="en-US" sz="3000" dirty="0"/>
          </a:p>
        </p:txBody>
      </p:sp>
      <p:sp>
        <p:nvSpPr>
          <p:cNvPr id="3" name="Shape 1"/>
          <p:cNvSpPr/>
          <p:nvPr/>
        </p:nvSpPr>
        <p:spPr>
          <a:xfrm>
            <a:off x="812800" y="1485900"/>
            <a:ext cx="2508250" cy="1822450"/>
          </a:xfrm>
          <a:prstGeom prst="roundRect">
            <a:avLst>
              <a:gd name="adj" fmla="val 5575"/>
            </a:avLst>
          </a:prstGeom>
          <a:solidFill>
            <a:srgbClr val="FFFFFF"/>
          </a:solidFill>
          <a:ln/>
        </p:spPr>
      </p:sp>
      <p:sp>
        <p:nvSpPr>
          <p:cNvPr id="4" name="Shape 2"/>
          <p:cNvSpPr/>
          <p:nvPr/>
        </p:nvSpPr>
        <p:spPr>
          <a:xfrm>
            <a:off x="812800" y="1485900"/>
            <a:ext cx="2508250" cy="1822450"/>
          </a:xfrm>
          <a:custGeom>
            <a:avLst/>
            <a:gdLst/>
            <a:ahLst/>
            <a:cxnLst/>
            <a:rect l="l" t="t" r="r" b="b"/>
            <a:pathLst>
              <a:path w="2508250" h="1822450">
                <a:moveTo>
                  <a:pt x="0" y="101600"/>
                </a:moveTo>
                <a:lnTo>
                  <a:pt x="0" y="101600"/>
                </a:lnTo>
                <a:arcTo hR="101600" wR="101600" stAng="10800000" swAng="5400000"/>
                <a:lnTo>
                  <a:pt x="2406650" y="0"/>
                </a:lnTo>
                <a:arcTo hR="101600" wR="101600" stAng="16200000" swAng="5400000"/>
                <a:lnTo>
                  <a:pt x="2508250" y="101600"/>
                </a:lnTo>
                <a:arcTo hR="63500" wR="101600" stAng="0" swAng="-5400000"/>
                <a:lnTo>
                  <a:pt x="101600" y="38100"/>
                </a:lnTo>
                <a:arcTo hR="63500" wR="101600" stAng="16200000" swAng="-5400000"/>
                <a:close/>
              </a:path>
            </a:pathLst>
          </a:custGeom>
          <a:solidFill>
            <a:srgbClr val="137176"/>
          </a:solidFill>
          <a:ln/>
        </p:spPr>
      </p:sp>
      <p:sp>
        <p:nvSpPr>
          <p:cNvPr id="5" name="Text 3"/>
          <p:cNvSpPr/>
          <p:nvPr/>
        </p:nvSpPr>
        <p:spPr>
          <a:xfrm>
            <a:off x="1041400" y="1752600"/>
            <a:ext cx="2112582" cy="5435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2040"/>
              </a:lnSpc>
              <a:buNone/>
            </a:pPr>
            <a:r>
              <a:rPr lang="en-US" sz="1700" b="1" dirty="0">
                <a:solidFill>
                  <a:srgbClr val="137176"/>
                </a:solidFill>
                <a:latin typeface="Georgia" pitchFamily="18" charset="0"/>
                <a:ea typeface="Georgia" pitchFamily="18" charset="-122"/>
                <a:cs typeface="Georgia" pitchFamily="18" charset="-120"/>
              </a:rPr>
              <a:t>Латеральний доступ</a:t>
            </a:r>
            <a:endParaRPr lang="en-US" sz="1700" dirty="0"/>
          </a:p>
        </p:txBody>
      </p:sp>
      <p:sp>
        <p:nvSpPr>
          <p:cNvPr id="6" name="Text 4"/>
          <p:cNvSpPr/>
          <p:nvPr/>
        </p:nvSpPr>
        <p:spPr>
          <a:xfrm>
            <a:off x="1041400" y="2359658"/>
            <a:ext cx="2112582" cy="74549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1890"/>
              </a:lnSpc>
              <a:buNone/>
            </a:pPr>
            <a:r>
              <a:rPr lang="en-US" sz="14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Boyne &amp; James, 1980; при вираженому дефіциті висоти кістки</a:t>
            </a:r>
            <a:endParaRPr lang="en-US" sz="1400" dirty="0"/>
          </a:p>
        </p:txBody>
      </p:sp>
      <p:sp>
        <p:nvSpPr>
          <p:cNvPr id="7" name="Shape 5"/>
          <p:cNvSpPr/>
          <p:nvPr/>
        </p:nvSpPr>
        <p:spPr>
          <a:xfrm>
            <a:off x="3498850" y="1485900"/>
            <a:ext cx="2508250" cy="1822450"/>
          </a:xfrm>
          <a:prstGeom prst="roundRect">
            <a:avLst>
              <a:gd name="adj" fmla="val 5575"/>
            </a:avLst>
          </a:prstGeom>
          <a:solidFill>
            <a:srgbClr val="FFFFFF"/>
          </a:solidFill>
          <a:ln/>
        </p:spPr>
      </p:sp>
      <p:sp>
        <p:nvSpPr>
          <p:cNvPr id="8" name="Shape 6"/>
          <p:cNvSpPr/>
          <p:nvPr/>
        </p:nvSpPr>
        <p:spPr>
          <a:xfrm>
            <a:off x="3498850" y="1485900"/>
            <a:ext cx="2508250" cy="1822450"/>
          </a:xfrm>
          <a:custGeom>
            <a:avLst/>
            <a:gdLst/>
            <a:ahLst/>
            <a:cxnLst/>
            <a:rect l="l" t="t" r="r" b="b"/>
            <a:pathLst>
              <a:path w="2508250" h="1822450">
                <a:moveTo>
                  <a:pt x="0" y="101600"/>
                </a:moveTo>
                <a:lnTo>
                  <a:pt x="0" y="101600"/>
                </a:lnTo>
                <a:arcTo hR="101600" wR="101600" stAng="10800000" swAng="5400000"/>
                <a:lnTo>
                  <a:pt x="2406650" y="0"/>
                </a:lnTo>
                <a:arcTo hR="101600" wR="101600" stAng="16200000" swAng="5400000"/>
                <a:lnTo>
                  <a:pt x="2508250" y="101600"/>
                </a:lnTo>
                <a:arcTo hR="63500" wR="101600" stAng="0" swAng="-5400000"/>
                <a:lnTo>
                  <a:pt x="101600" y="38100"/>
                </a:lnTo>
                <a:arcTo hR="63500" wR="101600" stAng="16200000" swAng="-5400000"/>
                <a:close/>
              </a:path>
            </a:pathLst>
          </a:custGeom>
          <a:solidFill>
            <a:srgbClr val="137176"/>
          </a:solidFill>
          <a:ln/>
        </p:spPr>
      </p:sp>
      <p:sp>
        <p:nvSpPr>
          <p:cNvPr id="9" name="Text 7"/>
          <p:cNvSpPr/>
          <p:nvPr/>
        </p:nvSpPr>
        <p:spPr>
          <a:xfrm>
            <a:off x="3727450" y="1752600"/>
            <a:ext cx="2112582" cy="5435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2040"/>
              </a:lnSpc>
              <a:buNone/>
            </a:pPr>
            <a:r>
              <a:rPr lang="en-US" sz="1700" b="1" dirty="0">
                <a:solidFill>
                  <a:srgbClr val="137176"/>
                </a:solidFill>
                <a:latin typeface="Georgia" pitchFamily="18" charset="0"/>
                <a:ea typeface="Georgia" pitchFamily="18" charset="-122"/>
                <a:cs typeface="Georgia" pitchFamily="18" charset="-120"/>
              </a:rPr>
              <a:t>Транскрестальний</a:t>
            </a:r>
            <a:endParaRPr lang="en-US" sz="1700" dirty="0"/>
          </a:p>
        </p:txBody>
      </p:sp>
      <p:sp>
        <p:nvSpPr>
          <p:cNvPr id="10" name="Text 8"/>
          <p:cNvSpPr/>
          <p:nvPr/>
        </p:nvSpPr>
        <p:spPr>
          <a:xfrm>
            <a:off x="3727450" y="2359658"/>
            <a:ext cx="2112582" cy="74549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1890"/>
              </a:lnSpc>
              <a:buNone/>
            </a:pPr>
            <a:r>
              <a:rPr lang="en-US" sz="14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Підняття дна синуса через лунку імплантата; менш інвазивно</a:t>
            </a:r>
            <a:endParaRPr lang="en-US" sz="1400" dirty="0"/>
          </a:p>
        </p:txBody>
      </p:sp>
      <p:sp>
        <p:nvSpPr>
          <p:cNvPr id="11" name="Shape 9"/>
          <p:cNvSpPr/>
          <p:nvPr/>
        </p:nvSpPr>
        <p:spPr>
          <a:xfrm>
            <a:off x="6184900" y="1485900"/>
            <a:ext cx="2508250" cy="1822450"/>
          </a:xfrm>
          <a:prstGeom prst="roundRect">
            <a:avLst>
              <a:gd name="adj" fmla="val 5575"/>
            </a:avLst>
          </a:prstGeom>
          <a:solidFill>
            <a:srgbClr val="FFFFFF"/>
          </a:solidFill>
          <a:ln/>
        </p:spPr>
      </p:sp>
      <p:sp>
        <p:nvSpPr>
          <p:cNvPr id="12" name="Shape 10"/>
          <p:cNvSpPr/>
          <p:nvPr/>
        </p:nvSpPr>
        <p:spPr>
          <a:xfrm>
            <a:off x="6184900" y="1485900"/>
            <a:ext cx="2508250" cy="1822450"/>
          </a:xfrm>
          <a:custGeom>
            <a:avLst/>
            <a:gdLst/>
            <a:ahLst/>
            <a:cxnLst/>
            <a:rect l="l" t="t" r="r" b="b"/>
            <a:pathLst>
              <a:path w="2508250" h="1822450">
                <a:moveTo>
                  <a:pt x="0" y="101600"/>
                </a:moveTo>
                <a:lnTo>
                  <a:pt x="0" y="101600"/>
                </a:lnTo>
                <a:arcTo hR="101600" wR="101600" stAng="10800000" swAng="5400000"/>
                <a:lnTo>
                  <a:pt x="2406650" y="0"/>
                </a:lnTo>
                <a:arcTo hR="101600" wR="101600" stAng="16200000" swAng="5400000"/>
                <a:lnTo>
                  <a:pt x="2508250" y="101600"/>
                </a:lnTo>
                <a:arcTo hR="63500" wR="101600" stAng="0" swAng="-5400000"/>
                <a:lnTo>
                  <a:pt x="101600" y="38100"/>
                </a:lnTo>
                <a:arcTo hR="63500" wR="101600" stAng="16200000" swAng="-5400000"/>
                <a:close/>
              </a:path>
            </a:pathLst>
          </a:custGeom>
          <a:solidFill>
            <a:srgbClr val="137176"/>
          </a:solidFill>
          <a:ln/>
        </p:spPr>
      </p:sp>
      <p:sp>
        <p:nvSpPr>
          <p:cNvPr id="13" name="Text 11"/>
          <p:cNvSpPr/>
          <p:nvPr/>
        </p:nvSpPr>
        <p:spPr>
          <a:xfrm>
            <a:off x="6413500" y="1752600"/>
            <a:ext cx="2112582" cy="284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2040"/>
              </a:lnSpc>
              <a:buNone/>
            </a:pPr>
            <a:r>
              <a:rPr lang="en-US" sz="1700" b="1" dirty="0">
                <a:solidFill>
                  <a:srgbClr val="137176"/>
                </a:solidFill>
                <a:latin typeface="Georgia" pitchFamily="18" charset="0"/>
                <a:ea typeface="Georgia" pitchFamily="18" charset="-122"/>
                <a:cs typeface="Georgia" pitchFamily="18" charset="-120"/>
              </a:rPr>
              <a:t>Матеріали</a:t>
            </a:r>
            <a:endParaRPr lang="en-US" sz="1700" dirty="0"/>
          </a:p>
        </p:txBody>
      </p:sp>
      <p:sp>
        <p:nvSpPr>
          <p:cNvPr id="14" name="Text 12"/>
          <p:cNvSpPr/>
          <p:nvPr/>
        </p:nvSpPr>
        <p:spPr>
          <a:xfrm>
            <a:off x="6413500" y="2100579"/>
            <a:ext cx="2112582" cy="74549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1890"/>
              </a:lnSpc>
              <a:buNone/>
            </a:pPr>
            <a:r>
              <a:rPr lang="en-US" sz="14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Аутокістка, DBBM, алографт, синтетика; навіть без матеріалу</a:t>
            </a:r>
            <a:endParaRPr lang="en-US" sz="1400" dirty="0"/>
          </a:p>
        </p:txBody>
      </p:sp>
      <p:sp>
        <p:nvSpPr>
          <p:cNvPr id="15" name="Shape 13"/>
          <p:cNvSpPr/>
          <p:nvPr/>
        </p:nvSpPr>
        <p:spPr>
          <a:xfrm>
            <a:off x="8870950" y="1485900"/>
            <a:ext cx="2508250" cy="1822450"/>
          </a:xfrm>
          <a:prstGeom prst="roundRect">
            <a:avLst>
              <a:gd name="adj" fmla="val 5575"/>
            </a:avLst>
          </a:prstGeom>
          <a:solidFill>
            <a:srgbClr val="FFFFFF"/>
          </a:solidFill>
          <a:ln/>
        </p:spPr>
      </p:sp>
      <p:sp>
        <p:nvSpPr>
          <p:cNvPr id="16" name="Shape 14"/>
          <p:cNvSpPr/>
          <p:nvPr/>
        </p:nvSpPr>
        <p:spPr>
          <a:xfrm>
            <a:off x="8870950" y="1485900"/>
            <a:ext cx="2508250" cy="1822450"/>
          </a:xfrm>
          <a:custGeom>
            <a:avLst/>
            <a:gdLst/>
            <a:ahLst/>
            <a:cxnLst/>
            <a:rect l="l" t="t" r="r" b="b"/>
            <a:pathLst>
              <a:path w="2508250" h="1822450">
                <a:moveTo>
                  <a:pt x="0" y="101600"/>
                </a:moveTo>
                <a:lnTo>
                  <a:pt x="0" y="101600"/>
                </a:lnTo>
                <a:arcTo hR="101600" wR="101600" stAng="10800000" swAng="5400000"/>
                <a:lnTo>
                  <a:pt x="2406650" y="0"/>
                </a:lnTo>
                <a:arcTo hR="101600" wR="101600" stAng="16200000" swAng="5400000"/>
                <a:lnTo>
                  <a:pt x="2508250" y="101600"/>
                </a:lnTo>
                <a:arcTo hR="63500" wR="101600" stAng="0" swAng="-5400000"/>
                <a:lnTo>
                  <a:pt x="101600" y="38100"/>
                </a:lnTo>
                <a:arcTo hR="63500" wR="101600" stAng="16200000" swAng="-5400000"/>
                <a:close/>
              </a:path>
            </a:pathLst>
          </a:custGeom>
          <a:solidFill>
            <a:srgbClr val="137176"/>
          </a:solidFill>
          <a:ln/>
        </p:spPr>
      </p:sp>
      <p:sp>
        <p:nvSpPr>
          <p:cNvPr id="17" name="Text 15"/>
          <p:cNvSpPr/>
          <p:nvPr/>
        </p:nvSpPr>
        <p:spPr>
          <a:xfrm>
            <a:off x="9099550" y="1752600"/>
            <a:ext cx="2112582" cy="284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2040"/>
              </a:lnSpc>
              <a:buNone/>
            </a:pPr>
            <a:r>
              <a:rPr lang="en-US" sz="1700" b="1" dirty="0">
                <a:solidFill>
                  <a:srgbClr val="137176"/>
                </a:solidFill>
                <a:latin typeface="Georgia" pitchFamily="18" charset="0"/>
                <a:ea typeface="Georgia" pitchFamily="18" charset="-122"/>
                <a:cs typeface="Georgia" pitchFamily="18" charset="-120"/>
              </a:rPr>
              <a:t>Ризики</a:t>
            </a:r>
            <a:endParaRPr lang="en-US" sz="1700" dirty="0"/>
          </a:p>
        </p:txBody>
      </p:sp>
      <p:sp>
        <p:nvSpPr>
          <p:cNvPr id="18" name="Text 16"/>
          <p:cNvSpPr/>
          <p:nvPr/>
        </p:nvSpPr>
        <p:spPr>
          <a:xfrm>
            <a:off x="9099550" y="2100579"/>
            <a:ext cx="2112582" cy="74549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1890"/>
              </a:lnSpc>
              <a:buNone/>
            </a:pPr>
            <a:r>
              <a:rPr lang="en-US" sz="14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Перфорація мембрани Шнейдера, синусит, кровотеча</a:t>
            </a:r>
            <a:endParaRPr lang="en-US" sz="1400" dirty="0"/>
          </a:p>
        </p:txBody>
      </p:sp>
      <p:sp>
        <p:nvSpPr>
          <p:cNvPr id="19" name="Text 17"/>
          <p:cNvSpPr/>
          <p:nvPr/>
        </p:nvSpPr>
        <p:spPr>
          <a:xfrm>
            <a:off x="812800" y="6238242"/>
            <a:ext cx="10883392" cy="2387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1680"/>
              </a:lnSpc>
              <a:buNone/>
            </a:pPr>
            <a:r>
              <a:rPr lang="en-US" sz="1200" dirty="0">
                <a:solidFill>
                  <a:srgbClr val="5D6A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Boyne PJ, James RA. J Oral Surg. 1980;38:613–616</a:t>
            </a:r>
            <a:endParaRPr lang="en-US" sz="12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12303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12800" y="4285617"/>
            <a:ext cx="10883392" cy="34544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2520"/>
              </a:lnSpc>
              <a:buNone/>
            </a:pPr>
            <a:r>
              <a:rPr lang="en-US" sz="1800" dirty="0">
                <a:solidFill>
                  <a:srgbClr val="7FD6D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03</a:t>
            </a:r>
            <a:endParaRPr lang="en-US" sz="1800" dirty="0"/>
          </a:p>
        </p:txBody>
      </p:sp>
      <p:sp>
        <p:nvSpPr>
          <p:cNvPr id="3" name="Text 1"/>
          <p:cNvSpPr/>
          <p:nvPr>
            <p:ph type="title"/>
          </p:nvPr>
        </p:nvSpPr>
        <p:spPr>
          <a:xfrm>
            <a:off x="812800" y="4859654"/>
            <a:ext cx="10883392" cy="665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5040"/>
              </a:lnSpc>
              <a:buNone/>
            </a:pPr>
            <a:r>
              <a:rPr lang="en-US" sz="4800" b="0" i="0" dirty="0">
                <a:solidFill>
                  <a:srgbClr val="F4F1EA"/>
                </a:solidFill>
                <a:latin typeface="Georgia" pitchFamily="18" charset="0"/>
                <a:ea typeface="Georgia" pitchFamily="18" charset="-122"/>
                <a:cs typeface="Georgia" pitchFamily="18" charset="-120"/>
              </a:rPr>
              <a:t>Фактори росту</a:t>
            </a:r>
            <a:endParaRPr lang="en-US" sz="4800" dirty="0"/>
          </a:p>
        </p:txBody>
      </p:sp>
      <p:sp>
        <p:nvSpPr>
          <p:cNvPr id="4" name="Text 2"/>
          <p:cNvSpPr/>
          <p:nvPr/>
        </p:nvSpPr>
        <p:spPr>
          <a:xfrm>
            <a:off x="812800" y="5753733"/>
            <a:ext cx="8502650" cy="31686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2295"/>
              </a:lnSpc>
              <a:buNone/>
            </a:pPr>
            <a:r>
              <a:rPr lang="en-US" sz="1700" dirty="0">
                <a:solidFill>
                  <a:srgbClr val="B9C9D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Біологічні сигнали, що керують загоєнням</a:t>
            </a:r>
            <a:endParaRPr lang="en-US" sz="17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6F3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type="title"/>
          </p:nvPr>
        </p:nvSpPr>
        <p:spPr>
          <a:xfrm>
            <a:off x="812800" y="812800"/>
            <a:ext cx="10883392" cy="4445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3300"/>
              </a:lnSpc>
              <a:buNone/>
            </a:pPr>
            <a:r>
              <a:rPr lang="en-US" sz="3000" b="0" i="0" dirty="0">
                <a:solidFill>
                  <a:srgbClr val="137176"/>
                </a:solidFill>
                <a:latin typeface="Georgia" pitchFamily="18" charset="0"/>
                <a:ea typeface="Georgia" pitchFamily="18" charset="-122"/>
                <a:cs typeface="Georgia" pitchFamily="18" charset="-120"/>
              </a:rPr>
              <a:t>Ключові фактори росту</a:t>
            </a:r>
            <a:endParaRPr lang="en-US" sz="3000" dirty="0"/>
          </a:p>
        </p:txBody>
      </p:sp>
      <p:graphicFrame>
        <p:nvGraphicFramePr>
          <p:cNvPr id="3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825500" y="1498600"/>
          <a:ext cx="10553700" cy="3134360"/>
        </p:xfrm>
        <a:graphic>
          <a:graphicData uri="http://schemas.openxmlformats.org/drawingml/2006/table">
            <a:tbl>
              <a:tblPr/>
              <a:tblGrid>
                <a:gridCol w="5276850"/>
                <a:gridCol w="5276850"/>
              </a:tblGrid>
              <a:tr h="474980">
                <a:tc>
                  <a:txBody>
                    <a:bodyPr/>
                    <a:lstStyle/>
                    <a:p>
                      <a:pPr indent="0" marL="0">
                        <a:lnSpc>
                          <a:spcPts val="2240"/>
                        </a:lnSpc>
                        <a:buNone/>
                      </a:pPr>
                      <a:r>
                        <a:rPr lang="en-US" sz="16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Фактор</a:t>
                      </a:r>
                      <a:endParaRPr lang="en-US" sz="16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127000" marR="127000" marT="88900" marB="88900" anchor="t">
                    <a:lnL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6B4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6B4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E1DB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lnSpc>
                          <a:spcPts val="2240"/>
                        </a:lnSpc>
                        <a:buNone/>
                      </a:pPr>
                      <a:r>
                        <a:rPr lang="en-US" sz="16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Основна дія в регенерації</a:t>
                      </a:r>
                      <a:endParaRPr lang="en-US" sz="16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127000" marR="127000" marT="88900" marB="88900" anchor="t">
                    <a:lnL w="12700" cap="flat" cmpd="sng" algn="ctr">
                      <a:solidFill>
                        <a:srgbClr val="B6B4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6B4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6B4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E1DB"/>
                    </a:solidFill>
                  </a:tcPr>
                </a:tc>
              </a:tr>
              <a:tr h="474980">
                <a:tc>
                  <a:txBody>
                    <a:bodyPr/>
                    <a:lstStyle/>
                    <a:p>
                      <a:pPr indent="0" marL="0">
                        <a:lnSpc>
                          <a:spcPts val="2240"/>
                        </a:lnSpc>
                        <a:buNone/>
                      </a:pPr>
                      <a:r>
                        <a:rPr lang="en-US" sz="1600" dirty="0">
                          <a:solidFill>
                            <a:srgbClr val="16222B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PDGF</a:t>
                      </a:r>
                      <a:endParaRPr lang="en-US" sz="16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127000" marR="127000" marT="88900" marB="88900" anchor="t">
                    <a:lnL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6B4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lnSpc>
                          <a:spcPts val="2240"/>
                        </a:lnSpc>
                        <a:buNone/>
                      </a:pPr>
                      <a:r>
                        <a:rPr lang="en-US" sz="1600" dirty="0">
                          <a:solidFill>
                            <a:srgbClr val="16222B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Хемотаксис і проліферація клітин, ангіогенез</a:t>
                      </a:r>
                      <a:endParaRPr lang="en-US" sz="16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127000" marR="127000" marT="88900" marB="88900" anchor="t">
                    <a:lnL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6B4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4980">
                <a:tc>
                  <a:txBody>
                    <a:bodyPr/>
                    <a:lstStyle/>
                    <a:p>
                      <a:pPr indent="0" marL="0">
                        <a:lnSpc>
                          <a:spcPts val="2240"/>
                        </a:lnSpc>
                        <a:buNone/>
                      </a:pPr>
                      <a:r>
                        <a:rPr lang="en-US" sz="1600" dirty="0">
                          <a:solidFill>
                            <a:srgbClr val="16222B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TGF-β</a:t>
                      </a:r>
                      <a:endParaRPr lang="en-US" sz="16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127000" marR="127000" marT="88900" marB="88900" anchor="t">
                    <a:lnL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lnSpc>
                          <a:spcPts val="2240"/>
                        </a:lnSpc>
                        <a:buNone/>
                      </a:pPr>
                      <a:r>
                        <a:rPr lang="en-US" sz="1600" dirty="0">
                          <a:solidFill>
                            <a:srgbClr val="16222B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Диференціювання остеобластів, синтез матриксу</a:t>
                      </a:r>
                      <a:endParaRPr lang="en-US" sz="16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127000" marR="127000" marT="88900" marB="88900" anchor="t">
                    <a:lnL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4980">
                <a:tc>
                  <a:txBody>
                    <a:bodyPr/>
                    <a:lstStyle/>
                    <a:p>
                      <a:pPr indent="0" marL="0">
                        <a:lnSpc>
                          <a:spcPts val="2240"/>
                        </a:lnSpc>
                        <a:buNone/>
                      </a:pPr>
                      <a:r>
                        <a:rPr lang="en-US" sz="1600" dirty="0">
                          <a:solidFill>
                            <a:srgbClr val="16222B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VEGF</a:t>
                      </a:r>
                      <a:endParaRPr lang="en-US" sz="16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127000" marR="127000" marT="88900" marB="88900" anchor="t">
                    <a:lnL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lnSpc>
                          <a:spcPts val="2240"/>
                        </a:lnSpc>
                        <a:buNone/>
                      </a:pPr>
                      <a:r>
                        <a:rPr lang="en-US" sz="1600" dirty="0">
                          <a:solidFill>
                            <a:srgbClr val="16222B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Ангіогенез, проникність судин</a:t>
                      </a:r>
                      <a:endParaRPr lang="en-US" sz="16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127000" marR="127000" marT="88900" marB="88900" anchor="t">
                    <a:lnL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4980">
                <a:tc>
                  <a:txBody>
                    <a:bodyPr/>
                    <a:lstStyle/>
                    <a:p>
                      <a:pPr indent="0" marL="0">
                        <a:lnSpc>
                          <a:spcPts val="2240"/>
                        </a:lnSpc>
                        <a:buNone/>
                      </a:pPr>
                      <a:r>
                        <a:rPr lang="en-US" sz="1600" dirty="0">
                          <a:solidFill>
                            <a:srgbClr val="16222B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IGF-1</a:t>
                      </a:r>
                      <a:endParaRPr lang="en-US" sz="16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127000" marR="127000" marT="88900" marB="88900" anchor="t">
                    <a:lnL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lnSpc>
                          <a:spcPts val="2240"/>
                        </a:lnSpc>
                        <a:buNone/>
                      </a:pPr>
                      <a:r>
                        <a:rPr lang="en-US" sz="1600" dirty="0">
                          <a:solidFill>
                            <a:srgbClr val="16222B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Проліферація та виживання остеобластів</a:t>
                      </a:r>
                      <a:endParaRPr lang="en-US" sz="16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127000" marR="127000" marT="88900" marB="88900" anchor="t">
                    <a:lnL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9460">
                <a:tc>
                  <a:txBody>
                    <a:bodyPr/>
                    <a:lstStyle/>
                    <a:p>
                      <a:pPr indent="0" marL="0">
                        <a:lnSpc>
                          <a:spcPts val="2240"/>
                        </a:lnSpc>
                        <a:buNone/>
                      </a:pPr>
                      <a:r>
                        <a:rPr lang="en-US" sz="1600" dirty="0">
                          <a:solidFill>
                            <a:srgbClr val="16222B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BMP-2</a:t>
                      </a:r>
                      <a:endParaRPr lang="en-US" sz="16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127000" marR="127000" marT="88900" marB="88900" anchor="t">
                    <a:lnL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lnSpc>
                          <a:spcPts val="2240"/>
                        </a:lnSpc>
                        <a:buNone/>
                      </a:pPr>
                      <a:r>
                        <a:rPr lang="en-US" sz="1600" dirty="0">
                          <a:solidFill>
                            <a:srgbClr val="16222B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Остеоіндукція: диференціювання МСК в остеобласти</a:t>
                      </a:r>
                      <a:endParaRPr lang="en-US" sz="16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127000" marR="127000" marT="88900" marB="88900" anchor="t">
                    <a:lnL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812800" y="6238242"/>
            <a:ext cx="10883392" cy="2387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1680"/>
              </a:lnSpc>
              <a:buNone/>
            </a:pPr>
            <a:r>
              <a:rPr lang="en-US" sz="1200" dirty="0">
                <a:solidFill>
                  <a:srgbClr val="5D6A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Огляди з біології факторів росту в регенерації кістки</a:t>
            </a:r>
            <a:endParaRPr lang="en-US" sz="12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12303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type="title"/>
          </p:nvPr>
        </p:nvSpPr>
        <p:spPr>
          <a:xfrm>
            <a:off x="812800" y="812800"/>
            <a:ext cx="10883392" cy="4445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3300"/>
              </a:lnSpc>
              <a:buNone/>
            </a:pPr>
            <a:r>
              <a:rPr lang="en-US" sz="3000" b="0" i="0" dirty="0">
                <a:solidFill>
                  <a:srgbClr val="7FD6D3"/>
                </a:solidFill>
                <a:latin typeface="Georgia" pitchFamily="18" charset="0"/>
                <a:ea typeface="Georgia" pitchFamily="18" charset="-122"/>
                <a:cs typeface="Georgia" pitchFamily="18" charset="-120"/>
              </a:rPr>
              <a:t>rhBMP-2 в аугментації</a:t>
            </a:r>
            <a:endParaRPr lang="en-US" sz="3000" dirty="0"/>
          </a:p>
        </p:txBody>
      </p:sp>
      <p:sp>
        <p:nvSpPr>
          <p:cNvPr id="3" name="Text 1"/>
          <p:cNvSpPr/>
          <p:nvPr/>
        </p:nvSpPr>
        <p:spPr>
          <a:xfrm>
            <a:off x="856996" y="1485900"/>
            <a:ext cx="10832338" cy="122512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184404" indent="-184404">
              <a:lnSpc>
                <a:spcPts val="2295"/>
              </a:lnSpc>
              <a:buSzPct val="100000"/>
              <a:buChar char="•"/>
            </a:pPr>
            <a:r>
              <a:rPr lang="en-US" sz="1700" dirty="0">
                <a:solidFill>
                  <a:srgbClr val="F4F1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Рекомбінантний фактор з остеоіндуктивною дією</a:t>
            </a:r>
            <a:endParaRPr lang="en-US" sz="1700" dirty="0"/>
          </a:p>
          <a:p>
            <a:pPr algn="l" marL="184404" indent="-184404">
              <a:lnSpc>
                <a:spcPts val="2295"/>
              </a:lnSpc>
              <a:buSzPct val="100000"/>
              <a:buChar char="•"/>
            </a:pPr>
            <a:r>
              <a:rPr lang="en-US" sz="1700" dirty="0">
                <a:solidFill>
                  <a:srgbClr val="F4F1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Носій: абсорбована колагенова губка</a:t>
            </a:r>
            <a:endParaRPr lang="en-US" sz="1700" dirty="0"/>
          </a:p>
          <a:p>
            <a:pPr algn="l" marL="184404" indent="-184404">
              <a:lnSpc>
                <a:spcPts val="2295"/>
              </a:lnSpc>
              <a:buSzPct val="100000"/>
              <a:buChar char="•"/>
            </a:pPr>
            <a:r>
              <a:rPr lang="en-US" sz="1700" dirty="0">
                <a:solidFill>
                  <a:srgbClr val="F4F1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FDA (2007): аугментація синуса та лунок після видалення</a:t>
            </a:r>
            <a:endParaRPr lang="en-US" sz="1700" dirty="0"/>
          </a:p>
          <a:p>
            <a:pPr algn="l" marL="184404" indent="-184404">
              <a:lnSpc>
                <a:spcPts val="2295"/>
              </a:lnSpc>
              <a:buSzPct val="100000"/>
              <a:buChar char="•"/>
            </a:pPr>
            <a:r>
              <a:rPr lang="en-US" sz="1700" dirty="0">
                <a:solidFill>
                  <a:srgbClr val="F4F1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Ризики: післяопераційний набряк, висока вартість, потрібне суворе дотримання показань</a:t>
            </a:r>
            <a:endParaRPr lang="en-US" sz="1700" dirty="0"/>
          </a:p>
        </p:txBody>
      </p:sp>
      <p:sp>
        <p:nvSpPr>
          <p:cNvPr id="4" name="Text 2"/>
          <p:cNvSpPr/>
          <p:nvPr/>
        </p:nvSpPr>
        <p:spPr>
          <a:xfrm>
            <a:off x="812800" y="6238242"/>
            <a:ext cx="10883392" cy="2387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1680"/>
              </a:lnSpc>
              <a:buNone/>
            </a:pPr>
            <a:r>
              <a:rPr lang="en-US" sz="1200" dirty="0">
                <a:solidFill>
                  <a:srgbClr val="9FB4B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Дані FDA щодо препарату rhBMP-2/ACS</a:t>
            </a:r>
            <a:endParaRPr lang="en-US" sz="12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6F3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type="title"/>
          </p:nvPr>
        </p:nvSpPr>
        <p:spPr>
          <a:xfrm>
            <a:off x="812800" y="812800"/>
            <a:ext cx="10883392" cy="4445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3300"/>
              </a:lnSpc>
              <a:buNone/>
            </a:pPr>
            <a:r>
              <a:rPr lang="en-US" sz="3000" b="0" i="0" dirty="0">
                <a:solidFill>
                  <a:srgbClr val="137176"/>
                </a:solidFill>
                <a:latin typeface="Georgia" pitchFamily="18" charset="0"/>
                <a:ea typeface="Georgia" pitchFamily="18" charset="-122"/>
                <a:cs typeface="Georgia" pitchFamily="18" charset="-120"/>
              </a:rPr>
              <a:t>rhPDGF-BB та EMD</a:t>
            </a:r>
            <a:endParaRPr lang="en-US" sz="3000" dirty="0"/>
          </a:p>
        </p:txBody>
      </p:sp>
      <p:sp>
        <p:nvSpPr>
          <p:cNvPr id="3" name="Shape 1"/>
          <p:cNvSpPr/>
          <p:nvPr/>
        </p:nvSpPr>
        <p:spPr>
          <a:xfrm>
            <a:off x="812800" y="1485900"/>
            <a:ext cx="5194300" cy="1323340"/>
          </a:xfrm>
          <a:prstGeom prst="roundRect">
            <a:avLst>
              <a:gd name="adj" fmla="val 7678"/>
            </a:avLst>
          </a:prstGeom>
          <a:solidFill>
            <a:srgbClr val="FFFFFF"/>
          </a:solidFill>
          <a:ln/>
        </p:spPr>
      </p:sp>
      <p:sp>
        <p:nvSpPr>
          <p:cNvPr id="4" name="Shape 2"/>
          <p:cNvSpPr/>
          <p:nvPr/>
        </p:nvSpPr>
        <p:spPr>
          <a:xfrm>
            <a:off x="812800" y="1485900"/>
            <a:ext cx="5194300" cy="1323340"/>
          </a:xfrm>
          <a:custGeom>
            <a:avLst/>
            <a:gdLst/>
            <a:ahLst/>
            <a:cxnLst/>
            <a:rect l="l" t="t" r="r" b="b"/>
            <a:pathLst>
              <a:path w="5194300" h="1323340">
                <a:moveTo>
                  <a:pt x="0" y="101600"/>
                </a:moveTo>
                <a:lnTo>
                  <a:pt x="0" y="101600"/>
                </a:lnTo>
                <a:arcTo hR="101600" wR="101600" stAng="10800000" swAng="5400000"/>
                <a:lnTo>
                  <a:pt x="5092700" y="0"/>
                </a:lnTo>
                <a:arcTo hR="101600" wR="101600" stAng="16200000" swAng="5400000"/>
                <a:lnTo>
                  <a:pt x="5194300" y="101600"/>
                </a:lnTo>
                <a:arcTo hR="63500" wR="101600" stAng="0" swAng="-5400000"/>
                <a:lnTo>
                  <a:pt x="101600" y="38100"/>
                </a:lnTo>
                <a:arcTo hR="63500" wR="101600" stAng="16200000" swAng="-5400000"/>
                <a:close/>
              </a:path>
            </a:pathLst>
          </a:custGeom>
          <a:solidFill>
            <a:srgbClr val="137176"/>
          </a:solidFill>
          <a:ln/>
        </p:spPr>
      </p:sp>
      <p:sp>
        <p:nvSpPr>
          <p:cNvPr id="5" name="Text 3"/>
          <p:cNvSpPr/>
          <p:nvPr/>
        </p:nvSpPr>
        <p:spPr>
          <a:xfrm>
            <a:off x="1041400" y="1752600"/>
            <a:ext cx="4879213" cy="284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2040"/>
              </a:lnSpc>
              <a:buNone/>
            </a:pPr>
            <a:r>
              <a:rPr lang="en-US" sz="1700" b="1" dirty="0">
                <a:solidFill>
                  <a:srgbClr val="137176"/>
                </a:solidFill>
                <a:latin typeface="Georgia" pitchFamily="18" charset="0"/>
                <a:ea typeface="Georgia" pitchFamily="18" charset="-122"/>
                <a:cs typeface="Georgia" pitchFamily="18" charset="-120"/>
              </a:rPr>
              <a:t>rhPDGF-BB + β-TCP</a:t>
            </a:r>
            <a:endParaRPr lang="en-US" sz="1700" dirty="0"/>
          </a:p>
        </p:txBody>
      </p:sp>
      <p:sp>
        <p:nvSpPr>
          <p:cNvPr id="6" name="Text 4"/>
          <p:cNvSpPr/>
          <p:nvPr/>
        </p:nvSpPr>
        <p:spPr>
          <a:xfrm>
            <a:off x="1041400" y="2100585"/>
            <a:ext cx="4879213" cy="5054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1890"/>
              </a:lnSpc>
              <a:buNone/>
            </a:pPr>
            <a:r>
              <a:rPr lang="en-US" sz="14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Схвалений FDA (2005) для пародонтальних дефектів; RCT Nevins et al., 2005</a:t>
            </a:r>
            <a:endParaRPr lang="en-US" sz="1400" dirty="0"/>
          </a:p>
        </p:txBody>
      </p:sp>
      <p:sp>
        <p:nvSpPr>
          <p:cNvPr id="7" name="Shape 5"/>
          <p:cNvSpPr/>
          <p:nvPr/>
        </p:nvSpPr>
        <p:spPr>
          <a:xfrm>
            <a:off x="6184900" y="1485900"/>
            <a:ext cx="5194300" cy="1323340"/>
          </a:xfrm>
          <a:prstGeom prst="roundRect">
            <a:avLst>
              <a:gd name="adj" fmla="val 7678"/>
            </a:avLst>
          </a:prstGeom>
          <a:solidFill>
            <a:srgbClr val="FFFFFF"/>
          </a:solidFill>
          <a:ln/>
        </p:spPr>
      </p:sp>
      <p:sp>
        <p:nvSpPr>
          <p:cNvPr id="8" name="Shape 6"/>
          <p:cNvSpPr/>
          <p:nvPr/>
        </p:nvSpPr>
        <p:spPr>
          <a:xfrm>
            <a:off x="6184900" y="1485900"/>
            <a:ext cx="5194300" cy="1323340"/>
          </a:xfrm>
          <a:custGeom>
            <a:avLst/>
            <a:gdLst/>
            <a:ahLst/>
            <a:cxnLst/>
            <a:rect l="l" t="t" r="r" b="b"/>
            <a:pathLst>
              <a:path w="5194300" h="1323340">
                <a:moveTo>
                  <a:pt x="0" y="101600"/>
                </a:moveTo>
                <a:lnTo>
                  <a:pt x="0" y="101600"/>
                </a:lnTo>
                <a:arcTo hR="101600" wR="101600" stAng="10800000" swAng="5400000"/>
                <a:lnTo>
                  <a:pt x="5092700" y="0"/>
                </a:lnTo>
                <a:arcTo hR="101600" wR="101600" stAng="16200000" swAng="5400000"/>
                <a:lnTo>
                  <a:pt x="5194300" y="101600"/>
                </a:lnTo>
                <a:arcTo hR="63500" wR="101600" stAng="0" swAng="-5400000"/>
                <a:lnTo>
                  <a:pt x="101600" y="38100"/>
                </a:lnTo>
                <a:arcTo hR="63500" wR="101600" stAng="16200000" swAng="-5400000"/>
                <a:close/>
              </a:path>
            </a:pathLst>
          </a:custGeom>
          <a:solidFill>
            <a:srgbClr val="137176"/>
          </a:solidFill>
          <a:ln/>
        </p:spPr>
      </p:sp>
      <p:sp>
        <p:nvSpPr>
          <p:cNvPr id="9" name="Text 7"/>
          <p:cNvSpPr/>
          <p:nvPr/>
        </p:nvSpPr>
        <p:spPr>
          <a:xfrm>
            <a:off x="6413500" y="1752600"/>
            <a:ext cx="4879213" cy="284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2040"/>
              </a:lnSpc>
              <a:buNone/>
            </a:pPr>
            <a:r>
              <a:rPr lang="en-US" sz="1700" b="1" dirty="0">
                <a:solidFill>
                  <a:srgbClr val="137176"/>
                </a:solidFill>
                <a:latin typeface="Georgia" pitchFamily="18" charset="0"/>
                <a:ea typeface="Georgia" pitchFamily="18" charset="-122"/>
                <a:cs typeface="Georgia" pitchFamily="18" charset="-120"/>
              </a:rPr>
              <a:t>Емалевий матрикс (EMD)</a:t>
            </a:r>
            <a:endParaRPr lang="en-US" sz="1700" dirty="0"/>
          </a:p>
        </p:txBody>
      </p:sp>
      <p:sp>
        <p:nvSpPr>
          <p:cNvPr id="10" name="Text 8"/>
          <p:cNvSpPr/>
          <p:nvPr/>
        </p:nvSpPr>
        <p:spPr>
          <a:xfrm>
            <a:off x="6413500" y="2100585"/>
            <a:ext cx="4879213" cy="5054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1890"/>
              </a:lnSpc>
              <a:buNone/>
            </a:pPr>
            <a:r>
              <a:rPr lang="en-US" sz="14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Імітує розвиток прикріплення; застосування при внутрішньокісткових дефектах</a:t>
            </a:r>
            <a:endParaRPr lang="en-US" sz="1400" dirty="0"/>
          </a:p>
        </p:txBody>
      </p:sp>
      <p:sp>
        <p:nvSpPr>
          <p:cNvPr id="11" name="Text 9"/>
          <p:cNvSpPr/>
          <p:nvPr/>
        </p:nvSpPr>
        <p:spPr>
          <a:xfrm>
            <a:off x="812800" y="6238242"/>
            <a:ext cx="10883392" cy="2387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1680"/>
              </a:lnSpc>
              <a:buNone/>
            </a:pPr>
            <a:r>
              <a:rPr lang="en-US" sz="1200" dirty="0">
                <a:solidFill>
                  <a:srgbClr val="5D6A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Nevins M et al. J Periodontol. 2005;76:2205–2215</a:t>
            </a:r>
            <a:endParaRPr lang="en-US" sz="12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12303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12800" y="4285617"/>
            <a:ext cx="10883392" cy="34544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2520"/>
              </a:lnSpc>
              <a:buNone/>
            </a:pPr>
            <a:r>
              <a:rPr lang="en-US" sz="1800" dirty="0">
                <a:solidFill>
                  <a:srgbClr val="7FD6D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04</a:t>
            </a:r>
            <a:endParaRPr lang="en-US" sz="1800" dirty="0"/>
          </a:p>
        </p:txBody>
      </p:sp>
      <p:sp>
        <p:nvSpPr>
          <p:cNvPr id="3" name="Text 1"/>
          <p:cNvSpPr/>
          <p:nvPr>
            <p:ph type="title"/>
          </p:nvPr>
        </p:nvSpPr>
        <p:spPr>
          <a:xfrm>
            <a:off x="812800" y="4859660"/>
            <a:ext cx="10883392" cy="665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5040"/>
              </a:lnSpc>
              <a:buNone/>
            </a:pPr>
            <a:r>
              <a:rPr lang="en-US" sz="4800" b="0" i="0" dirty="0">
                <a:solidFill>
                  <a:srgbClr val="F4F1EA"/>
                </a:solidFill>
                <a:latin typeface="Georgia" pitchFamily="18" charset="0"/>
                <a:ea typeface="Georgia" pitchFamily="18" charset="-122"/>
                <a:cs typeface="Georgia" pitchFamily="18" charset="-120"/>
              </a:rPr>
              <a:t>PRP та PRF</a:t>
            </a:r>
            <a:endParaRPr lang="en-US" sz="4800" dirty="0"/>
          </a:p>
        </p:txBody>
      </p:sp>
      <p:sp>
        <p:nvSpPr>
          <p:cNvPr id="4" name="Text 2"/>
          <p:cNvSpPr/>
          <p:nvPr/>
        </p:nvSpPr>
        <p:spPr>
          <a:xfrm>
            <a:off x="812800" y="5753733"/>
            <a:ext cx="8502650" cy="31686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2295"/>
              </a:lnSpc>
              <a:buNone/>
            </a:pPr>
            <a:r>
              <a:rPr lang="en-US" sz="1700" dirty="0">
                <a:solidFill>
                  <a:srgbClr val="B9C9D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Автологічні концентрати тромбоцитів</a:t>
            </a:r>
            <a:endParaRPr lang="en-US" sz="17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F6F3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type="title"/>
          </p:nvPr>
        </p:nvSpPr>
        <p:spPr>
          <a:xfrm>
            <a:off x="812800" y="812800"/>
            <a:ext cx="10883392" cy="4445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3300"/>
              </a:lnSpc>
              <a:buNone/>
            </a:pPr>
            <a:r>
              <a:rPr lang="en-US" sz="3000" b="0" i="0" dirty="0">
                <a:solidFill>
                  <a:srgbClr val="137176"/>
                </a:solidFill>
                <a:latin typeface="Georgia" pitchFamily="18" charset="0"/>
                <a:ea typeface="Georgia" pitchFamily="18" charset="-122"/>
                <a:cs typeface="Georgia" pitchFamily="18" charset="-120"/>
              </a:rPr>
              <a:t>Еволюція концентратів тромбоцитів</a:t>
            </a:r>
            <a:endParaRPr lang="en-US" sz="3000" dirty="0"/>
          </a:p>
        </p:txBody>
      </p:sp>
      <p:sp>
        <p:nvSpPr>
          <p:cNvPr id="3" name="Shape 1"/>
          <p:cNvSpPr/>
          <p:nvPr/>
        </p:nvSpPr>
        <p:spPr>
          <a:xfrm>
            <a:off x="812800" y="1485900"/>
            <a:ext cx="2508250" cy="1563370"/>
          </a:xfrm>
          <a:prstGeom prst="roundRect">
            <a:avLst>
              <a:gd name="adj" fmla="val 6499"/>
            </a:avLst>
          </a:prstGeom>
          <a:solidFill>
            <a:srgbClr val="FFFFFF"/>
          </a:solidFill>
          <a:ln/>
        </p:spPr>
      </p:sp>
      <p:sp>
        <p:nvSpPr>
          <p:cNvPr id="4" name="Shape 2"/>
          <p:cNvSpPr/>
          <p:nvPr/>
        </p:nvSpPr>
        <p:spPr>
          <a:xfrm>
            <a:off x="812800" y="1485900"/>
            <a:ext cx="2508250" cy="1563370"/>
          </a:xfrm>
          <a:custGeom>
            <a:avLst/>
            <a:gdLst/>
            <a:ahLst/>
            <a:cxnLst/>
            <a:rect l="l" t="t" r="r" b="b"/>
            <a:pathLst>
              <a:path w="2508250" h="1563370">
                <a:moveTo>
                  <a:pt x="0" y="101600"/>
                </a:moveTo>
                <a:lnTo>
                  <a:pt x="0" y="101600"/>
                </a:lnTo>
                <a:arcTo hR="101600" wR="101600" stAng="10800000" swAng="5400000"/>
                <a:lnTo>
                  <a:pt x="2406650" y="0"/>
                </a:lnTo>
                <a:arcTo hR="101600" wR="101600" stAng="16200000" swAng="5400000"/>
                <a:lnTo>
                  <a:pt x="2508250" y="101600"/>
                </a:lnTo>
                <a:arcTo hR="63500" wR="101600" stAng="0" swAng="-5400000"/>
                <a:lnTo>
                  <a:pt x="101600" y="38100"/>
                </a:lnTo>
                <a:arcTo hR="63500" wR="101600" stAng="16200000" swAng="-5400000"/>
                <a:close/>
              </a:path>
            </a:pathLst>
          </a:custGeom>
          <a:solidFill>
            <a:srgbClr val="137176"/>
          </a:solidFill>
          <a:ln/>
        </p:spPr>
      </p:sp>
      <p:sp>
        <p:nvSpPr>
          <p:cNvPr id="5" name="Text 3"/>
          <p:cNvSpPr/>
          <p:nvPr/>
        </p:nvSpPr>
        <p:spPr>
          <a:xfrm>
            <a:off x="1041400" y="1752600"/>
            <a:ext cx="2112582" cy="284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2040"/>
              </a:lnSpc>
              <a:buNone/>
            </a:pPr>
            <a:r>
              <a:rPr lang="en-US" sz="1700" b="1" dirty="0">
                <a:solidFill>
                  <a:srgbClr val="137176"/>
                </a:solidFill>
                <a:latin typeface="Georgia" pitchFamily="18" charset="0"/>
                <a:ea typeface="Georgia" pitchFamily="18" charset="-122"/>
                <a:cs typeface="Georgia" pitchFamily="18" charset="-120"/>
              </a:rPr>
              <a:t>1998</a:t>
            </a:r>
            <a:endParaRPr lang="en-US" sz="1700" dirty="0"/>
          </a:p>
        </p:txBody>
      </p:sp>
      <p:sp>
        <p:nvSpPr>
          <p:cNvPr id="6" name="Text 4"/>
          <p:cNvSpPr/>
          <p:nvPr/>
        </p:nvSpPr>
        <p:spPr>
          <a:xfrm>
            <a:off x="1041400" y="2100585"/>
            <a:ext cx="2112582" cy="74549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1890"/>
              </a:lnSpc>
              <a:buNone/>
            </a:pPr>
            <a:r>
              <a:rPr lang="en-US" sz="14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PRP: Marx та ін., у реконструкції нижньої щелепи</a:t>
            </a:r>
            <a:endParaRPr lang="en-US" sz="1400" dirty="0"/>
          </a:p>
        </p:txBody>
      </p:sp>
      <p:sp>
        <p:nvSpPr>
          <p:cNvPr id="7" name="Shape 5"/>
          <p:cNvSpPr/>
          <p:nvPr/>
        </p:nvSpPr>
        <p:spPr>
          <a:xfrm>
            <a:off x="3498850" y="1485900"/>
            <a:ext cx="2508250" cy="1563370"/>
          </a:xfrm>
          <a:prstGeom prst="roundRect">
            <a:avLst>
              <a:gd name="adj" fmla="val 6499"/>
            </a:avLst>
          </a:prstGeom>
          <a:solidFill>
            <a:srgbClr val="FFFFFF"/>
          </a:solidFill>
          <a:ln/>
        </p:spPr>
      </p:sp>
      <p:sp>
        <p:nvSpPr>
          <p:cNvPr id="8" name="Shape 6"/>
          <p:cNvSpPr/>
          <p:nvPr/>
        </p:nvSpPr>
        <p:spPr>
          <a:xfrm>
            <a:off x="3498850" y="1485900"/>
            <a:ext cx="2508250" cy="1563370"/>
          </a:xfrm>
          <a:custGeom>
            <a:avLst/>
            <a:gdLst/>
            <a:ahLst/>
            <a:cxnLst/>
            <a:rect l="l" t="t" r="r" b="b"/>
            <a:pathLst>
              <a:path w="2508250" h="1563370">
                <a:moveTo>
                  <a:pt x="0" y="101600"/>
                </a:moveTo>
                <a:lnTo>
                  <a:pt x="0" y="101600"/>
                </a:lnTo>
                <a:arcTo hR="101600" wR="101600" stAng="10800000" swAng="5400000"/>
                <a:lnTo>
                  <a:pt x="2406650" y="0"/>
                </a:lnTo>
                <a:arcTo hR="101600" wR="101600" stAng="16200000" swAng="5400000"/>
                <a:lnTo>
                  <a:pt x="2508250" y="101600"/>
                </a:lnTo>
                <a:arcTo hR="63500" wR="101600" stAng="0" swAng="-5400000"/>
                <a:lnTo>
                  <a:pt x="101600" y="38100"/>
                </a:lnTo>
                <a:arcTo hR="63500" wR="101600" stAng="16200000" swAng="-5400000"/>
                <a:close/>
              </a:path>
            </a:pathLst>
          </a:custGeom>
          <a:solidFill>
            <a:srgbClr val="137176"/>
          </a:solidFill>
          <a:ln/>
        </p:spPr>
      </p:sp>
      <p:sp>
        <p:nvSpPr>
          <p:cNvPr id="9" name="Text 7"/>
          <p:cNvSpPr/>
          <p:nvPr/>
        </p:nvSpPr>
        <p:spPr>
          <a:xfrm>
            <a:off x="3727450" y="1752600"/>
            <a:ext cx="2112582" cy="284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2040"/>
              </a:lnSpc>
              <a:buNone/>
            </a:pPr>
            <a:r>
              <a:rPr lang="en-US" sz="1700" b="1" dirty="0">
                <a:solidFill>
                  <a:srgbClr val="137176"/>
                </a:solidFill>
                <a:latin typeface="Georgia" pitchFamily="18" charset="0"/>
                <a:ea typeface="Georgia" pitchFamily="18" charset="-122"/>
                <a:cs typeface="Georgia" pitchFamily="18" charset="-120"/>
              </a:rPr>
              <a:t>2001–2006</a:t>
            </a:r>
            <a:endParaRPr lang="en-US" sz="1700" dirty="0"/>
          </a:p>
        </p:txBody>
      </p:sp>
      <p:sp>
        <p:nvSpPr>
          <p:cNvPr id="10" name="Text 8"/>
          <p:cNvSpPr/>
          <p:nvPr/>
        </p:nvSpPr>
        <p:spPr>
          <a:xfrm>
            <a:off x="3727450" y="2100585"/>
            <a:ext cx="2112582" cy="5054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1890"/>
              </a:lnSpc>
              <a:buNone/>
            </a:pPr>
            <a:r>
              <a:rPr lang="en-US" sz="14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PRF: Choukroun, Dohan Ehrenfest</a:t>
            </a:r>
            <a:endParaRPr lang="en-US" sz="1400" dirty="0"/>
          </a:p>
        </p:txBody>
      </p:sp>
      <p:sp>
        <p:nvSpPr>
          <p:cNvPr id="11" name="Shape 9"/>
          <p:cNvSpPr/>
          <p:nvPr/>
        </p:nvSpPr>
        <p:spPr>
          <a:xfrm>
            <a:off x="6184900" y="1485900"/>
            <a:ext cx="2508250" cy="1563370"/>
          </a:xfrm>
          <a:prstGeom prst="roundRect">
            <a:avLst>
              <a:gd name="adj" fmla="val 6499"/>
            </a:avLst>
          </a:prstGeom>
          <a:solidFill>
            <a:srgbClr val="FFFFFF"/>
          </a:solidFill>
          <a:ln/>
        </p:spPr>
      </p:sp>
      <p:sp>
        <p:nvSpPr>
          <p:cNvPr id="12" name="Shape 10"/>
          <p:cNvSpPr/>
          <p:nvPr/>
        </p:nvSpPr>
        <p:spPr>
          <a:xfrm>
            <a:off x="6184900" y="1485900"/>
            <a:ext cx="2508250" cy="1563370"/>
          </a:xfrm>
          <a:custGeom>
            <a:avLst/>
            <a:gdLst/>
            <a:ahLst/>
            <a:cxnLst/>
            <a:rect l="l" t="t" r="r" b="b"/>
            <a:pathLst>
              <a:path w="2508250" h="1563370">
                <a:moveTo>
                  <a:pt x="0" y="101600"/>
                </a:moveTo>
                <a:lnTo>
                  <a:pt x="0" y="101600"/>
                </a:lnTo>
                <a:arcTo hR="101600" wR="101600" stAng="10800000" swAng="5400000"/>
                <a:lnTo>
                  <a:pt x="2406650" y="0"/>
                </a:lnTo>
                <a:arcTo hR="101600" wR="101600" stAng="16200000" swAng="5400000"/>
                <a:lnTo>
                  <a:pt x="2508250" y="101600"/>
                </a:lnTo>
                <a:arcTo hR="63500" wR="101600" stAng="0" swAng="-5400000"/>
                <a:lnTo>
                  <a:pt x="101600" y="38100"/>
                </a:lnTo>
                <a:arcTo hR="63500" wR="101600" stAng="16200000" swAng="-5400000"/>
                <a:close/>
              </a:path>
            </a:pathLst>
          </a:custGeom>
          <a:solidFill>
            <a:srgbClr val="137176"/>
          </a:solidFill>
          <a:ln/>
        </p:spPr>
      </p:sp>
      <p:sp>
        <p:nvSpPr>
          <p:cNvPr id="13" name="Text 11"/>
          <p:cNvSpPr/>
          <p:nvPr/>
        </p:nvSpPr>
        <p:spPr>
          <a:xfrm>
            <a:off x="6413500" y="1752600"/>
            <a:ext cx="2112582" cy="284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2040"/>
              </a:lnSpc>
              <a:buNone/>
            </a:pPr>
            <a:r>
              <a:rPr lang="en-US" sz="1700" b="1" dirty="0">
                <a:solidFill>
                  <a:srgbClr val="137176"/>
                </a:solidFill>
                <a:latin typeface="Georgia" pitchFamily="18" charset="0"/>
                <a:ea typeface="Georgia" pitchFamily="18" charset="-122"/>
                <a:cs typeface="Georgia" pitchFamily="18" charset="-120"/>
              </a:rPr>
              <a:t>2014</a:t>
            </a:r>
            <a:endParaRPr lang="en-US" sz="1700" dirty="0"/>
          </a:p>
        </p:txBody>
      </p:sp>
      <p:sp>
        <p:nvSpPr>
          <p:cNvPr id="14" name="Text 12"/>
          <p:cNvSpPr/>
          <p:nvPr/>
        </p:nvSpPr>
        <p:spPr>
          <a:xfrm>
            <a:off x="6413500" y="2100585"/>
            <a:ext cx="2112582" cy="26543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1890"/>
              </a:lnSpc>
              <a:buNone/>
            </a:pPr>
            <a:r>
              <a:rPr lang="en-US" sz="14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A-PRF: Ghanaati та ін.</a:t>
            </a:r>
            <a:endParaRPr lang="en-US" sz="1400" dirty="0"/>
          </a:p>
        </p:txBody>
      </p:sp>
      <p:sp>
        <p:nvSpPr>
          <p:cNvPr id="15" name="Shape 13"/>
          <p:cNvSpPr/>
          <p:nvPr/>
        </p:nvSpPr>
        <p:spPr>
          <a:xfrm>
            <a:off x="8870950" y="1485900"/>
            <a:ext cx="2508250" cy="1563370"/>
          </a:xfrm>
          <a:prstGeom prst="roundRect">
            <a:avLst>
              <a:gd name="adj" fmla="val 6499"/>
            </a:avLst>
          </a:prstGeom>
          <a:solidFill>
            <a:srgbClr val="FFFFFF"/>
          </a:solidFill>
          <a:ln/>
        </p:spPr>
      </p:sp>
      <p:sp>
        <p:nvSpPr>
          <p:cNvPr id="16" name="Shape 14"/>
          <p:cNvSpPr/>
          <p:nvPr/>
        </p:nvSpPr>
        <p:spPr>
          <a:xfrm>
            <a:off x="8870950" y="1485900"/>
            <a:ext cx="2508250" cy="1563370"/>
          </a:xfrm>
          <a:custGeom>
            <a:avLst/>
            <a:gdLst/>
            <a:ahLst/>
            <a:cxnLst/>
            <a:rect l="l" t="t" r="r" b="b"/>
            <a:pathLst>
              <a:path w="2508250" h="1563370">
                <a:moveTo>
                  <a:pt x="0" y="101600"/>
                </a:moveTo>
                <a:lnTo>
                  <a:pt x="0" y="101600"/>
                </a:lnTo>
                <a:arcTo hR="101600" wR="101600" stAng="10800000" swAng="5400000"/>
                <a:lnTo>
                  <a:pt x="2406650" y="0"/>
                </a:lnTo>
                <a:arcTo hR="101600" wR="101600" stAng="16200000" swAng="5400000"/>
                <a:lnTo>
                  <a:pt x="2508250" y="101600"/>
                </a:lnTo>
                <a:arcTo hR="63500" wR="101600" stAng="0" swAng="-5400000"/>
                <a:lnTo>
                  <a:pt x="101600" y="38100"/>
                </a:lnTo>
                <a:arcTo hR="63500" wR="101600" stAng="16200000" swAng="-5400000"/>
                <a:close/>
              </a:path>
            </a:pathLst>
          </a:custGeom>
          <a:solidFill>
            <a:srgbClr val="137176"/>
          </a:solidFill>
          <a:ln/>
        </p:spPr>
      </p:sp>
      <p:sp>
        <p:nvSpPr>
          <p:cNvPr id="17" name="Text 15"/>
          <p:cNvSpPr/>
          <p:nvPr/>
        </p:nvSpPr>
        <p:spPr>
          <a:xfrm>
            <a:off x="9099550" y="1752600"/>
            <a:ext cx="2112582" cy="284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2040"/>
              </a:lnSpc>
              <a:buNone/>
            </a:pPr>
            <a:r>
              <a:rPr lang="en-US" sz="1700" b="1" dirty="0">
                <a:solidFill>
                  <a:srgbClr val="137176"/>
                </a:solidFill>
                <a:latin typeface="Georgia" pitchFamily="18" charset="0"/>
                <a:ea typeface="Georgia" pitchFamily="18" charset="-122"/>
                <a:cs typeface="Georgia" pitchFamily="18" charset="-120"/>
              </a:rPr>
              <a:t>2017+</a:t>
            </a:r>
            <a:endParaRPr lang="en-US" sz="1700" dirty="0"/>
          </a:p>
        </p:txBody>
      </p:sp>
      <p:sp>
        <p:nvSpPr>
          <p:cNvPr id="18" name="Text 16"/>
          <p:cNvSpPr/>
          <p:nvPr/>
        </p:nvSpPr>
        <p:spPr>
          <a:xfrm>
            <a:off x="9099550" y="2100585"/>
            <a:ext cx="2112582" cy="5054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1890"/>
              </a:lnSpc>
              <a:buNone/>
            </a:pPr>
            <a:r>
              <a:rPr lang="en-US" sz="14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i-PRF, концепція «low-speed»</a:t>
            </a:r>
            <a:endParaRPr lang="en-US" sz="1400" dirty="0"/>
          </a:p>
        </p:txBody>
      </p:sp>
      <p:sp>
        <p:nvSpPr>
          <p:cNvPr id="19" name="Text 17"/>
          <p:cNvSpPr/>
          <p:nvPr/>
        </p:nvSpPr>
        <p:spPr>
          <a:xfrm>
            <a:off x="812800" y="6238242"/>
            <a:ext cx="10883392" cy="2387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1680"/>
              </a:lnSpc>
              <a:buNone/>
            </a:pPr>
            <a:r>
              <a:rPr lang="en-US" sz="1200" dirty="0">
                <a:solidFill>
                  <a:srgbClr val="5D6A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Marx RE et al. 1998; Dohan DM et al. 2006; Ghanaati S et al. J Oral Implantol. 2014</a:t>
            </a:r>
            <a:endParaRPr lang="en-US" sz="12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F6F3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type="title"/>
          </p:nvPr>
        </p:nvSpPr>
        <p:spPr>
          <a:xfrm>
            <a:off x="812800" y="812800"/>
            <a:ext cx="10883392" cy="4445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3300"/>
              </a:lnSpc>
              <a:buNone/>
            </a:pPr>
            <a:r>
              <a:rPr lang="en-US" sz="3000" b="0" i="0" dirty="0">
                <a:solidFill>
                  <a:srgbClr val="137176"/>
                </a:solidFill>
                <a:latin typeface="Georgia" pitchFamily="18" charset="0"/>
                <a:ea typeface="Georgia" pitchFamily="18" charset="-122"/>
                <a:cs typeface="Georgia" pitchFamily="18" charset="-120"/>
              </a:rPr>
              <a:t>Класифікація Dohan Ehrenfest (2009)</a:t>
            </a:r>
            <a:endParaRPr lang="en-US" sz="3000" dirty="0"/>
          </a:p>
        </p:txBody>
      </p:sp>
      <p:graphicFrame>
        <p:nvGraphicFramePr>
          <p:cNvPr id="3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825500" y="1498600"/>
          <a:ext cx="10553700" cy="2374900"/>
        </p:xfrm>
        <a:graphic>
          <a:graphicData uri="http://schemas.openxmlformats.org/drawingml/2006/table">
            <a:tbl>
              <a:tblPr/>
              <a:tblGrid>
                <a:gridCol w="3517900"/>
                <a:gridCol w="3517900"/>
                <a:gridCol w="3517900"/>
              </a:tblGrid>
              <a:tr h="474980">
                <a:tc>
                  <a:txBody>
                    <a:bodyPr/>
                    <a:lstStyle/>
                    <a:p>
                      <a:pPr indent="0" marL="0">
                        <a:lnSpc>
                          <a:spcPts val="2240"/>
                        </a:lnSpc>
                        <a:buNone/>
                      </a:pPr>
                      <a:r>
                        <a:rPr lang="en-US" sz="16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Сімейство</a:t>
                      </a:r>
                      <a:endParaRPr lang="en-US" sz="16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127000" marR="127000" marT="88900" marB="88900" anchor="t">
                    <a:lnL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6B4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6B4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E1DB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lnSpc>
                          <a:spcPts val="2240"/>
                        </a:lnSpc>
                        <a:buNone/>
                      </a:pPr>
                      <a:r>
                        <a:rPr lang="en-US" sz="16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Лейкоцити</a:t>
                      </a:r>
                      <a:endParaRPr lang="en-US" sz="16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127000" marR="127000" marT="88900" marB="88900" anchor="t">
                    <a:lnL w="12700" cap="flat" cmpd="sng" algn="ctr">
                      <a:solidFill>
                        <a:srgbClr val="B6B4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6B4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6B4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E1DB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lnSpc>
                          <a:spcPts val="2240"/>
                        </a:lnSpc>
                        <a:buNone/>
                      </a:pPr>
                      <a:r>
                        <a:rPr lang="en-US" sz="16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Фібринова мережа</a:t>
                      </a:r>
                      <a:endParaRPr lang="en-US" sz="16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127000" marR="127000" marT="88900" marB="88900" anchor="t">
                    <a:lnL w="12700" cap="flat" cmpd="sng" algn="ctr">
                      <a:solidFill>
                        <a:srgbClr val="B6B4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6B4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6B4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E1DB"/>
                    </a:solidFill>
                  </a:tcPr>
                </a:tc>
              </a:tr>
              <a:tr h="474980">
                <a:tc>
                  <a:txBody>
                    <a:bodyPr/>
                    <a:lstStyle/>
                    <a:p>
                      <a:pPr indent="0" marL="0">
                        <a:lnSpc>
                          <a:spcPts val="2240"/>
                        </a:lnSpc>
                        <a:buNone/>
                      </a:pPr>
                      <a:r>
                        <a:rPr lang="en-US" sz="1600" dirty="0">
                          <a:solidFill>
                            <a:srgbClr val="16222B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P-PRP (чиста PRP)</a:t>
                      </a:r>
                      <a:endParaRPr lang="en-US" sz="16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127000" marR="127000" marT="88900" marB="88900" anchor="t">
                    <a:lnL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6B4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lnSpc>
                          <a:spcPts val="2240"/>
                        </a:lnSpc>
                        <a:buNone/>
                      </a:pPr>
                      <a:r>
                        <a:rPr lang="en-US" sz="1600" dirty="0">
                          <a:solidFill>
                            <a:srgbClr val="16222B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Мало</a:t>
                      </a:r>
                      <a:endParaRPr lang="en-US" sz="16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127000" marR="127000" marT="88900" marB="88900" anchor="t">
                    <a:lnL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6B4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lnSpc>
                          <a:spcPts val="2240"/>
                        </a:lnSpc>
                        <a:buNone/>
                      </a:pPr>
                      <a:r>
                        <a:rPr lang="en-US" sz="1600" dirty="0">
                          <a:solidFill>
                            <a:srgbClr val="16222B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Низької щільності</a:t>
                      </a:r>
                      <a:endParaRPr lang="en-US" sz="16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127000" marR="127000" marT="88900" marB="88900" anchor="t">
                    <a:lnL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6B4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4980">
                <a:tc>
                  <a:txBody>
                    <a:bodyPr/>
                    <a:lstStyle/>
                    <a:p>
                      <a:pPr indent="0" marL="0">
                        <a:lnSpc>
                          <a:spcPts val="2240"/>
                        </a:lnSpc>
                        <a:buNone/>
                      </a:pPr>
                      <a:r>
                        <a:rPr lang="en-US" sz="1600" dirty="0">
                          <a:solidFill>
                            <a:srgbClr val="16222B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L-PRP</a:t>
                      </a:r>
                      <a:endParaRPr lang="en-US" sz="16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127000" marR="127000" marT="88900" marB="88900" anchor="t">
                    <a:lnL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lnSpc>
                          <a:spcPts val="2240"/>
                        </a:lnSpc>
                        <a:buNone/>
                      </a:pPr>
                      <a:r>
                        <a:rPr lang="en-US" sz="1600" dirty="0">
                          <a:solidFill>
                            <a:srgbClr val="16222B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Є</a:t>
                      </a:r>
                      <a:endParaRPr lang="en-US" sz="16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127000" marR="127000" marT="88900" marB="88900" anchor="t">
                    <a:lnL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lnSpc>
                          <a:spcPts val="2240"/>
                        </a:lnSpc>
                        <a:buNone/>
                      </a:pPr>
                      <a:r>
                        <a:rPr lang="en-US" sz="1600" dirty="0">
                          <a:solidFill>
                            <a:srgbClr val="16222B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Низької щільності</a:t>
                      </a:r>
                      <a:endParaRPr lang="en-US" sz="16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127000" marR="127000" marT="88900" marB="88900" anchor="t">
                    <a:lnL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4980">
                <a:tc>
                  <a:txBody>
                    <a:bodyPr/>
                    <a:lstStyle/>
                    <a:p>
                      <a:pPr indent="0" marL="0">
                        <a:lnSpc>
                          <a:spcPts val="2240"/>
                        </a:lnSpc>
                        <a:buNone/>
                      </a:pPr>
                      <a:r>
                        <a:rPr lang="en-US" sz="1600" dirty="0">
                          <a:solidFill>
                            <a:srgbClr val="16222B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P-PRF</a:t>
                      </a:r>
                      <a:endParaRPr lang="en-US" sz="16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127000" marR="127000" marT="88900" marB="88900" anchor="t">
                    <a:lnL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lnSpc>
                          <a:spcPts val="2240"/>
                        </a:lnSpc>
                        <a:buNone/>
                      </a:pPr>
                      <a:r>
                        <a:rPr lang="en-US" sz="1600" dirty="0">
                          <a:solidFill>
                            <a:srgbClr val="16222B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Мало</a:t>
                      </a:r>
                      <a:endParaRPr lang="en-US" sz="16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127000" marR="127000" marT="88900" marB="88900" anchor="t">
                    <a:lnL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lnSpc>
                          <a:spcPts val="2240"/>
                        </a:lnSpc>
                        <a:buNone/>
                      </a:pPr>
                      <a:r>
                        <a:rPr lang="en-US" sz="1600" dirty="0">
                          <a:solidFill>
                            <a:srgbClr val="16222B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Висока щільність</a:t>
                      </a:r>
                      <a:endParaRPr lang="en-US" sz="16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127000" marR="127000" marT="88900" marB="88900" anchor="t">
                    <a:lnL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4980">
                <a:tc>
                  <a:txBody>
                    <a:bodyPr/>
                    <a:lstStyle/>
                    <a:p>
                      <a:pPr indent="0" marL="0">
                        <a:lnSpc>
                          <a:spcPts val="2240"/>
                        </a:lnSpc>
                        <a:buNone/>
                      </a:pPr>
                      <a:r>
                        <a:rPr lang="en-US" sz="1600" dirty="0">
                          <a:solidFill>
                            <a:srgbClr val="16222B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L-PRF</a:t>
                      </a:r>
                      <a:endParaRPr lang="en-US" sz="16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127000" marR="127000" marT="88900" marB="88900" anchor="t">
                    <a:lnL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lnSpc>
                          <a:spcPts val="2240"/>
                        </a:lnSpc>
                        <a:buNone/>
                      </a:pPr>
                      <a:r>
                        <a:rPr lang="en-US" sz="1600" dirty="0">
                          <a:solidFill>
                            <a:srgbClr val="16222B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Є</a:t>
                      </a:r>
                      <a:endParaRPr lang="en-US" sz="16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127000" marR="127000" marT="88900" marB="88900" anchor="t">
                    <a:lnL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lnSpc>
                          <a:spcPts val="2240"/>
                        </a:lnSpc>
                        <a:buNone/>
                      </a:pPr>
                      <a:r>
                        <a:rPr lang="en-US" sz="1600" dirty="0">
                          <a:solidFill>
                            <a:srgbClr val="16222B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Висока щільність</a:t>
                      </a:r>
                      <a:endParaRPr lang="en-US" sz="16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127000" marR="127000" marT="88900" marB="88900" anchor="t">
                    <a:lnL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4C2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812800" y="6238242"/>
            <a:ext cx="10883392" cy="2387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1680"/>
              </a:lnSpc>
              <a:buNone/>
            </a:pPr>
            <a:r>
              <a:rPr lang="en-US" sz="1200" dirty="0">
                <a:solidFill>
                  <a:srgbClr val="5D6A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Dohan Ehrenfest DM, Rasmusson L, Albrektsson T. Trends Biotechnol. 2009;27(3):158–167</a:t>
            </a:r>
            <a:endParaRPr lang="en-US" sz="12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bg>
      <p:bgPr>
        <a:solidFill>
          <a:srgbClr val="12303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type="title"/>
          </p:nvPr>
        </p:nvSpPr>
        <p:spPr>
          <a:xfrm>
            <a:off x="812800" y="812800"/>
            <a:ext cx="10883392" cy="4445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3300"/>
              </a:lnSpc>
              <a:buNone/>
            </a:pPr>
            <a:r>
              <a:rPr lang="en-US" sz="3000" b="0" i="0" dirty="0">
                <a:solidFill>
                  <a:srgbClr val="7FD6D3"/>
                </a:solidFill>
                <a:latin typeface="Georgia" pitchFamily="18" charset="0"/>
                <a:ea typeface="Georgia" pitchFamily="18" charset="-122"/>
                <a:cs typeface="Georgia" pitchFamily="18" charset="-120"/>
              </a:rPr>
              <a:t>PRP: методика та обмеження</a:t>
            </a:r>
            <a:endParaRPr lang="en-US" sz="3000" dirty="0"/>
          </a:p>
        </p:txBody>
      </p:sp>
      <p:sp>
        <p:nvSpPr>
          <p:cNvPr id="3" name="Text 1"/>
          <p:cNvSpPr/>
          <p:nvPr/>
        </p:nvSpPr>
        <p:spPr>
          <a:xfrm>
            <a:off x="856996" y="1485900"/>
            <a:ext cx="10832338" cy="122512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184404" indent="-184404">
              <a:lnSpc>
                <a:spcPts val="2295"/>
              </a:lnSpc>
              <a:buSzPct val="100000"/>
              <a:buChar char="•"/>
            </a:pPr>
            <a:r>
              <a:rPr lang="en-US" sz="1700" dirty="0">
                <a:solidFill>
                  <a:srgbClr val="F4F1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Дворазове центрифугування з антикоагулянтом</a:t>
            </a:r>
            <a:endParaRPr lang="en-US" sz="1700" dirty="0"/>
          </a:p>
          <a:p>
            <a:pPr algn="l" marL="184404" indent="-184404">
              <a:lnSpc>
                <a:spcPts val="2295"/>
              </a:lnSpc>
              <a:buSzPct val="100000"/>
              <a:buChar char="•"/>
            </a:pPr>
            <a:r>
              <a:rPr lang="en-US" sz="1700" dirty="0">
                <a:solidFill>
                  <a:srgbClr val="F4F1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Активація тромбіном або CaCl₂</a:t>
            </a:r>
            <a:endParaRPr lang="en-US" sz="1700" dirty="0"/>
          </a:p>
          <a:p>
            <a:pPr algn="l" marL="184404" indent="-184404">
              <a:lnSpc>
                <a:spcPts val="2295"/>
              </a:lnSpc>
              <a:buSzPct val="100000"/>
              <a:buChar char="•"/>
            </a:pPr>
            <a:r>
              <a:rPr lang="en-US" sz="1700" dirty="0">
                <a:solidFill>
                  <a:srgbClr val="F4F1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Marx: порогова концентрація — понад 10⁶ тромбоцитів/мкл</a:t>
            </a:r>
            <a:endParaRPr lang="en-US" sz="1700" dirty="0"/>
          </a:p>
          <a:p>
            <a:pPr algn="l" marL="184404" indent="-184404">
              <a:lnSpc>
                <a:spcPts val="2295"/>
              </a:lnSpc>
              <a:buSzPct val="100000"/>
              <a:buChar char="•"/>
            </a:pPr>
            <a:r>
              <a:rPr lang="en-US" sz="1700" dirty="0">
                <a:solidFill>
                  <a:srgbClr val="F4F1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Швидке вивільнення факторів росту; рідка форма, нестабільна структура</a:t>
            </a:r>
            <a:endParaRPr lang="en-US" sz="1700" dirty="0"/>
          </a:p>
        </p:txBody>
      </p:sp>
      <p:sp>
        <p:nvSpPr>
          <p:cNvPr id="4" name="Text 2"/>
          <p:cNvSpPr/>
          <p:nvPr/>
        </p:nvSpPr>
        <p:spPr>
          <a:xfrm>
            <a:off x="812800" y="6238242"/>
            <a:ext cx="10883392" cy="2387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1680"/>
              </a:lnSpc>
              <a:buNone/>
            </a:pPr>
            <a:r>
              <a:rPr lang="en-US" sz="1200" dirty="0">
                <a:solidFill>
                  <a:srgbClr val="9FB4B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Marx RE. J Oral Maxillofac Surg. 2004;62:489–496</a:t>
            </a:r>
            <a:endParaRPr lang="en-US" sz="120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bg>
      <p:bgPr>
        <a:solidFill>
          <a:srgbClr val="F6F3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type="title"/>
          </p:nvPr>
        </p:nvSpPr>
        <p:spPr>
          <a:xfrm>
            <a:off x="812800" y="812800"/>
            <a:ext cx="10883392" cy="4445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3300"/>
              </a:lnSpc>
              <a:buNone/>
            </a:pPr>
            <a:r>
              <a:rPr lang="en-US" sz="3000" b="0" i="0" dirty="0">
                <a:solidFill>
                  <a:srgbClr val="137176"/>
                </a:solidFill>
                <a:latin typeface="Georgia" pitchFamily="18" charset="0"/>
                <a:ea typeface="Georgia" pitchFamily="18" charset="-122"/>
                <a:cs typeface="Georgia" pitchFamily="18" charset="-120"/>
              </a:rPr>
              <a:t>PRF: протоколи не взаємозамінні</a:t>
            </a:r>
            <a:endParaRPr lang="en-US" sz="3000" dirty="0"/>
          </a:p>
        </p:txBody>
      </p:sp>
      <p:sp>
        <p:nvSpPr>
          <p:cNvPr id="3" name="Text 1"/>
          <p:cNvSpPr/>
          <p:nvPr/>
        </p:nvSpPr>
        <p:spPr>
          <a:xfrm>
            <a:off x="856996" y="1485900"/>
            <a:ext cx="10832338" cy="122512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184404" indent="-184404">
              <a:lnSpc>
                <a:spcPts val="2295"/>
              </a:lnSpc>
              <a:buSzPct val="100000"/>
              <a:buChar char="•"/>
            </a:pPr>
            <a:r>
              <a:rPr lang="en-US" sz="17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Венозна кров без антикоагулянту, центрифугування одразу</a:t>
            </a:r>
            <a:endParaRPr lang="en-US" sz="1700" dirty="0"/>
          </a:p>
          <a:p>
            <a:pPr algn="l" marL="184404" indent="-184404">
              <a:lnSpc>
                <a:spcPts val="2295"/>
              </a:lnSpc>
              <a:buSzPct val="100000"/>
              <a:buChar char="•"/>
            </a:pPr>
            <a:r>
              <a:rPr lang="en-US" sz="17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L-PRF: близько 2700 об/хв (~400 g), 12 хв</a:t>
            </a:r>
            <a:endParaRPr lang="en-US" sz="1700" dirty="0"/>
          </a:p>
          <a:p>
            <a:pPr algn="l" marL="184404" indent="-184404">
              <a:lnSpc>
                <a:spcPts val="2295"/>
              </a:lnSpc>
              <a:buSzPct val="100000"/>
              <a:buChar char="•"/>
            </a:pPr>
            <a:r>
              <a:rPr lang="en-US" sz="17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A-PRF: 1500 об/хв, 14 хв; мембрани швидше розчинялись in vitro</a:t>
            </a:r>
            <a:endParaRPr lang="en-US" sz="1700" dirty="0"/>
          </a:p>
          <a:p>
            <a:pPr algn="l" marL="184404" indent="-184404">
              <a:lnSpc>
                <a:spcPts val="2295"/>
              </a:lnSpc>
              <a:buSzPct val="100000"/>
              <a:buChar char="•"/>
            </a:pPr>
            <a:r>
              <a:rPr lang="en-US" sz="17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Дані для L-PRF не можна переносити на A-PRF</a:t>
            </a:r>
            <a:endParaRPr lang="en-US" sz="1700" dirty="0"/>
          </a:p>
        </p:txBody>
      </p:sp>
      <p:sp>
        <p:nvSpPr>
          <p:cNvPr id="4" name="Text 2"/>
          <p:cNvSpPr/>
          <p:nvPr/>
        </p:nvSpPr>
        <p:spPr>
          <a:xfrm>
            <a:off x="812800" y="6238242"/>
            <a:ext cx="10883392" cy="2387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1680"/>
              </a:lnSpc>
              <a:buNone/>
            </a:pPr>
            <a:r>
              <a:rPr lang="en-US" sz="1200" dirty="0">
                <a:solidFill>
                  <a:srgbClr val="5D6A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Dohan Ehrenfest DM et al. Platelets. 2018;29(2):171–184</a:t>
            </a:r>
            <a:endParaRPr lang="en-US" sz="12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bg>
      <p:bgPr>
        <a:solidFill>
          <a:srgbClr val="12303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type="title"/>
          </p:nvPr>
        </p:nvSpPr>
        <p:spPr>
          <a:xfrm>
            <a:off x="812800" y="812800"/>
            <a:ext cx="10883392" cy="4445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3300"/>
              </a:lnSpc>
              <a:buNone/>
            </a:pPr>
            <a:r>
              <a:rPr lang="en-US" sz="3000" b="0" i="0" dirty="0">
                <a:solidFill>
                  <a:srgbClr val="7FD6D3"/>
                </a:solidFill>
                <a:latin typeface="Georgia" pitchFamily="18" charset="0"/>
                <a:ea typeface="Georgia" pitchFamily="18" charset="-122"/>
                <a:cs typeface="Georgia" pitchFamily="18" charset="-120"/>
              </a:rPr>
              <a:t>Властивості PRF-мембрани</a:t>
            </a:r>
            <a:endParaRPr lang="en-US" sz="3000" dirty="0"/>
          </a:p>
        </p:txBody>
      </p:sp>
      <p:sp>
        <p:nvSpPr>
          <p:cNvPr id="3" name="Text 1"/>
          <p:cNvSpPr/>
          <p:nvPr/>
        </p:nvSpPr>
        <p:spPr>
          <a:xfrm>
            <a:off x="856996" y="1485900"/>
            <a:ext cx="10832338" cy="122512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184404" indent="-184404">
              <a:lnSpc>
                <a:spcPts val="2295"/>
              </a:lnSpc>
              <a:buSzPct val="100000"/>
              <a:buChar char="•"/>
            </a:pPr>
            <a:r>
              <a:rPr lang="en-US" sz="1700" dirty="0">
                <a:solidFill>
                  <a:srgbClr val="F4F1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Щільна фібринова матриця з лейкоцитами й тромбоцитами</a:t>
            </a:r>
            <a:endParaRPr lang="en-US" sz="1700" dirty="0"/>
          </a:p>
          <a:p>
            <a:pPr algn="l" marL="184404" indent="-184404">
              <a:lnSpc>
                <a:spcPts val="2295"/>
              </a:lnSpc>
              <a:buSzPct val="100000"/>
              <a:buChar char="•"/>
            </a:pPr>
            <a:r>
              <a:rPr lang="en-US" sz="1700" dirty="0">
                <a:solidFill>
                  <a:srgbClr val="F4F1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Повільне вивільнення факторів росту протягом кількох днів</a:t>
            </a:r>
            <a:endParaRPr lang="en-US" sz="1700" dirty="0"/>
          </a:p>
          <a:p>
            <a:pPr algn="l" marL="184404" indent="-184404">
              <a:lnSpc>
                <a:spcPts val="2295"/>
              </a:lnSpc>
              <a:buSzPct val="100000"/>
              <a:buChar char="•"/>
            </a:pPr>
            <a:r>
              <a:rPr lang="en-US" sz="1700" dirty="0">
                <a:solidFill>
                  <a:srgbClr val="F4F1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Підтримує ангіогенез і м’якотканинне загоєння</a:t>
            </a:r>
            <a:endParaRPr lang="en-US" sz="1700" dirty="0"/>
          </a:p>
          <a:p>
            <a:pPr algn="l" marL="184404" indent="-184404">
              <a:lnSpc>
                <a:spcPts val="2295"/>
              </a:lnSpc>
              <a:buSzPct val="100000"/>
              <a:buChar char="•"/>
            </a:pPr>
            <a:r>
              <a:rPr lang="en-US" sz="1700" dirty="0">
                <a:solidFill>
                  <a:srgbClr val="F4F1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i-PRF (рідка форма) змішують із кістковим матеріалом</a:t>
            </a:r>
            <a:endParaRPr lang="en-US" sz="1700" dirty="0"/>
          </a:p>
        </p:txBody>
      </p:sp>
      <p:sp>
        <p:nvSpPr>
          <p:cNvPr id="4" name="Text 2"/>
          <p:cNvSpPr/>
          <p:nvPr/>
        </p:nvSpPr>
        <p:spPr>
          <a:xfrm>
            <a:off x="812800" y="6238242"/>
            <a:ext cx="10883392" cy="2387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1680"/>
              </a:lnSpc>
              <a:buNone/>
            </a:pPr>
            <a:r>
              <a:rPr lang="en-US" sz="1200" dirty="0">
                <a:solidFill>
                  <a:srgbClr val="9FB4B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Dohan DM et al. Oral Surg Oral Med Oral Pathol. 2006;101:e37–e44</a:t>
            </a:r>
            <a:endParaRPr lang="en-US" sz="120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bg>
      <p:bgPr>
        <a:solidFill>
          <a:srgbClr val="F6F3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type="title"/>
          </p:nvPr>
        </p:nvSpPr>
        <p:spPr>
          <a:xfrm>
            <a:off x="812800" y="812800"/>
            <a:ext cx="10883392" cy="4445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3300"/>
              </a:lnSpc>
              <a:buNone/>
            </a:pPr>
            <a:r>
              <a:rPr lang="en-US" sz="3000" b="0" i="0" dirty="0">
                <a:solidFill>
                  <a:srgbClr val="137176"/>
                </a:solidFill>
                <a:latin typeface="Georgia" pitchFamily="18" charset="0"/>
                <a:ea typeface="Georgia" pitchFamily="18" charset="-122"/>
                <a:cs typeface="Georgia" pitchFamily="18" charset="-120"/>
              </a:rPr>
              <a:t>Клінічне застосування PRF</a:t>
            </a:r>
            <a:endParaRPr lang="en-US" sz="3000" dirty="0"/>
          </a:p>
        </p:txBody>
      </p:sp>
      <p:sp>
        <p:nvSpPr>
          <p:cNvPr id="3" name="Shape 1"/>
          <p:cNvSpPr/>
          <p:nvPr/>
        </p:nvSpPr>
        <p:spPr>
          <a:xfrm>
            <a:off x="812800" y="1485900"/>
            <a:ext cx="2508250" cy="1582420"/>
          </a:xfrm>
          <a:prstGeom prst="roundRect">
            <a:avLst>
              <a:gd name="adj" fmla="val 6421"/>
            </a:avLst>
          </a:prstGeom>
          <a:solidFill>
            <a:srgbClr val="FFFFFF"/>
          </a:solidFill>
          <a:ln/>
        </p:spPr>
      </p:sp>
      <p:sp>
        <p:nvSpPr>
          <p:cNvPr id="4" name="Shape 2"/>
          <p:cNvSpPr/>
          <p:nvPr/>
        </p:nvSpPr>
        <p:spPr>
          <a:xfrm>
            <a:off x="812800" y="1485900"/>
            <a:ext cx="2508250" cy="1582420"/>
          </a:xfrm>
          <a:custGeom>
            <a:avLst/>
            <a:gdLst/>
            <a:ahLst/>
            <a:cxnLst/>
            <a:rect l="l" t="t" r="r" b="b"/>
            <a:pathLst>
              <a:path w="2508250" h="1582420">
                <a:moveTo>
                  <a:pt x="0" y="101600"/>
                </a:moveTo>
                <a:lnTo>
                  <a:pt x="0" y="101600"/>
                </a:lnTo>
                <a:arcTo hR="101600" wR="101600" stAng="10800000" swAng="5400000"/>
                <a:lnTo>
                  <a:pt x="2406650" y="0"/>
                </a:lnTo>
                <a:arcTo hR="101600" wR="101600" stAng="16200000" swAng="5400000"/>
                <a:lnTo>
                  <a:pt x="2508250" y="101600"/>
                </a:lnTo>
                <a:arcTo hR="63500" wR="101600" stAng="0" swAng="-5400000"/>
                <a:lnTo>
                  <a:pt x="101600" y="38100"/>
                </a:lnTo>
                <a:arcTo hR="63500" wR="101600" stAng="16200000" swAng="-5400000"/>
                <a:close/>
              </a:path>
            </a:pathLst>
          </a:custGeom>
          <a:solidFill>
            <a:srgbClr val="137176"/>
          </a:solidFill>
          <a:ln/>
        </p:spPr>
      </p:sp>
      <p:sp>
        <p:nvSpPr>
          <p:cNvPr id="5" name="Text 3"/>
          <p:cNvSpPr/>
          <p:nvPr/>
        </p:nvSpPr>
        <p:spPr>
          <a:xfrm>
            <a:off x="1041400" y="1752600"/>
            <a:ext cx="2112582" cy="5435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2040"/>
              </a:lnSpc>
              <a:buNone/>
            </a:pPr>
            <a:r>
              <a:rPr lang="en-US" sz="1700" b="1" dirty="0">
                <a:solidFill>
                  <a:srgbClr val="137176"/>
                </a:solidFill>
                <a:latin typeface="Georgia" pitchFamily="18" charset="0"/>
                <a:ea typeface="Georgia" pitchFamily="18" charset="-122"/>
                <a:cs typeface="Georgia" pitchFamily="18" charset="-120"/>
              </a:rPr>
              <a:t>Збереження лунки</a:t>
            </a:r>
            <a:endParaRPr lang="en-US" sz="1700" dirty="0"/>
          </a:p>
        </p:txBody>
      </p:sp>
      <p:sp>
        <p:nvSpPr>
          <p:cNvPr id="6" name="Text 4"/>
          <p:cNvSpPr/>
          <p:nvPr/>
        </p:nvSpPr>
        <p:spPr>
          <a:xfrm>
            <a:off x="1041400" y="2359658"/>
            <a:ext cx="2112582" cy="5054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1890"/>
              </a:lnSpc>
              <a:buNone/>
            </a:pPr>
            <a:r>
              <a:rPr lang="en-US" sz="14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Ізольовано або з матеріалом</a:t>
            </a:r>
            <a:endParaRPr lang="en-US" sz="1400" dirty="0"/>
          </a:p>
        </p:txBody>
      </p:sp>
      <p:sp>
        <p:nvSpPr>
          <p:cNvPr id="7" name="Shape 5"/>
          <p:cNvSpPr/>
          <p:nvPr/>
        </p:nvSpPr>
        <p:spPr>
          <a:xfrm>
            <a:off x="3498850" y="1485900"/>
            <a:ext cx="2508250" cy="1582420"/>
          </a:xfrm>
          <a:prstGeom prst="roundRect">
            <a:avLst>
              <a:gd name="adj" fmla="val 6421"/>
            </a:avLst>
          </a:prstGeom>
          <a:solidFill>
            <a:srgbClr val="FFFFFF"/>
          </a:solidFill>
          <a:ln/>
        </p:spPr>
      </p:sp>
      <p:sp>
        <p:nvSpPr>
          <p:cNvPr id="8" name="Shape 6"/>
          <p:cNvSpPr/>
          <p:nvPr/>
        </p:nvSpPr>
        <p:spPr>
          <a:xfrm>
            <a:off x="3498850" y="1485900"/>
            <a:ext cx="2508250" cy="1582420"/>
          </a:xfrm>
          <a:custGeom>
            <a:avLst/>
            <a:gdLst/>
            <a:ahLst/>
            <a:cxnLst/>
            <a:rect l="l" t="t" r="r" b="b"/>
            <a:pathLst>
              <a:path w="2508250" h="1582420">
                <a:moveTo>
                  <a:pt x="0" y="101600"/>
                </a:moveTo>
                <a:lnTo>
                  <a:pt x="0" y="101600"/>
                </a:lnTo>
                <a:arcTo hR="101600" wR="101600" stAng="10800000" swAng="5400000"/>
                <a:lnTo>
                  <a:pt x="2406650" y="0"/>
                </a:lnTo>
                <a:arcTo hR="101600" wR="101600" stAng="16200000" swAng="5400000"/>
                <a:lnTo>
                  <a:pt x="2508250" y="101600"/>
                </a:lnTo>
                <a:arcTo hR="63500" wR="101600" stAng="0" swAng="-5400000"/>
                <a:lnTo>
                  <a:pt x="101600" y="38100"/>
                </a:lnTo>
                <a:arcTo hR="63500" wR="101600" stAng="16200000" swAng="-5400000"/>
                <a:close/>
              </a:path>
            </a:pathLst>
          </a:custGeom>
          <a:solidFill>
            <a:srgbClr val="137176"/>
          </a:solidFill>
          <a:ln/>
        </p:spPr>
      </p:sp>
      <p:sp>
        <p:nvSpPr>
          <p:cNvPr id="9" name="Text 7"/>
          <p:cNvSpPr/>
          <p:nvPr/>
        </p:nvSpPr>
        <p:spPr>
          <a:xfrm>
            <a:off x="3727450" y="1752600"/>
            <a:ext cx="2112582" cy="284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2040"/>
              </a:lnSpc>
              <a:buNone/>
            </a:pPr>
            <a:r>
              <a:rPr lang="en-US" sz="1700" b="1" dirty="0">
                <a:solidFill>
                  <a:srgbClr val="137176"/>
                </a:solidFill>
                <a:latin typeface="Georgia" pitchFamily="18" charset="0"/>
                <a:ea typeface="Georgia" pitchFamily="18" charset="-122"/>
                <a:cs typeface="Georgia" pitchFamily="18" charset="-120"/>
              </a:rPr>
              <a:t>Синус-ліфтинг</a:t>
            </a:r>
            <a:endParaRPr lang="en-US" sz="1700" dirty="0"/>
          </a:p>
        </p:txBody>
      </p:sp>
      <p:sp>
        <p:nvSpPr>
          <p:cNvPr id="10" name="Text 8"/>
          <p:cNvSpPr/>
          <p:nvPr/>
        </p:nvSpPr>
        <p:spPr>
          <a:xfrm>
            <a:off x="3727450" y="2100585"/>
            <a:ext cx="2112582" cy="5054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1890"/>
              </a:lnSpc>
              <a:buNone/>
            </a:pPr>
            <a:r>
              <a:rPr lang="en-US" sz="14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Закриття перфорацій, заповнення порожнини</a:t>
            </a:r>
            <a:endParaRPr lang="en-US" sz="1400" dirty="0"/>
          </a:p>
        </p:txBody>
      </p:sp>
      <p:sp>
        <p:nvSpPr>
          <p:cNvPr id="11" name="Shape 9"/>
          <p:cNvSpPr/>
          <p:nvPr/>
        </p:nvSpPr>
        <p:spPr>
          <a:xfrm>
            <a:off x="6184900" y="1485900"/>
            <a:ext cx="2508250" cy="1582420"/>
          </a:xfrm>
          <a:prstGeom prst="roundRect">
            <a:avLst>
              <a:gd name="adj" fmla="val 6421"/>
            </a:avLst>
          </a:prstGeom>
          <a:solidFill>
            <a:srgbClr val="FFFFFF"/>
          </a:solidFill>
          <a:ln/>
        </p:spPr>
      </p:sp>
      <p:sp>
        <p:nvSpPr>
          <p:cNvPr id="12" name="Shape 10"/>
          <p:cNvSpPr/>
          <p:nvPr/>
        </p:nvSpPr>
        <p:spPr>
          <a:xfrm>
            <a:off x="6184900" y="1485900"/>
            <a:ext cx="2508250" cy="1582420"/>
          </a:xfrm>
          <a:custGeom>
            <a:avLst/>
            <a:gdLst/>
            <a:ahLst/>
            <a:cxnLst/>
            <a:rect l="l" t="t" r="r" b="b"/>
            <a:pathLst>
              <a:path w="2508250" h="1582420">
                <a:moveTo>
                  <a:pt x="0" y="101600"/>
                </a:moveTo>
                <a:lnTo>
                  <a:pt x="0" y="101600"/>
                </a:lnTo>
                <a:arcTo hR="101600" wR="101600" stAng="10800000" swAng="5400000"/>
                <a:lnTo>
                  <a:pt x="2406650" y="0"/>
                </a:lnTo>
                <a:arcTo hR="101600" wR="101600" stAng="16200000" swAng="5400000"/>
                <a:lnTo>
                  <a:pt x="2508250" y="101600"/>
                </a:lnTo>
                <a:arcTo hR="63500" wR="101600" stAng="0" swAng="-5400000"/>
                <a:lnTo>
                  <a:pt x="101600" y="38100"/>
                </a:lnTo>
                <a:arcTo hR="63500" wR="101600" stAng="16200000" swAng="-5400000"/>
                <a:close/>
              </a:path>
            </a:pathLst>
          </a:custGeom>
          <a:solidFill>
            <a:srgbClr val="137176"/>
          </a:solidFill>
          <a:ln/>
        </p:spPr>
      </p:sp>
      <p:sp>
        <p:nvSpPr>
          <p:cNvPr id="13" name="Text 11"/>
          <p:cNvSpPr/>
          <p:nvPr/>
        </p:nvSpPr>
        <p:spPr>
          <a:xfrm>
            <a:off x="6413500" y="1752600"/>
            <a:ext cx="2112582" cy="5435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2040"/>
              </a:lnSpc>
              <a:buNone/>
            </a:pPr>
            <a:r>
              <a:rPr lang="en-US" sz="1700" b="1" dirty="0">
                <a:solidFill>
                  <a:srgbClr val="137176"/>
                </a:solidFill>
                <a:latin typeface="Georgia" pitchFamily="18" charset="0"/>
                <a:ea typeface="Georgia" pitchFamily="18" charset="-122"/>
                <a:cs typeface="Georgia" pitchFamily="18" charset="-120"/>
              </a:rPr>
              <a:t>Видалення 8-х зубів</a:t>
            </a:r>
            <a:endParaRPr lang="en-US" sz="1700" dirty="0"/>
          </a:p>
        </p:txBody>
      </p:sp>
      <p:sp>
        <p:nvSpPr>
          <p:cNvPr id="14" name="Text 12"/>
          <p:cNvSpPr/>
          <p:nvPr/>
        </p:nvSpPr>
        <p:spPr>
          <a:xfrm>
            <a:off x="6413500" y="2359658"/>
            <a:ext cx="2112582" cy="5054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1890"/>
              </a:lnSpc>
              <a:buNone/>
            </a:pPr>
            <a:r>
              <a:rPr lang="en-US" sz="14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Менше болю та ризик альвеоліту</a:t>
            </a:r>
            <a:endParaRPr lang="en-US" sz="1400" dirty="0"/>
          </a:p>
        </p:txBody>
      </p:sp>
      <p:sp>
        <p:nvSpPr>
          <p:cNvPr id="15" name="Shape 13"/>
          <p:cNvSpPr/>
          <p:nvPr/>
        </p:nvSpPr>
        <p:spPr>
          <a:xfrm>
            <a:off x="8870950" y="1485900"/>
            <a:ext cx="2508250" cy="1582420"/>
          </a:xfrm>
          <a:prstGeom prst="roundRect">
            <a:avLst>
              <a:gd name="adj" fmla="val 6421"/>
            </a:avLst>
          </a:prstGeom>
          <a:solidFill>
            <a:srgbClr val="FFFFFF"/>
          </a:solidFill>
          <a:ln/>
        </p:spPr>
      </p:sp>
      <p:sp>
        <p:nvSpPr>
          <p:cNvPr id="16" name="Shape 14"/>
          <p:cNvSpPr/>
          <p:nvPr/>
        </p:nvSpPr>
        <p:spPr>
          <a:xfrm>
            <a:off x="8870950" y="1485900"/>
            <a:ext cx="2508250" cy="1582420"/>
          </a:xfrm>
          <a:custGeom>
            <a:avLst/>
            <a:gdLst/>
            <a:ahLst/>
            <a:cxnLst/>
            <a:rect l="l" t="t" r="r" b="b"/>
            <a:pathLst>
              <a:path w="2508250" h="1582420">
                <a:moveTo>
                  <a:pt x="0" y="101600"/>
                </a:moveTo>
                <a:lnTo>
                  <a:pt x="0" y="101600"/>
                </a:lnTo>
                <a:arcTo hR="101600" wR="101600" stAng="10800000" swAng="5400000"/>
                <a:lnTo>
                  <a:pt x="2406650" y="0"/>
                </a:lnTo>
                <a:arcTo hR="101600" wR="101600" stAng="16200000" swAng="5400000"/>
                <a:lnTo>
                  <a:pt x="2508250" y="101600"/>
                </a:lnTo>
                <a:arcTo hR="63500" wR="101600" stAng="0" swAng="-5400000"/>
                <a:lnTo>
                  <a:pt x="101600" y="38100"/>
                </a:lnTo>
                <a:arcTo hR="63500" wR="101600" stAng="16200000" swAng="-5400000"/>
                <a:close/>
              </a:path>
            </a:pathLst>
          </a:custGeom>
          <a:solidFill>
            <a:srgbClr val="137176"/>
          </a:solidFill>
          <a:ln/>
        </p:spPr>
      </p:sp>
      <p:sp>
        <p:nvSpPr>
          <p:cNvPr id="17" name="Text 15"/>
          <p:cNvSpPr/>
          <p:nvPr/>
        </p:nvSpPr>
        <p:spPr>
          <a:xfrm>
            <a:off x="9099550" y="1752600"/>
            <a:ext cx="2112582" cy="284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2040"/>
              </a:lnSpc>
              <a:buNone/>
            </a:pPr>
            <a:r>
              <a:rPr lang="en-US" sz="1700" b="1" dirty="0">
                <a:solidFill>
                  <a:srgbClr val="137176"/>
                </a:solidFill>
                <a:latin typeface="Georgia" pitchFamily="18" charset="0"/>
                <a:ea typeface="Georgia" pitchFamily="18" charset="-122"/>
                <a:cs typeface="Georgia" pitchFamily="18" charset="-120"/>
              </a:rPr>
              <a:t>Пародонтологія</a:t>
            </a:r>
            <a:endParaRPr lang="en-US" sz="1700" dirty="0"/>
          </a:p>
        </p:txBody>
      </p:sp>
      <p:sp>
        <p:nvSpPr>
          <p:cNvPr id="18" name="Text 16"/>
          <p:cNvSpPr/>
          <p:nvPr/>
        </p:nvSpPr>
        <p:spPr>
          <a:xfrm>
            <a:off x="9099550" y="2100585"/>
            <a:ext cx="2112582" cy="5054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1890"/>
              </a:lnSpc>
              <a:buNone/>
            </a:pPr>
            <a:r>
              <a:rPr lang="en-US" sz="14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Внутрішньокісткові дефекти, рецесії</a:t>
            </a:r>
            <a:endParaRPr lang="en-US" sz="1400" dirty="0"/>
          </a:p>
        </p:txBody>
      </p:sp>
      <p:sp>
        <p:nvSpPr>
          <p:cNvPr id="19" name="Text 17"/>
          <p:cNvSpPr/>
          <p:nvPr/>
        </p:nvSpPr>
        <p:spPr>
          <a:xfrm>
            <a:off x="812800" y="6238242"/>
            <a:ext cx="10883392" cy="2387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1680"/>
              </a:lnSpc>
              <a:buNone/>
            </a:pPr>
            <a:r>
              <a:rPr lang="en-US" sz="1200" dirty="0">
                <a:solidFill>
                  <a:srgbClr val="5D6A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Miron RJ et al. Clin Oral Investig. 2017;21:1913–1927</a:t>
            </a:r>
            <a:endParaRPr lang="en-US" sz="120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5">
    <p:bg>
      <p:bgPr>
        <a:solidFill>
          <a:srgbClr val="F6F3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type="title"/>
          </p:nvPr>
        </p:nvSpPr>
        <p:spPr>
          <a:xfrm>
            <a:off x="812800" y="812800"/>
            <a:ext cx="10883392" cy="4445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3300"/>
              </a:lnSpc>
              <a:buNone/>
            </a:pPr>
            <a:r>
              <a:rPr lang="en-US" sz="3000" b="0" i="0" dirty="0">
                <a:solidFill>
                  <a:srgbClr val="137176"/>
                </a:solidFill>
                <a:latin typeface="Georgia" pitchFamily="18" charset="0"/>
                <a:ea typeface="Georgia" pitchFamily="18" charset="-122"/>
                <a:cs typeface="Georgia" pitchFamily="18" charset="-120"/>
              </a:rPr>
              <a:t>Що показує доказова база</a:t>
            </a:r>
            <a:endParaRPr lang="en-US" sz="3000" dirty="0"/>
          </a:p>
        </p:txBody>
      </p:sp>
      <p:sp>
        <p:nvSpPr>
          <p:cNvPr id="3" name="Text 1"/>
          <p:cNvSpPr/>
          <p:nvPr/>
        </p:nvSpPr>
        <p:spPr>
          <a:xfrm>
            <a:off x="856996" y="1485900"/>
            <a:ext cx="10832338" cy="122512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184404" indent="-184404">
              <a:lnSpc>
                <a:spcPts val="2295"/>
              </a:lnSpc>
              <a:buSzPct val="100000"/>
              <a:buChar char="•"/>
            </a:pPr>
            <a:r>
              <a:rPr lang="en-US" sz="17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Систематичні огляди: PRF поліпшує м’якотканинне загоєння та зменшує біль</a:t>
            </a:r>
            <a:endParaRPr lang="en-US" sz="1700" dirty="0"/>
          </a:p>
          <a:p>
            <a:pPr algn="l" marL="184404" indent="-184404">
              <a:lnSpc>
                <a:spcPts val="2295"/>
              </a:lnSpc>
              <a:buSzPct val="100000"/>
              <a:buChar char="•"/>
            </a:pPr>
            <a:r>
              <a:rPr lang="en-US" sz="17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Збереження лунки: L-PRF зменшує резорбцію, але RCT мало</a:t>
            </a:r>
            <a:endParaRPr lang="en-US" sz="1700" dirty="0"/>
          </a:p>
          <a:p>
            <a:pPr algn="l" marL="184404" indent="-184404">
              <a:lnSpc>
                <a:spcPts val="2295"/>
              </a:lnSpc>
              <a:buSzPct val="100000"/>
              <a:buChar char="•"/>
            </a:pPr>
            <a:r>
              <a:rPr lang="en-US" sz="17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PRP при синус-ліфтингу: мета-аналіз не виявив достовірного приросту кістки</a:t>
            </a:r>
            <a:endParaRPr lang="en-US" sz="1700" dirty="0"/>
          </a:p>
          <a:p>
            <a:pPr algn="l" marL="184404" indent="-184404">
              <a:lnSpc>
                <a:spcPts val="2295"/>
              </a:lnSpc>
              <a:buSzPct val="100000"/>
              <a:buChar char="•"/>
            </a:pPr>
            <a:r>
              <a:rPr lang="en-US" sz="17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Потрібні стандартизовані протоколи й багатоцентрові RCT</a:t>
            </a:r>
            <a:endParaRPr lang="en-US" sz="1700" dirty="0"/>
          </a:p>
        </p:txBody>
      </p:sp>
      <p:sp>
        <p:nvSpPr>
          <p:cNvPr id="4" name="Text 2"/>
          <p:cNvSpPr/>
          <p:nvPr/>
        </p:nvSpPr>
        <p:spPr>
          <a:xfrm>
            <a:off x="812800" y="6238242"/>
            <a:ext cx="10883392" cy="2387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1680"/>
              </a:lnSpc>
              <a:buNone/>
            </a:pPr>
            <a:r>
              <a:rPr lang="en-US" sz="1200" dirty="0">
                <a:solidFill>
                  <a:srgbClr val="5D6A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Pocaterra A et al. Int J Oral Maxillofac Surg. 2016; Int J Dent. 2018 (ridge preservation review)</a:t>
            </a:r>
            <a:endParaRPr lang="en-US" sz="120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6">
    <p:bg>
      <p:bgPr>
        <a:solidFill>
          <a:srgbClr val="F6F3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type="title"/>
          </p:nvPr>
        </p:nvSpPr>
        <p:spPr>
          <a:xfrm>
            <a:off x="812800" y="812800"/>
            <a:ext cx="10883392" cy="4445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3300"/>
              </a:lnSpc>
              <a:buNone/>
            </a:pPr>
            <a:r>
              <a:rPr lang="en-US" sz="3000" b="0" i="0" dirty="0">
                <a:solidFill>
                  <a:srgbClr val="137176"/>
                </a:solidFill>
                <a:latin typeface="Georgia" pitchFamily="18" charset="0"/>
                <a:ea typeface="Georgia" pitchFamily="18" charset="-122"/>
                <a:cs typeface="Georgia" pitchFamily="18" charset="-120"/>
              </a:rPr>
              <a:t>Безпека та протипоказання</a:t>
            </a:r>
            <a:endParaRPr lang="en-US" sz="3000" dirty="0"/>
          </a:p>
        </p:txBody>
      </p:sp>
      <p:sp>
        <p:nvSpPr>
          <p:cNvPr id="3" name="Shape 1"/>
          <p:cNvSpPr/>
          <p:nvPr/>
        </p:nvSpPr>
        <p:spPr>
          <a:xfrm>
            <a:off x="812800" y="1485900"/>
            <a:ext cx="2508250" cy="1822450"/>
          </a:xfrm>
          <a:prstGeom prst="roundRect">
            <a:avLst>
              <a:gd name="adj" fmla="val 5575"/>
            </a:avLst>
          </a:prstGeom>
          <a:solidFill>
            <a:srgbClr val="FFFFFF"/>
          </a:solidFill>
          <a:ln/>
        </p:spPr>
      </p:sp>
      <p:sp>
        <p:nvSpPr>
          <p:cNvPr id="4" name="Shape 2"/>
          <p:cNvSpPr/>
          <p:nvPr/>
        </p:nvSpPr>
        <p:spPr>
          <a:xfrm>
            <a:off x="812800" y="1485900"/>
            <a:ext cx="2508250" cy="1822450"/>
          </a:xfrm>
          <a:custGeom>
            <a:avLst/>
            <a:gdLst/>
            <a:ahLst/>
            <a:cxnLst/>
            <a:rect l="l" t="t" r="r" b="b"/>
            <a:pathLst>
              <a:path w="2508250" h="1822450">
                <a:moveTo>
                  <a:pt x="0" y="101600"/>
                </a:moveTo>
                <a:lnTo>
                  <a:pt x="0" y="101600"/>
                </a:lnTo>
                <a:arcTo hR="101600" wR="101600" stAng="10800000" swAng="5400000"/>
                <a:lnTo>
                  <a:pt x="2406650" y="0"/>
                </a:lnTo>
                <a:arcTo hR="101600" wR="101600" stAng="16200000" swAng="5400000"/>
                <a:lnTo>
                  <a:pt x="2508250" y="101600"/>
                </a:lnTo>
                <a:arcTo hR="63500" wR="101600" stAng="0" swAng="-5400000"/>
                <a:lnTo>
                  <a:pt x="101600" y="38100"/>
                </a:lnTo>
                <a:arcTo hR="63500" wR="101600" stAng="16200000" swAng="-5400000"/>
                <a:close/>
              </a:path>
            </a:pathLst>
          </a:custGeom>
          <a:solidFill>
            <a:srgbClr val="137176"/>
          </a:solidFill>
          <a:ln/>
        </p:spPr>
      </p:sp>
      <p:sp>
        <p:nvSpPr>
          <p:cNvPr id="5" name="Text 3"/>
          <p:cNvSpPr/>
          <p:nvPr/>
        </p:nvSpPr>
        <p:spPr>
          <a:xfrm>
            <a:off x="1041400" y="1752600"/>
            <a:ext cx="2112582" cy="284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2040"/>
              </a:lnSpc>
              <a:buNone/>
            </a:pPr>
            <a:r>
              <a:rPr lang="en-US" sz="1700" b="1" dirty="0">
                <a:solidFill>
                  <a:srgbClr val="137176"/>
                </a:solidFill>
                <a:latin typeface="Georgia" pitchFamily="18" charset="0"/>
                <a:ea typeface="Georgia" pitchFamily="18" charset="-122"/>
                <a:cs typeface="Georgia" pitchFamily="18" charset="-120"/>
              </a:rPr>
              <a:t>Безпека</a:t>
            </a:r>
            <a:endParaRPr lang="en-US" sz="1700" dirty="0"/>
          </a:p>
        </p:txBody>
      </p:sp>
      <p:sp>
        <p:nvSpPr>
          <p:cNvPr id="6" name="Text 4"/>
          <p:cNvSpPr/>
          <p:nvPr/>
        </p:nvSpPr>
        <p:spPr>
          <a:xfrm>
            <a:off x="1041400" y="2100585"/>
            <a:ext cx="2112582" cy="74549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1890"/>
              </a:lnSpc>
              <a:buNone/>
            </a:pPr>
            <a:r>
              <a:rPr lang="en-US" sz="14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Автологічний матеріал: мінімальний ризик реакцій і інфекції</a:t>
            </a:r>
            <a:endParaRPr lang="en-US" sz="1400" dirty="0"/>
          </a:p>
        </p:txBody>
      </p:sp>
      <p:sp>
        <p:nvSpPr>
          <p:cNvPr id="7" name="Shape 5"/>
          <p:cNvSpPr/>
          <p:nvPr/>
        </p:nvSpPr>
        <p:spPr>
          <a:xfrm>
            <a:off x="3498850" y="1485900"/>
            <a:ext cx="2508250" cy="1822450"/>
          </a:xfrm>
          <a:prstGeom prst="roundRect">
            <a:avLst>
              <a:gd name="adj" fmla="val 5575"/>
            </a:avLst>
          </a:prstGeom>
          <a:solidFill>
            <a:srgbClr val="FFFFFF"/>
          </a:solidFill>
          <a:ln/>
        </p:spPr>
      </p:sp>
      <p:sp>
        <p:nvSpPr>
          <p:cNvPr id="8" name="Shape 6"/>
          <p:cNvSpPr/>
          <p:nvPr/>
        </p:nvSpPr>
        <p:spPr>
          <a:xfrm>
            <a:off x="3498850" y="1485900"/>
            <a:ext cx="2508250" cy="1822450"/>
          </a:xfrm>
          <a:custGeom>
            <a:avLst/>
            <a:gdLst/>
            <a:ahLst/>
            <a:cxnLst/>
            <a:rect l="l" t="t" r="r" b="b"/>
            <a:pathLst>
              <a:path w="2508250" h="1822450">
                <a:moveTo>
                  <a:pt x="0" y="101600"/>
                </a:moveTo>
                <a:lnTo>
                  <a:pt x="0" y="101600"/>
                </a:lnTo>
                <a:arcTo hR="101600" wR="101600" stAng="10800000" swAng="5400000"/>
                <a:lnTo>
                  <a:pt x="2406650" y="0"/>
                </a:lnTo>
                <a:arcTo hR="101600" wR="101600" stAng="16200000" swAng="5400000"/>
                <a:lnTo>
                  <a:pt x="2508250" y="101600"/>
                </a:lnTo>
                <a:arcTo hR="63500" wR="101600" stAng="0" swAng="-5400000"/>
                <a:lnTo>
                  <a:pt x="101600" y="38100"/>
                </a:lnTo>
                <a:arcTo hR="63500" wR="101600" stAng="16200000" swAng="-5400000"/>
                <a:close/>
              </a:path>
            </a:pathLst>
          </a:custGeom>
          <a:solidFill>
            <a:srgbClr val="137176"/>
          </a:solidFill>
          <a:ln/>
        </p:spPr>
      </p:sp>
      <p:sp>
        <p:nvSpPr>
          <p:cNvPr id="9" name="Text 7"/>
          <p:cNvSpPr/>
          <p:nvPr/>
        </p:nvSpPr>
        <p:spPr>
          <a:xfrm>
            <a:off x="3727450" y="1752600"/>
            <a:ext cx="2112582" cy="5435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2040"/>
              </a:lnSpc>
              <a:buNone/>
            </a:pPr>
            <a:r>
              <a:rPr lang="en-US" sz="1700" b="1" dirty="0">
                <a:solidFill>
                  <a:srgbClr val="137176"/>
                </a:solidFill>
                <a:latin typeface="Georgia" pitchFamily="18" charset="0"/>
                <a:ea typeface="Georgia" pitchFamily="18" charset="-122"/>
                <a:cs typeface="Georgia" pitchFamily="18" charset="-120"/>
              </a:rPr>
              <a:t>Відносні протипоказання</a:t>
            </a:r>
            <a:endParaRPr lang="en-US" sz="1700" dirty="0"/>
          </a:p>
        </p:txBody>
      </p:sp>
      <p:sp>
        <p:nvSpPr>
          <p:cNvPr id="10" name="Text 8"/>
          <p:cNvSpPr/>
          <p:nvPr/>
        </p:nvSpPr>
        <p:spPr>
          <a:xfrm>
            <a:off x="3727450" y="2359658"/>
            <a:ext cx="2112582" cy="74549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1890"/>
              </a:lnSpc>
              <a:buNone/>
            </a:pPr>
            <a:r>
              <a:rPr lang="en-US" sz="14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Тромбоцитопенії, коагулопатії, активна інфекція в зоні</a:t>
            </a:r>
            <a:endParaRPr lang="en-US" sz="1400" dirty="0"/>
          </a:p>
        </p:txBody>
      </p:sp>
      <p:sp>
        <p:nvSpPr>
          <p:cNvPr id="11" name="Shape 9"/>
          <p:cNvSpPr/>
          <p:nvPr/>
        </p:nvSpPr>
        <p:spPr>
          <a:xfrm>
            <a:off x="6184900" y="1485900"/>
            <a:ext cx="2508250" cy="1822450"/>
          </a:xfrm>
          <a:prstGeom prst="roundRect">
            <a:avLst>
              <a:gd name="adj" fmla="val 5575"/>
            </a:avLst>
          </a:prstGeom>
          <a:solidFill>
            <a:srgbClr val="FFFFFF"/>
          </a:solidFill>
          <a:ln/>
        </p:spPr>
      </p:sp>
      <p:sp>
        <p:nvSpPr>
          <p:cNvPr id="12" name="Shape 10"/>
          <p:cNvSpPr/>
          <p:nvPr/>
        </p:nvSpPr>
        <p:spPr>
          <a:xfrm>
            <a:off x="6184900" y="1485900"/>
            <a:ext cx="2508250" cy="1822450"/>
          </a:xfrm>
          <a:custGeom>
            <a:avLst/>
            <a:gdLst/>
            <a:ahLst/>
            <a:cxnLst/>
            <a:rect l="l" t="t" r="r" b="b"/>
            <a:pathLst>
              <a:path w="2508250" h="1822450">
                <a:moveTo>
                  <a:pt x="0" y="101600"/>
                </a:moveTo>
                <a:lnTo>
                  <a:pt x="0" y="101600"/>
                </a:lnTo>
                <a:arcTo hR="101600" wR="101600" stAng="10800000" swAng="5400000"/>
                <a:lnTo>
                  <a:pt x="2406650" y="0"/>
                </a:lnTo>
                <a:arcTo hR="101600" wR="101600" stAng="16200000" swAng="5400000"/>
                <a:lnTo>
                  <a:pt x="2508250" y="101600"/>
                </a:lnTo>
                <a:arcTo hR="63500" wR="101600" stAng="0" swAng="-5400000"/>
                <a:lnTo>
                  <a:pt x="101600" y="38100"/>
                </a:lnTo>
                <a:arcTo hR="63500" wR="101600" stAng="16200000" swAng="-5400000"/>
                <a:close/>
              </a:path>
            </a:pathLst>
          </a:custGeom>
          <a:solidFill>
            <a:srgbClr val="137176"/>
          </a:solidFill>
          <a:ln/>
        </p:spPr>
      </p:sp>
      <p:sp>
        <p:nvSpPr>
          <p:cNvPr id="13" name="Text 11"/>
          <p:cNvSpPr/>
          <p:nvPr/>
        </p:nvSpPr>
        <p:spPr>
          <a:xfrm>
            <a:off x="6413500" y="1752600"/>
            <a:ext cx="2112582" cy="284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2040"/>
              </a:lnSpc>
              <a:buNone/>
            </a:pPr>
            <a:r>
              <a:rPr lang="en-US" sz="1700" b="1" dirty="0">
                <a:solidFill>
                  <a:srgbClr val="137176"/>
                </a:solidFill>
                <a:latin typeface="Georgia" pitchFamily="18" charset="0"/>
                <a:ea typeface="Georgia" pitchFamily="18" charset="-122"/>
                <a:cs typeface="Georgia" pitchFamily="18" charset="-120"/>
              </a:rPr>
              <a:t>Антикоагулянти</a:t>
            </a:r>
            <a:endParaRPr lang="en-US" sz="1700" dirty="0"/>
          </a:p>
        </p:txBody>
      </p:sp>
      <p:sp>
        <p:nvSpPr>
          <p:cNvPr id="14" name="Text 12"/>
          <p:cNvSpPr/>
          <p:nvPr/>
        </p:nvSpPr>
        <p:spPr>
          <a:xfrm>
            <a:off x="6413500" y="2100585"/>
            <a:ext cx="2112582" cy="5054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1890"/>
              </a:lnSpc>
              <a:buNone/>
            </a:pPr>
            <a:r>
              <a:rPr lang="en-US" sz="14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Враховувати вплив на якість згустку й гемостаз</a:t>
            </a:r>
            <a:endParaRPr lang="en-US" sz="1400" dirty="0"/>
          </a:p>
        </p:txBody>
      </p:sp>
      <p:sp>
        <p:nvSpPr>
          <p:cNvPr id="15" name="Shape 13"/>
          <p:cNvSpPr/>
          <p:nvPr/>
        </p:nvSpPr>
        <p:spPr>
          <a:xfrm>
            <a:off x="8870950" y="1485900"/>
            <a:ext cx="2508250" cy="1822450"/>
          </a:xfrm>
          <a:prstGeom prst="roundRect">
            <a:avLst>
              <a:gd name="adj" fmla="val 5575"/>
            </a:avLst>
          </a:prstGeom>
          <a:solidFill>
            <a:srgbClr val="FFFFFF"/>
          </a:solidFill>
          <a:ln/>
        </p:spPr>
      </p:sp>
      <p:sp>
        <p:nvSpPr>
          <p:cNvPr id="16" name="Shape 14"/>
          <p:cNvSpPr/>
          <p:nvPr/>
        </p:nvSpPr>
        <p:spPr>
          <a:xfrm>
            <a:off x="8870950" y="1485900"/>
            <a:ext cx="2508250" cy="1822450"/>
          </a:xfrm>
          <a:custGeom>
            <a:avLst/>
            <a:gdLst/>
            <a:ahLst/>
            <a:cxnLst/>
            <a:rect l="l" t="t" r="r" b="b"/>
            <a:pathLst>
              <a:path w="2508250" h="1822450">
                <a:moveTo>
                  <a:pt x="0" y="101600"/>
                </a:moveTo>
                <a:lnTo>
                  <a:pt x="0" y="101600"/>
                </a:lnTo>
                <a:arcTo hR="101600" wR="101600" stAng="10800000" swAng="5400000"/>
                <a:lnTo>
                  <a:pt x="2406650" y="0"/>
                </a:lnTo>
                <a:arcTo hR="101600" wR="101600" stAng="16200000" swAng="5400000"/>
                <a:lnTo>
                  <a:pt x="2508250" y="101600"/>
                </a:lnTo>
                <a:arcTo hR="63500" wR="101600" stAng="0" swAng="-5400000"/>
                <a:lnTo>
                  <a:pt x="101600" y="38100"/>
                </a:lnTo>
                <a:arcTo hR="63500" wR="101600" stAng="16200000" swAng="-5400000"/>
                <a:close/>
              </a:path>
            </a:pathLst>
          </a:custGeom>
          <a:solidFill>
            <a:srgbClr val="137176"/>
          </a:solidFill>
          <a:ln/>
        </p:spPr>
      </p:sp>
      <p:sp>
        <p:nvSpPr>
          <p:cNvPr id="17" name="Text 15"/>
          <p:cNvSpPr/>
          <p:nvPr/>
        </p:nvSpPr>
        <p:spPr>
          <a:xfrm>
            <a:off x="9099550" y="1752600"/>
            <a:ext cx="2112582" cy="284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2040"/>
              </a:lnSpc>
              <a:buNone/>
            </a:pPr>
            <a:r>
              <a:rPr lang="en-US" sz="1700" b="1" dirty="0">
                <a:solidFill>
                  <a:srgbClr val="137176"/>
                </a:solidFill>
                <a:latin typeface="Georgia" pitchFamily="18" charset="0"/>
                <a:ea typeface="Georgia" pitchFamily="18" charset="-122"/>
                <a:cs typeface="Georgia" pitchFamily="18" charset="-120"/>
              </a:rPr>
              <a:t>Вимога</a:t>
            </a:r>
            <a:endParaRPr lang="en-US" sz="1700" dirty="0"/>
          </a:p>
        </p:txBody>
      </p:sp>
      <p:sp>
        <p:nvSpPr>
          <p:cNvPr id="18" name="Text 16"/>
          <p:cNvSpPr/>
          <p:nvPr/>
        </p:nvSpPr>
        <p:spPr>
          <a:xfrm>
            <a:off x="9099550" y="2100585"/>
            <a:ext cx="2112582" cy="74549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1890"/>
              </a:lnSpc>
              <a:buNone/>
            </a:pPr>
            <a:r>
              <a:rPr lang="en-US" sz="14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Єдиний протокол центрифугування й обладнання</a:t>
            </a:r>
            <a:endParaRPr lang="en-US" sz="1400" dirty="0"/>
          </a:p>
        </p:txBody>
      </p:sp>
      <p:sp>
        <p:nvSpPr>
          <p:cNvPr id="19" name="Text 17"/>
          <p:cNvSpPr/>
          <p:nvPr/>
        </p:nvSpPr>
        <p:spPr>
          <a:xfrm>
            <a:off x="812800" y="6238242"/>
            <a:ext cx="10883392" cy="2387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1680"/>
              </a:lnSpc>
              <a:buNone/>
            </a:pPr>
            <a:r>
              <a:rPr lang="en-US" sz="1200" dirty="0">
                <a:solidFill>
                  <a:srgbClr val="5D6A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Консенсусні рекомендації щодо використання PRF/PRP</a:t>
            </a:r>
            <a:endParaRPr lang="en-US" sz="1200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7">
    <p:bg>
      <p:bgPr>
        <a:solidFill>
          <a:srgbClr val="F6F3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type="title"/>
          </p:nvPr>
        </p:nvSpPr>
        <p:spPr>
          <a:xfrm>
            <a:off x="812800" y="812800"/>
            <a:ext cx="10883392" cy="4445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3300"/>
              </a:lnSpc>
              <a:buNone/>
            </a:pPr>
            <a:r>
              <a:rPr lang="en-US" sz="3000" b="0" i="0" dirty="0">
                <a:solidFill>
                  <a:srgbClr val="137176"/>
                </a:solidFill>
                <a:latin typeface="Georgia" pitchFamily="18" charset="0"/>
                <a:ea typeface="Georgia" pitchFamily="18" charset="-122"/>
                <a:cs typeface="Georgia" pitchFamily="18" charset="-120"/>
              </a:rPr>
              <a:t>Алгоритм вибору методики</a:t>
            </a:r>
            <a:endParaRPr lang="en-US" sz="3000" dirty="0"/>
          </a:p>
        </p:txBody>
      </p:sp>
      <p:sp>
        <p:nvSpPr>
          <p:cNvPr id="3" name="Shape 1"/>
          <p:cNvSpPr/>
          <p:nvPr/>
        </p:nvSpPr>
        <p:spPr>
          <a:xfrm>
            <a:off x="812800" y="1485900"/>
            <a:ext cx="2508250" cy="2100580"/>
          </a:xfrm>
          <a:prstGeom prst="roundRect">
            <a:avLst>
              <a:gd name="adj" fmla="val 4837"/>
            </a:avLst>
          </a:prstGeom>
          <a:solidFill>
            <a:srgbClr val="FFFFFF"/>
          </a:solidFill>
          <a:ln/>
        </p:spPr>
      </p:sp>
      <p:sp>
        <p:nvSpPr>
          <p:cNvPr id="4" name="Shape 2"/>
          <p:cNvSpPr/>
          <p:nvPr/>
        </p:nvSpPr>
        <p:spPr>
          <a:xfrm>
            <a:off x="812800" y="1485900"/>
            <a:ext cx="2508250" cy="2100580"/>
          </a:xfrm>
          <a:custGeom>
            <a:avLst/>
            <a:gdLst/>
            <a:ahLst/>
            <a:cxnLst/>
            <a:rect l="l" t="t" r="r" b="b"/>
            <a:pathLst>
              <a:path w="2508250" h="2100580">
                <a:moveTo>
                  <a:pt x="0" y="101600"/>
                </a:moveTo>
                <a:lnTo>
                  <a:pt x="0" y="101600"/>
                </a:lnTo>
                <a:arcTo hR="101600" wR="101600" stAng="10800000" swAng="5400000"/>
                <a:lnTo>
                  <a:pt x="2406650" y="0"/>
                </a:lnTo>
                <a:arcTo hR="101600" wR="101600" stAng="16200000" swAng="5400000"/>
                <a:lnTo>
                  <a:pt x="2508250" y="101600"/>
                </a:lnTo>
                <a:arcTo hR="63500" wR="101600" stAng="0" swAng="-5400000"/>
                <a:lnTo>
                  <a:pt x="101600" y="38100"/>
                </a:lnTo>
                <a:arcTo hR="63500" wR="101600" stAng="16200000" swAng="-5400000"/>
                <a:close/>
              </a:path>
            </a:pathLst>
          </a:custGeom>
          <a:solidFill>
            <a:srgbClr val="137176"/>
          </a:solidFill>
          <a:ln/>
        </p:spPr>
      </p:sp>
      <p:sp>
        <p:nvSpPr>
          <p:cNvPr id="5" name="Text 3"/>
          <p:cNvSpPr/>
          <p:nvPr/>
        </p:nvSpPr>
        <p:spPr>
          <a:xfrm>
            <a:off x="1041400" y="1752600"/>
            <a:ext cx="2112582" cy="284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2040"/>
              </a:lnSpc>
              <a:buNone/>
            </a:pPr>
            <a:r>
              <a:rPr lang="en-US" sz="1700" b="1" dirty="0">
                <a:solidFill>
                  <a:srgbClr val="137176"/>
                </a:solidFill>
                <a:latin typeface="Georgia" pitchFamily="18" charset="0"/>
                <a:ea typeface="Georgia" pitchFamily="18" charset="-122"/>
                <a:cs typeface="Georgia" pitchFamily="18" charset="-120"/>
              </a:rPr>
              <a:t>Видалення зуба</a:t>
            </a:r>
            <a:endParaRPr lang="en-US" sz="1700" dirty="0"/>
          </a:p>
        </p:txBody>
      </p:sp>
      <p:sp>
        <p:nvSpPr>
          <p:cNvPr id="6" name="Text 4"/>
          <p:cNvSpPr/>
          <p:nvPr/>
        </p:nvSpPr>
        <p:spPr>
          <a:xfrm>
            <a:off x="1041400" y="2100585"/>
            <a:ext cx="2112582" cy="74549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1890"/>
              </a:lnSpc>
              <a:buNone/>
            </a:pPr>
            <a:r>
              <a:rPr lang="en-US" sz="14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Атравматична екстракція; збереження лунки ± PRF</a:t>
            </a:r>
            <a:endParaRPr lang="en-US" sz="1400" dirty="0"/>
          </a:p>
        </p:txBody>
      </p:sp>
      <p:sp>
        <p:nvSpPr>
          <p:cNvPr id="7" name="Shape 5"/>
          <p:cNvSpPr/>
          <p:nvPr/>
        </p:nvSpPr>
        <p:spPr>
          <a:xfrm>
            <a:off x="3498850" y="1485900"/>
            <a:ext cx="2508250" cy="2100580"/>
          </a:xfrm>
          <a:prstGeom prst="roundRect">
            <a:avLst>
              <a:gd name="adj" fmla="val 4837"/>
            </a:avLst>
          </a:prstGeom>
          <a:solidFill>
            <a:srgbClr val="FFFFFF"/>
          </a:solidFill>
          <a:ln/>
        </p:spPr>
      </p:sp>
      <p:sp>
        <p:nvSpPr>
          <p:cNvPr id="8" name="Shape 6"/>
          <p:cNvSpPr/>
          <p:nvPr/>
        </p:nvSpPr>
        <p:spPr>
          <a:xfrm>
            <a:off x="3498850" y="1485900"/>
            <a:ext cx="2508250" cy="2100580"/>
          </a:xfrm>
          <a:custGeom>
            <a:avLst/>
            <a:gdLst/>
            <a:ahLst/>
            <a:cxnLst/>
            <a:rect l="l" t="t" r="r" b="b"/>
            <a:pathLst>
              <a:path w="2508250" h="2100580">
                <a:moveTo>
                  <a:pt x="0" y="101600"/>
                </a:moveTo>
                <a:lnTo>
                  <a:pt x="0" y="101600"/>
                </a:lnTo>
                <a:arcTo hR="101600" wR="101600" stAng="10800000" swAng="5400000"/>
                <a:lnTo>
                  <a:pt x="2406650" y="0"/>
                </a:lnTo>
                <a:arcTo hR="101600" wR="101600" stAng="16200000" swAng="5400000"/>
                <a:lnTo>
                  <a:pt x="2508250" y="101600"/>
                </a:lnTo>
                <a:arcTo hR="63500" wR="101600" stAng="0" swAng="-5400000"/>
                <a:lnTo>
                  <a:pt x="101600" y="38100"/>
                </a:lnTo>
                <a:arcTo hR="63500" wR="101600" stAng="16200000" swAng="-5400000"/>
                <a:close/>
              </a:path>
            </a:pathLst>
          </a:custGeom>
          <a:solidFill>
            <a:srgbClr val="137176"/>
          </a:solidFill>
          <a:ln/>
        </p:spPr>
      </p:sp>
      <p:sp>
        <p:nvSpPr>
          <p:cNvPr id="9" name="Text 7"/>
          <p:cNvSpPr/>
          <p:nvPr/>
        </p:nvSpPr>
        <p:spPr>
          <a:xfrm>
            <a:off x="3727450" y="1752600"/>
            <a:ext cx="2112582" cy="5435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2040"/>
              </a:lnSpc>
              <a:buNone/>
            </a:pPr>
            <a:r>
              <a:rPr lang="en-US" sz="1700" b="1" dirty="0">
                <a:solidFill>
                  <a:srgbClr val="137176"/>
                </a:solidFill>
                <a:latin typeface="Georgia" pitchFamily="18" charset="0"/>
                <a:ea typeface="Georgia" pitchFamily="18" charset="-122"/>
                <a:cs typeface="Georgia" pitchFamily="18" charset="-120"/>
              </a:rPr>
              <a:t>Дефіцит ширини/висоти</a:t>
            </a:r>
            <a:endParaRPr lang="en-US" sz="1700" dirty="0"/>
          </a:p>
        </p:txBody>
      </p:sp>
      <p:sp>
        <p:nvSpPr>
          <p:cNvPr id="10" name="Text 8"/>
          <p:cNvSpPr/>
          <p:nvPr/>
        </p:nvSpPr>
        <p:spPr>
          <a:xfrm>
            <a:off x="3727450" y="2359658"/>
            <a:ext cx="2112582" cy="5054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1890"/>
              </a:lnSpc>
              <a:buNone/>
            </a:pPr>
            <a:r>
              <a:rPr lang="en-US" sz="14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GBR з мембраною; за потреби блок або сітка</a:t>
            </a:r>
            <a:endParaRPr lang="en-US" sz="1400" dirty="0"/>
          </a:p>
        </p:txBody>
      </p:sp>
      <p:sp>
        <p:nvSpPr>
          <p:cNvPr id="11" name="Shape 9"/>
          <p:cNvSpPr/>
          <p:nvPr/>
        </p:nvSpPr>
        <p:spPr>
          <a:xfrm>
            <a:off x="6184900" y="1485900"/>
            <a:ext cx="2508250" cy="2100580"/>
          </a:xfrm>
          <a:prstGeom prst="roundRect">
            <a:avLst>
              <a:gd name="adj" fmla="val 4837"/>
            </a:avLst>
          </a:prstGeom>
          <a:solidFill>
            <a:srgbClr val="FFFFFF"/>
          </a:solidFill>
          <a:ln/>
        </p:spPr>
      </p:sp>
      <p:sp>
        <p:nvSpPr>
          <p:cNvPr id="12" name="Shape 10"/>
          <p:cNvSpPr/>
          <p:nvPr/>
        </p:nvSpPr>
        <p:spPr>
          <a:xfrm>
            <a:off x="6184900" y="1485900"/>
            <a:ext cx="2508250" cy="2100580"/>
          </a:xfrm>
          <a:custGeom>
            <a:avLst/>
            <a:gdLst/>
            <a:ahLst/>
            <a:cxnLst/>
            <a:rect l="l" t="t" r="r" b="b"/>
            <a:pathLst>
              <a:path w="2508250" h="2100580">
                <a:moveTo>
                  <a:pt x="0" y="101600"/>
                </a:moveTo>
                <a:lnTo>
                  <a:pt x="0" y="101600"/>
                </a:lnTo>
                <a:arcTo hR="101600" wR="101600" stAng="10800000" swAng="5400000"/>
                <a:lnTo>
                  <a:pt x="2406650" y="0"/>
                </a:lnTo>
                <a:arcTo hR="101600" wR="101600" stAng="16200000" swAng="5400000"/>
                <a:lnTo>
                  <a:pt x="2508250" y="101600"/>
                </a:lnTo>
                <a:arcTo hR="63500" wR="101600" stAng="0" swAng="-5400000"/>
                <a:lnTo>
                  <a:pt x="101600" y="38100"/>
                </a:lnTo>
                <a:arcTo hR="63500" wR="101600" stAng="16200000" swAng="-5400000"/>
                <a:close/>
              </a:path>
            </a:pathLst>
          </a:custGeom>
          <a:solidFill>
            <a:srgbClr val="137176"/>
          </a:solidFill>
          <a:ln/>
        </p:spPr>
      </p:sp>
      <p:sp>
        <p:nvSpPr>
          <p:cNvPr id="13" name="Text 11"/>
          <p:cNvSpPr/>
          <p:nvPr/>
        </p:nvSpPr>
        <p:spPr>
          <a:xfrm>
            <a:off x="6413500" y="1752600"/>
            <a:ext cx="2112582" cy="10617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2040"/>
              </a:lnSpc>
              <a:buNone/>
            </a:pPr>
            <a:r>
              <a:rPr lang="en-US" sz="1700" b="1" dirty="0">
                <a:solidFill>
                  <a:srgbClr val="137176"/>
                </a:solidFill>
                <a:latin typeface="Georgia" pitchFamily="18" charset="0"/>
                <a:ea typeface="Georgia" pitchFamily="18" charset="-122"/>
                <a:cs typeface="Georgia" pitchFamily="18" charset="-120"/>
              </a:rPr>
              <a:t>Недостатня висота в задній ділянці верхньої щелепи</a:t>
            </a:r>
            <a:endParaRPr lang="en-US" sz="1700" dirty="0"/>
          </a:p>
        </p:txBody>
      </p:sp>
      <p:sp>
        <p:nvSpPr>
          <p:cNvPr id="14" name="Text 12"/>
          <p:cNvSpPr/>
          <p:nvPr/>
        </p:nvSpPr>
        <p:spPr>
          <a:xfrm>
            <a:off x="6413500" y="2877815"/>
            <a:ext cx="2112582" cy="5054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1890"/>
              </a:lnSpc>
              <a:buNone/>
            </a:pPr>
            <a:r>
              <a:rPr lang="en-US" sz="14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Синус-ліфтинг; PRF як ад’ювант</a:t>
            </a:r>
            <a:endParaRPr lang="en-US" sz="1400" dirty="0"/>
          </a:p>
        </p:txBody>
      </p:sp>
      <p:sp>
        <p:nvSpPr>
          <p:cNvPr id="15" name="Shape 13"/>
          <p:cNvSpPr/>
          <p:nvPr/>
        </p:nvSpPr>
        <p:spPr>
          <a:xfrm>
            <a:off x="8870950" y="1485900"/>
            <a:ext cx="2508250" cy="2100580"/>
          </a:xfrm>
          <a:prstGeom prst="roundRect">
            <a:avLst>
              <a:gd name="adj" fmla="val 4837"/>
            </a:avLst>
          </a:prstGeom>
          <a:solidFill>
            <a:srgbClr val="FFFFFF"/>
          </a:solidFill>
          <a:ln/>
        </p:spPr>
      </p:sp>
      <p:sp>
        <p:nvSpPr>
          <p:cNvPr id="16" name="Shape 14"/>
          <p:cNvSpPr/>
          <p:nvPr/>
        </p:nvSpPr>
        <p:spPr>
          <a:xfrm>
            <a:off x="8870950" y="1485900"/>
            <a:ext cx="2508250" cy="2100580"/>
          </a:xfrm>
          <a:custGeom>
            <a:avLst/>
            <a:gdLst/>
            <a:ahLst/>
            <a:cxnLst/>
            <a:rect l="l" t="t" r="r" b="b"/>
            <a:pathLst>
              <a:path w="2508250" h="2100580">
                <a:moveTo>
                  <a:pt x="0" y="101600"/>
                </a:moveTo>
                <a:lnTo>
                  <a:pt x="0" y="101600"/>
                </a:lnTo>
                <a:arcTo hR="101600" wR="101600" stAng="10800000" swAng="5400000"/>
                <a:lnTo>
                  <a:pt x="2406650" y="0"/>
                </a:lnTo>
                <a:arcTo hR="101600" wR="101600" stAng="16200000" swAng="5400000"/>
                <a:lnTo>
                  <a:pt x="2508250" y="101600"/>
                </a:lnTo>
                <a:arcTo hR="63500" wR="101600" stAng="0" swAng="-5400000"/>
                <a:lnTo>
                  <a:pt x="101600" y="38100"/>
                </a:lnTo>
                <a:arcTo hR="63500" wR="101600" stAng="16200000" swAng="-5400000"/>
                <a:close/>
              </a:path>
            </a:pathLst>
          </a:custGeom>
          <a:solidFill>
            <a:srgbClr val="137176"/>
          </a:solidFill>
          <a:ln/>
        </p:spPr>
      </p:sp>
      <p:sp>
        <p:nvSpPr>
          <p:cNvPr id="17" name="Text 15"/>
          <p:cNvSpPr/>
          <p:nvPr/>
        </p:nvSpPr>
        <p:spPr>
          <a:xfrm>
            <a:off x="9099550" y="1752600"/>
            <a:ext cx="2112582" cy="5435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2040"/>
              </a:lnSpc>
              <a:buNone/>
            </a:pPr>
            <a:r>
              <a:rPr lang="en-US" sz="1700" b="1" dirty="0">
                <a:solidFill>
                  <a:srgbClr val="137176"/>
                </a:solidFill>
                <a:latin typeface="Georgia" pitchFamily="18" charset="0"/>
                <a:ea typeface="Georgia" pitchFamily="18" charset="-122"/>
                <a:cs typeface="Georgia" pitchFamily="18" charset="-120"/>
              </a:rPr>
              <a:t>Пародонтальні дефекти</a:t>
            </a:r>
            <a:endParaRPr lang="en-US" sz="1700" dirty="0"/>
          </a:p>
        </p:txBody>
      </p:sp>
      <p:sp>
        <p:nvSpPr>
          <p:cNvPr id="18" name="Text 16"/>
          <p:cNvSpPr/>
          <p:nvPr/>
        </p:nvSpPr>
        <p:spPr>
          <a:xfrm>
            <a:off x="9099550" y="2359658"/>
            <a:ext cx="2112582" cy="5054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1890"/>
              </a:lnSpc>
              <a:buNone/>
            </a:pPr>
            <a:r>
              <a:rPr lang="en-US" sz="14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rhPDGF, EMD або PRF з матеріалом</a:t>
            </a:r>
            <a:endParaRPr lang="en-US" sz="1400" dirty="0"/>
          </a:p>
        </p:txBody>
      </p:sp>
      <p:sp>
        <p:nvSpPr>
          <p:cNvPr id="19" name="Text 17"/>
          <p:cNvSpPr/>
          <p:nvPr/>
        </p:nvSpPr>
        <p:spPr>
          <a:xfrm>
            <a:off x="812800" y="6238242"/>
            <a:ext cx="10883392" cy="2387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1680"/>
              </a:lnSpc>
              <a:buNone/>
            </a:pPr>
            <a:r>
              <a:rPr lang="en-US" sz="1200" dirty="0">
                <a:solidFill>
                  <a:srgbClr val="5D6A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Авторська схема за даними переглянутих джерел</a:t>
            </a:r>
            <a:endParaRPr lang="en-US" sz="1200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8">
    <p:bg>
      <p:bgPr>
        <a:solidFill>
          <a:srgbClr val="12303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type="title"/>
          </p:nvPr>
        </p:nvSpPr>
        <p:spPr>
          <a:xfrm>
            <a:off x="812800" y="812800"/>
            <a:ext cx="10883392" cy="4445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3300"/>
              </a:lnSpc>
              <a:buNone/>
            </a:pPr>
            <a:r>
              <a:rPr lang="en-US" sz="3000" b="0" i="0" dirty="0">
                <a:solidFill>
                  <a:srgbClr val="7FD6D3"/>
                </a:solidFill>
                <a:latin typeface="Georgia" pitchFamily="18" charset="0"/>
                <a:ea typeface="Georgia" pitchFamily="18" charset="-122"/>
                <a:cs typeface="Georgia" pitchFamily="18" charset="-120"/>
              </a:rPr>
              <a:t>Висновки</a:t>
            </a:r>
            <a:endParaRPr lang="en-US" sz="3000" dirty="0"/>
          </a:p>
        </p:txBody>
      </p:sp>
      <p:sp>
        <p:nvSpPr>
          <p:cNvPr id="3" name="Text 1"/>
          <p:cNvSpPr/>
          <p:nvPr/>
        </p:nvSpPr>
        <p:spPr>
          <a:xfrm>
            <a:off x="856996" y="1485900"/>
            <a:ext cx="10832338" cy="152505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184404" indent="-184404">
              <a:lnSpc>
                <a:spcPts val="2295"/>
              </a:lnSpc>
              <a:buSzPct val="100000"/>
              <a:buChar char="•"/>
            </a:pPr>
            <a:r>
              <a:rPr lang="en-US" sz="1700" dirty="0">
                <a:solidFill>
                  <a:srgbClr val="F4F1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Регенерація базується на принципах PASS</a:t>
            </a:r>
            <a:endParaRPr lang="en-US" sz="1700" dirty="0"/>
          </a:p>
          <a:p>
            <a:pPr algn="l" marL="184404" indent="-184404">
              <a:lnSpc>
                <a:spcPts val="2295"/>
              </a:lnSpc>
              <a:buSzPct val="100000"/>
              <a:buChar char="•"/>
            </a:pPr>
            <a:r>
              <a:rPr lang="en-US" sz="1700" dirty="0">
                <a:solidFill>
                  <a:srgbClr val="F4F1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Остеопластика й GBR — основа відновлення кістки</a:t>
            </a:r>
            <a:endParaRPr lang="en-US" sz="1700" dirty="0"/>
          </a:p>
          <a:p>
            <a:pPr algn="l" marL="184404" indent="-184404">
              <a:lnSpc>
                <a:spcPts val="2295"/>
              </a:lnSpc>
              <a:buSzPct val="100000"/>
              <a:buChar char="•"/>
            </a:pPr>
            <a:r>
              <a:rPr lang="en-US" sz="1700" dirty="0">
                <a:solidFill>
                  <a:srgbClr val="F4F1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Фактори росту ефективні, але потребують суворих показань</a:t>
            </a:r>
            <a:endParaRPr lang="en-US" sz="1700" dirty="0"/>
          </a:p>
          <a:p>
            <a:pPr algn="l" marL="184404" indent="-184404">
              <a:lnSpc>
                <a:spcPts val="2295"/>
              </a:lnSpc>
              <a:buSzPct val="100000"/>
              <a:buChar char="•"/>
            </a:pPr>
            <a:r>
              <a:rPr lang="en-US" sz="1700" dirty="0">
                <a:solidFill>
                  <a:srgbClr val="F4F1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PRF — перспективний ад’ювант, протоколи слід стандартизувати</a:t>
            </a:r>
            <a:endParaRPr lang="en-US" sz="1700" dirty="0"/>
          </a:p>
          <a:p>
            <a:pPr algn="l" marL="184404" indent="-184404">
              <a:lnSpc>
                <a:spcPts val="2295"/>
              </a:lnSpc>
              <a:buSzPct val="100000"/>
              <a:buChar char="•"/>
            </a:pPr>
            <a:r>
              <a:rPr lang="en-US" sz="1700" dirty="0">
                <a:solidFill>
                  <a:srgbClr val="F4F1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Рішення — індивідуальне, за доказовою базою</a:t>
            </a:r>
            <a:endParaRPr lang="en-US" sz="1700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9">
    <p:bg>
      <p:bgPr>
        <a:solidFill>
          <a:srgbClr val="F6F3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type="title"/>
          </p:nvPr>
        </p:nvSpPr>
        <p:spPr>
          <a:xfrm>
            <a:off x="812800" y="812800"/>
            <a:ext cx="10883392" cy="4445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3300"/>
              </a:lnSpc>
              <a:buNone/>
            </a:pPr>
            <a:r>
              <a:rPr lang="en-US" sz="3000" b="0" i="0" dirty="0">
                <a:solidFill>
                  <a:srgbClr val="137176"/>
                </a:solidFill>
                <a:latin typeface="Georgia" pitchFamily="18" charset="0"/>
                <a:ea typeface="Georgia" pitchFamily="18" charset="-122"/>
                <a:cs typeface="Georgia" pitchFamily="18" charset="-120"/>
              </a:rPr>
              <a:t>Джерела</a:t>
            </a:r>
            <a:endParaRPr lang="en-US" sz="3000" dirty="0"/>
          </a:p>
        </p:txBody>
      </p:sp>
      <p:sp>
        <p:nvSpPr>
          <p:cNvPr id="3" name="Text 1"/>
          <p:cNvSpPr/>
          <p:nvPr/>
        </p:nvSpPr>
        <p:spPr>
          <a:xfrm>
            <a:off x="848106" y="1485900"/>
            <a:ext cx="5270246" cy="129794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142494" indent="-142494">
              <a:lnSpc>
                <a:spcPts val="1620"/>
              </a:lnSpc>
              <a:buSzPct val="100000"/>
              <a:buChar char="•"/>
            </a:pPr>
            <a:r>
              <a:rPr lang="en-US" sz="12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Dohan Ehrenfest DM et al. Trends Biotechnol. 2009;27:158–167</a:t>
            </a:r>
            <a:endParaRPr lang="en-US" sz="1200" dirty="0"/>
          </a:p>
          <a:p>
            <a:pPr algn="l" marL="142494" indent="-142494">
              <a:lnSpc>
                <a:spcPts val="1620"/>
              </a:lnSpc>
              <a:buSzPct val="100000"/>
              <a:buChar char="•"/>
            </a:pPr>
            <a:r>
              <a:rPr lang="en-US" sz="12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Dohan DM et al. Oral Surg Oral Med Oral Pathol. 2006;101:e37–e44</a:t>
            </a:r>
            <a:endParaRPr lang="en-US" sz="1200" dirty="0"/>
          </a:p>
          <a:p>
            <a:pPr algn="l" marL="142494" indent="-142494">
              <a:lnSpc>
                <a:spcPts val="1620"/>
              </a:lnSpc>
              <a:buSzPct val="100000"/>
              <a:buChar char="•"/>
            </a:pPr>
            <a:r>
              <a:rPr lang="en-US" sz="12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Ghanaati S et al. J Oral Implantol. 2014;40:679–689</a:t>
            </a:r>
            <a:endParaRPr lang="en-US" sz="1200" dirty="0"/>
          </a:p>
          <a:p>
            <a:pPr algn="l" marL="142494" indent="-142494">
              <a:lnSpc>
                <a:spcPts val="1620"/>
              </a:lnSpc>
              <a:buSzPct val="100000"/>
              <a:buChar char="•"/>
            </a:pPr>
            <a:r>
              <a:rPr lang="en-US" sz="12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Dohan Ehrenfest DM et al. Platelets. 2018;29:171–184</a:t>
            </a:r>
            <a:endParaRPr lang="en-US" sz="1200" dirty="0"/>
          </a:p>
          <a:p>
            <a:pPr algn="l" marL="142494" indent="-142494">
              <a:lnSpc>
                <a:spcPts val="1620"/>
              </a:lnSpc>
              <a:buSzPct val="100000"/>
              <a:buChar char="•"/>
            </a:pPr>
            <a:r>
              <a:rPr lang="en-US" sz="12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Miron RJ et al. Clin Oral Investig. 2017;21:1913–1927</a:t>
            </a:r>
            <a:endParaRPr lang="en-US" sz="1200" dirty="0"/>
          </a:p>
          <a:p>
            <a:pPr algn="l" marL="142494" indent="-142494">
              <a:lnSpc>
                <a:spcPts val="1620"/>
              </a:lnSpc>
              <a:buSzPct val="100000"/>
              <a:buChar char="•"/>
            </a:pPr>
            <a:r>
              <a:rPr lang="en-US" sz="12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Marx RE et al. 1998; Marx RE. J Oral Maxillofac Surg. 2004;62:489–496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6258306" y="1485900"/>
            <a:ext cx="5270246" cy="129794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142494" indent="-142494">
              <a:lnSpc>
                <a:spcPts val="1620"/>
              </a:lnSpc>
              <a:buSzPct val="100000"/>
              <a:buChar char="•"/>
            </a:pPr>
            <a:r>
              <a:rPr lang="en-US" sz="12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Wang HL, Boyapati L. Implant Dent. 2006;15:8–17</a:t>
            </a:r>
            <a:endParaRPr lang="en-US" sz="1200" dirty="0"/>
          </a:p>
          <a:p>
            <a:pPr algn="l" marL="142494" indent="-142494">
              <a:lnSpc>
                <a:spcPts val="1620"/>
              </a:lnSpc>
              <a:buSzPct val="100000"/>
              <a:buChar char="•"/>
            </a:pPr>
            <a:r>
              <a:rPr lang="en-US" sz="12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Tan WL et al. Clin Oral Implants Res. 2012;23(Suppl 5):1–21</a:t>
            </a:r>
            <a:endParaRPr lang="en-US" sz="1200" dirty="0"/>
          </a:p>
          <a:p>
            <a:pPr algn="l" marL="142494" indent="-142494">
              <a:lnSpc>
                <a:spcPts val="1620"/>
              </a:lnSpc>
              <a:buSzPct val="100000"/>
              <a:buChar char="•"/>
            </a:pPr>
            <a:r>
              <a:rPr lang="en-US" sz="12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Avila-Ortiz G et al. J Dent Res. 2014;93:950–958</a:t>
            </a:r>
            <a:endParaRPr lang="en-US" sz="1200" dirty="0"/>
          </a:p>
          <a:p>
            <a:pPr algn="l" marL="142494" indent="-142494">
              <a:lnSpc>
                <a:spcPts val="1620"/>
              </a:lnSpc>
              <a:buSzPct val="100000"/>
              <a:buChar char="•"/>
            </a:pPr>
            <a:r>
              <a:rPr lang="en-US" sz="12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Boyne PJ, James RA. J Oral Surg. 1980;38:613–616</a:t>
            </a:r>
            <a:endParaRPr lang="en-US" sz="1200" dirty="0"/>
          </a:p>
          <a:p>
            <a:pPr algn="l" marL="142494" indent="-142494">
              <a:lnSpc>
                <a:spcPts val="1620"/>
              </a:lnSpc>
              <a:buSzPct val="100000"/>
              <a:buChar char="•"/>
            </a:pPr>
            <a:r>
              <a:rPr lang="en-US" sz="12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Nevins M et al. J Periodontol. 2005;76:2205–2215</a:t>
            </a:r>
            <a:endParaRPr lang="en-US" sz="1200" dirty="0"/>
          </a:p>
          <a:p>
            <a:pPr algn="l" marL="142494" indent="-142494">
              <a:lnSpc>
                <a:spcPts val="1620"/>
              </a:lnSpc>
              <a:buSzPct val="100000"/>
              <a:buChar char="•"/>
            </a:pPr>
            <a:r>
              <a:rPr lang="en-US" sz="1200" dirty="0">
                <a:solidFill>
                  <a:srgbClr val="1622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Pocaterra A et al. Int J Oral Maxillofac Surg. 2016</a:t>
            </a:r>
            <a:endParaRPr lang="en-US" sz="12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Регенеративні методики в хірургічній стоматології">
  <a:themeElements>
    <a:clrScheme name="Регенеративні методики в хірургічній стоматології">
      <a:dk1>
        <a:srgbClr val="137176"/>
      </a:dk1>
      <a:lt1>
        <a:srgbClr val="F6F3EC"/>
      </a:lt1>
      <a:dk2>
        <a:srgbClr val="4C9294"/>
      </a:dk2>
      <a:lt2>
        <a:srgbClr val="DFE6E0"/>
      </a:lt2>
      <a:accent1>
        <a:srgbClr val="7FD6D3"/>
      </a:accent1>
      <a:accent2>
        <a:srgbClr val="12303F"/>
      </a:accent2>
      <a:accent3>
        <a:srgbClr val="16222B"/>
      </a:accent3>
      <a:accent4>
        <a:srgbClr val="5D6A72"/>
      </a:accent4>
      <a:accent5>
        <a:srgbClr val="B9C9D0"/>
      </a:accent5>
      <a:accent6>
        <a:srgbClr val="9FB4BD"/>
      </a:accent6>
      <a:hlink>
        <a:srgbClr val="0563C1"/>
      </a:hlink>
      <a:folHlink>
        <a:srgbClr val="954F72"/>
      </a:folHlink>
    </a:clrScheme>
    <a:fontScheme name="Регенеративні методики в хірургічній стоматології">
      <a:majorFont>
        <a:latin typeface="Georgia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rial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29</Slides>
  <Notes>29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2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Регенеративні методики в хірургічній стоматології</dc:title>
  <dc:subject/>
  <dc:creator/>
  <cp:lastModifiedBy/>
  <cp:revision>1</cp:revision>
  <dcterms:created xsi:type="dcterms:W3CDTF">2026-10-08T08:19:55Z</dcterms:created>
  <dcterms:modified xsi:type="dcterms:W3CDTF">2026-10-08T08:19:55Z</dcterms:modified>
</cp:coreProperties>
</file>