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nmu.edu.ua/" TargetMode="External"/><Relationship Id="rId2" Type="http://schemas.openxmlformats.org/officeDocument/2006/relationships/hyperlink" Target="mailto:ort.stom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542264" y="260350"/>
            <a:ext cx="710746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ім. М.І. Пирогова</a:t>
            </a:r>
          </a:p>
          <a:p>
            <a:pPr algn="ctr"/>
            <a:endParaRPr lang="uk-UA" sz="2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/>
            <a:r>
              <a:rPr lang="ru-RU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165926" y="4276728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 ОХОРОНА ЗДОРОВ’Я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655752" y="2525669"/>
            <a:ext cx="8880495" cy="1470025"/>
          </a:xfrm>
        </p:spPr>
        <p:txBody>
          <a:bodyPr>
            <a:normAutofit/>
          </a:bodyPr>
          <a:lstStyle/>
          <a:p>
            <a:r>
              <a:rPr sz="3000" b="1">
                <a:solidFill>
                  <a:srgbClr val="C00000"/>
                </a:solidFill>
                <a:latin typeface="Calibri"/>
              </a:rPr>
              <a:t>ВК 5.8 Цифрові технології протезування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46898" y="260350"/>
            <a:ext cx="1760453" cy="2411085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147" y="182931"/>
            <a:ext cx="9635706" cy="1390689"/>
          </a:xfrm>
        </p:spPr>
        <p:txBody>
          <a:bodyPr>
            <a:noAutofit/>
          </a:bodyPr>
          <a:lstStyle/>
          <a:p>
            <a:r>
              <a:rPr sz="3000" b="1">
                <a:solidFill>
                  <a:srgbClr val="002060"/>
                </a:solidFill>
                <a:latin typeface="Calibri"/>
              </a:rPr>
              <a:t>Паспорт ОСВІТНЬОГО Компонента
ВК 5.8 «Цифрові технології протезування»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930" y="1756552"/>
            <a:ext cx="10822139" cy="510144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sz="1800" b="1">
                <a:latin typeface="Calibri"/>
              </a:rPr>
              <a:t>Спеціальність: </a:t>
            </a:r>
            <a:r>
              <a:rPr sz="1800" b="0">
                <a:latin typeface="Calibri"/>
              </a:rPr>
              <a:t>221 Стоматологія</a:t>
            </a:r>
          </a:p>
          <a:p>
            <a:r>
              <a:rPr sz="1800" b="1">
                <a:latin typeface="Calibri"/>
              </a:rPr>
              <a:t>Курс: </a:t>
            </a:r>
            <a:r>
              <a:rPr sz="1800" b="0">
                <a:latin typeface="Calibri"/>
              </a:rPr>
              <a:t>V</a:t>
            </a:r>
          </a:p>
          <a:p>
            <a:r>
              <a:rPr sz="1800" b="1">
                <a:latin typeface="Calibri"/>
              </a:rPr>
              <a:t>Кредити: </a:t>
            </a:r>
            <a:r>
              <a:rPr sz="1800" b="0">
                <a:latin typeface="Calibri"/>
              </a:rPr>
              <a:t>3,0</a:t>
            </a:r>
          </a:p>
          <a:p>
            <a:r>
              <a:rPr sz="1800" b="1">
                <a:latin typeface="Calibri"/>
              </a:rPr>
              <a:t>Форма контролю: </a:t>
            </a:r>
            <a:r>
              <a:rPr sz="1800" b="0">
                <a:latin typeface="Calibri"/>
              </a:rPr>
              <a:t>залік</a:t>
            </a:r>
          </a:p>
          <a:p>
            <a:r>
              <a:rPr sz="1800" b="1">
                <a:latin typeface="Calibri"/>
              </a:rPr>
              <a:t>Мова: </a:t>
            </a:r>
            <a:r>
              <a:rPr sz="1800" b="0">
                <a:latin typeface="Calibri"/>
              </a:rPr>
              <a:t>українська, англійська</a:t>
            </a:r>
          </a:p>
          <a:p>
            <a:r>
              <a:rPr sz="1800" b="1">
                <a:latin typeface="Calibri"/>
              </a:rPr>
              <a:t>Пререквізити: </a:t>
            </a:r>
            <a:r>
              <a:rPr sz="1800" b="0">
                <a:latin typeface="Calibri"/>
              </a:rPr>
              <a:t>Анатомія людини, медична хімія, біоорганічна хімія, медична фізика, гістологія, мікробіологія, фармакологія, пропедевтика ортопедичної стоматології, ортопедична стоматологія, терапевтична стоматологія, інформатика, хірургічна стоматологія.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24383" y="2228716"/>
            <a:ext cx="5355825" cy="41648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800" b="1">
                <a:solidFill>
                  <a:srgbClr val="002060"/>
                </a:solidFill>
                <a:latin typeface="Calibri"/>
              </a:rPr>
              <a:t>КЛЮЧОВА ПЕРЕВАГА:</a:t>
            </a:r>
          </a:p>
          <a:p>
            <a:r>
              <a:rPr sz="1800" b="0">
                <a:latin typeface="Calibri"/>
              </a:rPr>
              <a:t>Повний цифровий протокол — від інтраорального сканування та віртуального прикусу до моделювання, фрезерування та контролю конструкції.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804672"/>
            <a:ext cx="5671617" cy="558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600" b="1">
                <a:latin typeface="Calibri"/>
              </a:rPr>
              <a:t>Формує - </a:t>
            </a:r>
            <a:r>
              <a:rPr sz="1600" b="0">
                <a:latin typeface="Calibri"/>
              </a:rPr>
              <a:t>цифрове мислення та розуміння сучасного CAD/CAM-протоколу.</a:t>
            </a:r>
            <a:endParaRPr lang="uk-UA" dirty="0"/>
          </a:p>
          <a:p>
            <a:r>
              <a:rPr sz="1600" b="1">
                <a:latin typeface="Calibri"/>
              </a:rPr>
              <a:t>Розвиває - </a:t>
            </a:r>
            <a:r>
              <a:rPr sz="1600" b="0">
                <a:latin typeface="Calibri"/>
              </a:rPr>
              <a:t>навички роботи з цифровими даними, скануванням і моделюванням.</a:t>
            </a:r>
          </a:p>
          <a:p>
            <a:r>
              <a:rPr sz="1600" b="1">
                <a:latin typeface="Calibri"/>
              </a:rPr>
              <a:t>Допомагає - </a:t>
            </a:r>
            <a:r>
              <a:rPr sz="1600" b="0">
                <a:latin typeface="Calibri"/>
              </a:rPr>
              <a:t>індивідуально обирати метод ортопедичного лікування та конструкційний матеріал.</a:t>
            </a:r>
          </a:p>
          <a:p>
            <a:r>
              <a:rPr sz="1600" b="1">
                <a:latin typeface="Calibri"/>
              </a:rPr>
              <a:t>Навчає - </a:t>
            </a:r>
            <a:r>
              <a:rPr sz="1600" b="0">
                <a:latin typeface="Calibri"/>
              </a:rPr>
              <a:t>попереджати й усувати помилки та ускладнення цифрового ортопедичного лікування.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004D473-9318-4923-B36F-6D796AADB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961" y="804672"/>
            <a:ext cx="5274668" cy="1244008"/>
          </a:xfrm>
        </p:spPr>
        <p:txBody>
          <a:bodyPr>
            <a:normAutofit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ЧОМУ ВАРТО ОБРАТИ цей курс</a:t>
            </a:r>
            <a:endParaRPr sz="3200"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sz="3600" b="1">
                <a:solidFill>
                  <a:srgbClr val="002060"/>
                </a:solidFill>
                <a:latin typeface="Calibri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1" y="308345"/>
            <a:ext cx="6095999" cy="65921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1800" b="0">
                <a:latin typeface="Calibri"/>
              </a:rPr>
              <a:t>Системи CAD/CAM у клінічній та лабораторній практиці</a:t>
            </a:r>
          </a:p>
          <a:p>
            <a:r>
              <a:rPr sz="1800" b="0">
                <a:latin typeface="Calibri"/>
              </a:rPr>
              <a:t>Цифрові протоколи створення незнімних та знімних конструкцій</a:t>
            </a:r>
          </a:p>
          <a:p>
            <a:r>
              <a:rPr sz="1800" b="0">
                <a:latin typeface="Calibri"/>
              </a:rPr>
              <a:t>Інтраоральне сканування та реєстрація віртуального прикусу</a:t>
            </a:r>
          </a:p>
          <a:p>
            <a:r>
              <a:rPr sz="1800" b="0">
                <a:latin typeface="Calibri"/>
              </a:rPr>
              <a:t>Формати STL, OBJ, PLY та цифровий обмін даними</a:t>
            </a:r>
          </a:p>
          <a:p>
            <a:r>
              <a:rPr sz="1800" b="0">
                <a:latin typeface="Calibri"/>
              </a:rPr>
              <a:t>Digital Wax-up та цифрове моделювання форми зубів</a:t>
            </a:r>
          </a:p>
          <a:p>
            <a:r>
              <a:rPr sz="1800" b="0">
                <a:latin typeface="Calibri"/>
              </a:rPr>
              <a:t>Фрезерування, синтеризація та корекція оклюзійних контактів</a:t>
            </a:r>
          </a:p>
          <a:p>
            <a:r>
              <a:rPr sz="1800" b="0">
                <a:latin typeface="Calibri"/>
              </a:rPr>
              <a:t>Скан-боді та передача положення імплантату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Що ви зможете
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6121" y="175049"/>
            <a:ext cx="5769935" cy="650790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sz="1800" b="1">
                <a:latin typeface="Calibri"/>
              </a:rPr>
              <a:t>Проводити — </a:t>
            </a:r>
            <a:r>
              <a:rPr sz="1800" b="0">
                <a:latin typeface="Calibri"/>
              </a:rPr>
              <a:t>клінічне обстеження з акцентом на біомеханіку СНЩС.</a:t>
            </a:r>
          </a:p>
          <a:p>
            <a:r>
              <a:rPr sz="1800" b="1">
                <a:latin typeface="Calibri"/>
              </a:rPr>
              <a:t>Володіти — </a:t>
            </a:r>
            <a:r>
              <a:rPr sz="1800" b="0">
                <a:latin typeface="Calibri"/>
              </a:rPr>
              <a:t>технікою інтраорального сканування та реєстрації віртуального прикусу.</a:t>
            </a:r>
          </a:p>
          <a:p>
            <a:r>
              <a:rPr sz="1800" b="1">
                <a:latin typeface="Calibri"/>
              </a:rPr>
              <a:t>Працювати — </a:t>
            </a:r>
            <a:r>
              <a:rPr sz="1800" b="0">
                <a:latin typeface="Calibri"/>
              </a:rPr>
              <a:t>з файлами STL, OBJ, PLY та цифровим моделюванням форми зубів.</a:t>
            </a:r>
          </a:p>
          <a:p>
            <a:r>
              <a:rPr sz="1800" b="1">
                <a:latin typeface="Calibri"/>
              </a:rPr>
              <a:t>Виконувати — </a:t>
            </a:r>
            <a:r>
              <a:rPr sz="1800" b="0">
                <a:latin typeface="Calibri"/>
              </a:rPr>
              <a:t>цифрове моделювання, фрезерування та контроль етапу синтеризації.</a:t>
            </a:r>
          </a:p>
          <a:p>
            <a:r>
              <a:rPr sz="1800" b="1">
                <a:latin typeface="Calibri"/>
              </a:rPr>
              <a:t>Застосовувати — </a:t>
            </a:r>
            <a:r>
              <a:rPr sz="1800" b="0">
                <a:latin typeface="Calibri"/>
              </a:rPr>
              <a:t>скан-боді для передачі положення імплантату.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sz="2000" b="0">
                <a:latin typeface="Calibri"/>
              </a:rPr>
              <a:t>Лекції</a:t>
            </a:r>
          </a:p>
          <a:p>
            <a:r>
              <a:rPr sz="2000" b="0">
                <a:latin typeface="Calibri"/>
              </a:rPr>
              <a:t>Практичні</a:t>
            </a:r>
          </a:p>
          <a:p>
            <a:r>
              <a:rPr sz="2000" b="0">
                <a:latin typeface="Calibri"/>
              </a:rPr>
              <a:t>Самостійна робота</a:t>
            </a:r>
          </a:p>
          <a:p>
            <a:r>
              <a:rPr sz="2000" b="0">
                <a:latin typeface="Calibri"/>
              </a:rPr>
              <a:t>Індивідуальна 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1800" b="0">
                <a:latin typeface="Calibri"/>
              </a:rPr>
              <a:t>Залік: 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5EA86A57-AE61-4C9D-96ED-8D80E02F2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sz="3200" b="1">
                <a:solidFill>
                  <a:srgbClr val="002060"/>
                </a:solidFill>
                <a:latin typeface="Calibri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F90D46C-6589-4155-A478-09EA16E48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4325" y="3161438"/>
            <a:ext cx="4114423" cy="66388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uk-UA" sz="1200" dirty="0">
                <a:latin typeface="Calibri"/>
              </a:rPr>
              <a:t>Лектор та укладач </a:t>
            </a:r>
            <a:r>
              <a:rPr lang="uk-UA" sz="1200" dirty="0" err="1">
                <a:latin typeface="Calibri"/>
              </a:rPr>
              <a:t>силабусу</a:t>
            </a:r>
            <a:r>
              <a:rPr lang="uk-UA" sz="1200" dirty="0">
                <a:latin typeface="Calibri"/>
              </a:rPr>
              <a:t>:</a:t>
            </a:r>
            <a:endParaRPr lang="en-US" sz="1200" dirty="0">
              <a:latin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uk-UA" sz="1200" dirty="0">
                <a:latin typeface="Calibri"/>
              </a:rPr>
              <a:t>Альона</a:t>
            </a:r>
            <a:r>
              <a:rPr lang="ru-RU" sz="1200" dirty="0">
                <a:latin typeface="Calibri"/>
              </a:rPr>
              <a:t> ГЛУШАК, кандидат </a:t>
            </a:r>
            <a:r>
              <a:rPr lang="uk-UA" sz="1200" dirty="0">
                <a:latin typeface="Calibri"/>
              </a:rPr>
              <a:t>медичних</a:t>
            </a:r>
            <a:r>
              <a:rPr lang="ru-RU" sz="1200" dirty="0">
                <a:latin typeface="Calibri"/>
              </a:rPr>
              <a:t> наук, доцент ЗВО</a:t>
            </a:r>
            <a:endParaRPr lang="en-US" sz="1200" dirty="0">
              <a:latin typeface="Calibri"/>
            </a:endParaRPr>
          </a:p>
          <a:p>
            <a:pPr marL="0" indent="0">
              <a:buNone/>
            </a:pPr>
            <a:endParaRPr sz="1200" b="0" dirty="0">
              <a:latin typeface="Calibri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4F5507C5-4CB5-4F0A-940A-0865BB3D5662}"/>
              </a:ext>
            </a:extLst>
          </p:cNvPr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sz="3200" b="1">
                <a:solidFill>
                  <a:srgbClr val="002060"/>
                </a:solidFill>
                <a:latin typeface="Calibri"/>
              </a:rPr>
              <a:t>РОЗРОБНИКИ КУРСУ</a:t>
            </a:r>
          </a:p>
        </p:txBody>
      </p:sp>
      <p:sp>
        <p:nvSpPr>
          <p:cNvPr id="15" name="Прямоугольник 4">
            <a:extLst>
              <a:ext uri="{FF2B5EF4-FFF2-40B4-BE49-F238E27FC236}">
                <a16:creationId xmlns:a16="http://schemas.microsoft.com/office/drawing/2014/main" id="{3CC826C0-7854-4AD0-BB71-A03268E5FE32}"/>
              </a:ext>
            </a:extLst>
          </p:cNvPr>
          <p:cNvSpPr/>
          <p:nvPr/>
        </p:nvSpPr>
        <p:spPr>
          <a:xfrm>
            <a:off x="6843165" y="2408390"/>
            <a:ext cx="50653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dirty="0">
                <a:solidFill>
                  <a:srgbClr val="000000"/>
                </a:solidFill>
                <a:latin typeface="Calibri"/>
              </a:rPr>
              <a:t>Контактна інформація: </a:t>
            </a:r>
            <a:r>
              <a:rPr lang="uk-UA" sz="1800" b="0" dirty="0">
                <a:solidFill>
                  <a:srgbClr val="000000"/>
                </a:solidFill>
                <a:latin typeface="Calibri"/>
              </a:rPr>
              <a:t>Вінниця,
вул. Героїв поліції, 34 (вхід з території університету).
Кафедра ортопедичної стоматології</a:t>
            </a:r>
            <a:r>
              <a:rPr sz="1800" b="0" dirty="0">
                <a:solidFill>
                  <a:srgbClr val="000000"/>
                </a:solidFill>
                <a:latin typeface="Calibri"/>
              </a:rPr>
              <a:t>
</a:t>
            </a:r>
            <a:r>
              <a:rPr sz="1800" b="0" dirty="0">
                <a:solidFill>
                  <a:srgbClr val="000000"/>
                </a:solidFill>
                <a:latin typeface="Calibri"/>
                <a:hlinkClick r:id="rId2"/>
              </a:rPr>
              <a:t>ort.stom@vnmu.edu.ua</a:t>
            </a:r>
            <a:endParaRPr lang="uk-UA" sz="1800" b="0" dirty="0">
              <a:solidFill>
                <a:srgbClr val="000000"/>
              </a:solidFill>
              <a:latin typeface="Calibri"/>
            </a:endParaRPr>
          </a:p>
          <a:p>
            <a:endParaRPr lang="uk-UA" dirty="0">
              <a:solidFill>
                <a:srgbClr val="000000"/>
              </a:solidFill>
              <a:latin typeface="Calibri"/>
            </a:endParaRPr>
          </a:p>
          <a:p>
            <a:r>
              <a:rPr lang="ru-RU" dirty="0"/>
              <a:t>Сайт: </a:t>
            </a:r>
            <a:r>
              <a:rPr lang="ru-RU" dirty="0">
                <a:hlinkClick r:id="rId3"/>
              </a:rPr>
              <a:t>www.vnmu.edu.ua</a:t>
            </a:r>
            <a:r>
              <a:rPr lang="ru-RU" dirty="0"/>
              <a:t> </a:t>
            </a:r>
          </a:p>
          <a:p>
            <a:endParaRPr sz="1800" b="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10ECEE8-56D7-40BF-AB5F-A45DB89A94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79" t="15133" r="28668" b="7140"/>
          <a:stretch/>
        </p:blipFill>
        <p:spPr>
          <a:xfrm rot="5400000">
            <a:off x="864297" y="1707447"/>
            <a:ext cx="1435258" cy="121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191</TotalTime>
  <Words>397</Words>
  <Application>Microsoft Office PowerPoint</Application>
  <PresentationFormat>Широкий екран</PresentationFormat>
  <Paragraphs>51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5.8 Цифрові технології протезування</vt:lpstr>
      <vt:lpstr>Паспорт ОСВІТНЬОГО Компонента
ВК 5.8 «Цифрові технології протезування»</vt:lpstr>
      <vt:lpstr>ЧОМУ ВАРТО ОБРАТИ цей курс</vt:lpstr>
      <vt:lpstr>Що ви будете вивчати</vt:lpstr>
      <vt:lpstr>Що ви зможете
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21</cp:revision>
  <dcterms:created xsi:type="dcterms:W3CDTF">2026-04-08T10:22:59Z</dcterms:created>
  <dcterms:modified xsi:type="dcterms:W3CDTF">2026-09-14T13:24:47Z</dcterms:modified>
</cp:coreProperties>
</file>