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-47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4/16/2026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ВНУТРІШНЬОЇ МЕДИЦИНИ №3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ОХОРОНА ЗДОРОВ’Я ТА СОЦІАЛЬНЕ ЗАБЕЗПЕЧЕННЯ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277035"/>
            <a:ext cx="7925784" cy="1942223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5.18 «</a:t>
            </a:r>
            <a:r>
              <a:rPr lang="uk-UA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 ІНСТРУМЕНТАЛЬНИХ ДОСЛІДЖЕНЬ В СУЧАСНІЙ КАРДІОЛОГІЧНІЙ ПРАКТИЦІ»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214685"/>
            <a:ext cx="9579897" cy="2028183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5.18 «методи інструментальних досліджень в сучасній кардіологічній практиці»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2554" y="2468767"/>
            <a:ext cx="9048584" cy="3224367"/>
          </a:xfrm>
        </p:spPr>
        <p:txBody>
          <a:bodyPr>
            <a:noAutofit/>
          </a:bodyPr>
          <a:lstStyle/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Медицина</a:t>
            </a:r>
          </a:p>
          <a:p>
            <a:r>
              <a:rPr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-й, Х семестр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анатомія людини, фізіологія,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паталогічна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анатомія, медична біологія, медична фізика, біологічна хімія з особливостями дитячого віку, пропедевтика педіатрії, фармакологія.</a:t>
            </a:r>
          </a:p>
          <a:p>
            <a:pPr marL="0" indent="0">
              <a:buNone/>
            </a:pPr>
            <a:endParaRPr sz="2800" i="1" dirty="0"/>
          </a:p>
        </p:txBody>
      </p:sp>
    </p:spTree>
    <p:extLst>
      <p:ext uri="{BB962C8B-B14F-4D97-AF65-F5344CB8AC3E}">
        <p14:creationId xmlns=""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37901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>
              <a:buNone/>
            </a:pP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формування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знань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практичних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навичок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щодо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застосування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сучасних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інструментальних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методів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дослідження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кардіологічній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практиці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520651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uk-UA" dirty="0" smtClean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знання про сучасні інструментальні методи в кардіології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хоплює принципі використання ЕКГ, добового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моніторування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ЕКГ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АТ,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ехокардіографії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сучасних стрес-тестів, рентгенологічних та томографічних методів ( КТ, МРТ серця),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коронарографії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навички клінічної інтерпретації результатів інструментальних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досліджень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ає розуміння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як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інтегрувати інструментальні дані у клінічний діагноз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навчає вмінню обирати оптимальний метод обстеження залежно від клінічної ситуації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здатність до правильного використання інструментальних даних для встановлення діагнозу та визначення тактики ведення пацієнта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озвиває клінічне мислення у кардіологі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ї</a:t>
            </a: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 fontScale="92500" lnSpcReduction="10000"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учасні інструментальні методи в кардіології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міння вибирати метод обстеження відповідно до клінічної ситуації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міння інтерпретації результатів ЕКГ,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ехокардіографії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добового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моніторування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ЕКГ та АТ, сучасних стрес-тестів, КТ та МРТ серця,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коронарографії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міння приймати клінічні рішення на основі даних інструментальних досліджень у складних випадках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ормувати здатність інтегрувати інструментальні дані досліджень у клінічне рішення</a:t>
            </a:r>
          </a:p>
          <a:p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51876" y="787179"/>
            <a:ext cx="5104736" cy="6209969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дані тривалого </a:t>
            </a:r>
            <a:r>
              <a:rPr lang="uk-UA" sz="3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моніторування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ЕКГ (</a:t>
            </a:r>
            <a:r>
              <a:rPr lang="uk-UA" sz="3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холтер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та АТ</a:t>
            </a: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результати ЕКГ при основних кардіологічних симптомах</a:t>
            </a: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результати </a:t>
            </a:r>
            <a:r>
              <a:rPr lang="uk-UA" sz="3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ехокардіографії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36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результати КТ та МРТ серця</a:t>
            </a: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показання до проведення навантажувальних тестів</a:t>
            </a: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Розуміти показання та клінічне значення </a:t>
            </a:r>
            <a:r>
              <a:rPr lang="uk-UA" sz="36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коронарографії</a:t>
            </a:r>
            <a:endParaRPr lang="uk-UA" sz="36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Обирати оптимальний метод обстеження залежно від клінічної ситуації </a:t>
            </a: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Інтегрувати дані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інструментальних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досліджень у клінічний діагноз</a:t>
            </a: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ризики та обмеження різних методів</a:t>
            </a:r>
          </a:p>
          <a:p>
            <a:pPr lvl="0"/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Приймати клінічні рішення на основі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комплексної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оцінки пацієнта</a:t>
            </a:r>
          </a:p>
        </p:txBody>
      </p:sp>
    </p:spTree>
    <p:extLst>
      <p:ext uri="{BB962C8B-B14F-4D97-AF65-F5344CB8AC3E}">
        <p14:creationId xmlns="" xmlns:p14="http://schemas.microsoft.com/office/powerpoint/2010/main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52535" y="2497412"/>
            <a:ext cx="46162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на </a:t>
            </a:r>
            <a:r>
              <a:rPr lang="ru-RU" sz="2000" dirty="0" err="1"/>
              <a:t>останньому</a:t>
            </a:r>
            <a:r>
              <a:rPr lang="ru-RU" sz="2000" dirty="0"/>
              <a:t> практичному </a:t>
            </a:r>
            <a:r>
              <a:rPr lang="ru-RU" sz="2000" dirty="0" err="1" smtClean="0"/>
              <a:t>занятті</a:t>
            </a:r>
            <a:endParaRPr lang="ru-RU" sz="2000" dirty="0" smtClean="0"/>
          </a:p>
          <a:p>
            <a:r>
              <a:rPr lang="ru-RU" sz="2000" dirty="0" smtClean="0"/>
              <a:t>за </a:t>
            </a:r>
            <a:r>
              <a:rPr lang="ru-RU" sz="2000" dirty="0"/>
              <a:t>умов </a:t>
            </a:r>
            <a:r>
              <a:rPr lang="ru-RU" sz="2000" dirty="0" err="1"/>
              <a:t>успішного</a:t>
            </a:r>
            <a:r>
              <a:rPr lang="ru-RU" sz="2000" dirty="0"/>
              <a:t> </a:t>
            </a:r>
            <a:r>
              <a:rPr lang="ru-RU" sz="2000" dirty="0" err="1"/>
              <a:t>проходження</a:t>
            </a:r>
            <a:r>
              <a:rPr lang="ru-RU" sz="2000" dirty="0"/>
              <a:t> курсу </a:t>
            </a:r>
            <a:endParaRPr lang="ru-RU" sz="2000" dirty="0" smtClean="0"/>
          </a:p>
          <a:p>
            <a:r>
              <a:rPr lang="ru-RU" sz="2000" dirty="0" smtClean="0"/>
              <a:t>(</a:t>
            </a:r>
            <a:r>
              <a:rPr lang="ru-RU" sz="2000" dirty="0"/>
              <a:t>сума </a:t>
            </a:r>
            <a:r>
              <a:rPr lang="ru-RU" sz="2000" dirty="0" err="1"/>
              <a:t>балів</a:t>
            </a:r>
            <a:r>
              <a:rPr lang="ru-RU" sz="2000" dirty="0"/>
              <a:t> за </a:t>
            </a:r>
            <a:r>
              <a:rPr lang="ru-RU" sz="2000" dirty="0" err="1"/>
              <a:t>всі</a:t>
            </a:r>
            <a:r>
              <a:rPr lang="ru-RU" sz="2000" dirty="0"/>
              <a:t> </a:t>
            </a:r>
            <a:r>
              <a:rPr lang="ru-RU" sz="2000" dirty="0" err="1"/>
              <a:t>види</a:t>
            </a:r>
            <a:r>
              <a:rPr lang="ru-RU" sz="2000" dirty="0"/>
              <a:t> </a:t>
            </a:r>
            <a:r>
              <a:rPr lang="ru-RU" sz="2000" dirty="0" err="1"/>
              <a:t>навчальної</a:t>
            </a:r>
            <a:r>
              <a:rPr lang="ru-RU" sz="2000" dirty="0"/>
              <a:t> </a:t>
            </a:r>
            <a:endParaRPr lang="ru-RU" sz="2000" dirty="0" smtClean="0"/>
          </a:p>
          <a:p>
            <a:r>
              <a:rPr lang="ru-RU" sz="2000" dirty="0" err="1" smtClean="0"/>
              <a:t>діяльності</a:t>
            </a:r>
            <a:r>
              <a:rPr lang="ru-RU" sz="2000" dirty="0" smtClean="0"/>
              <a:t> </a:t>
            </a:r>
            <a:r>
              <a:rPr lang="ru-RU" sz="2000" dirty="0"/>
              <a:t>- 122-200 </a:t>
            </a:r>
            <a:r>
              <a:rPr lang="ru-RU" sz="2000" dirty="0" err="1"/>
              <a:t>балів</a:t>
            </a:r>
            <a:r>
              <a:rPr lang="ru-RU" sz="2000" dirty="0"/>
              <a:t>) </a:t>
            </a:r>
            <a:r>
              <a:rPr lang="ru-RU" sz="2000" dirty="0" smtClean="0"/>
              <a:t>і</a:t>
            </a:r>
          </a:p>
          <a:p>
            <a:r>
              <a:rPr lang="ru-RU" sz="2000" dirty="0" err="1" smtClean="0"/>
              <a:t>відсутності</a:t>
            </a:r>
            <a:r>
              <a:rPr lang="ru-RU" sz="2000" dirty="0" smtClean="0"/>
              <a:t> </a:t>
            </a:r>
            <a:r>
              <a:rPr lang="ru-RU" sz="2000" dirty="0" err="1"/>
              <a:t>академічної</a:t>
            </a:r>
            <a:r>
              <a:rPr lang="ru-RU" sz="2000" dirty="0"/>
              <a:t> </a:t>
            </a:r>
            <a:r>
              <a:rPr lang="ru-RU" sz="2000" dirty="0" err="1"/>
              <a:t>заборгованості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4420925"/>
            <a:ext cx="3164134" cy="1335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Іванов</a:t>
            </a:r>
            <a:r>
              <a:rPr lang="ru-RU" sz="1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В.П.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4529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29426" y="2583664"/>
            <a:ext cx="49552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вул.Пирогова,56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внутрішньої медицини № 3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o.afanasiuk@gmail.com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265" y="2579104"/>
            <a:ext cx="1591640" cy="159756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217653" y="4347382"/>
            <a:ext cx="19129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400" dirty="0"/>
              <a:t>Доцент </a:t>
            </a:r>
            <a:r>
              <a:rPr lang="uk-UA" sz="1400" dirty="0" err="1"/>
              <a:t>Афанасюк</a:t>
            </a:r>
            <a:r>
              <a:rPr lang="uk-UA" sz="1400" dirty="0"/>
              <a:t> О.І</a:t>
            </a:r>
            <a:r>
              <a:rPr lang="uk-UA" dirty="0"/>
              <a:t>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325" y="2560320"/>
            <a:ext cx="1642393" cy="16163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252</TotalTime>
  <Words>409</Words>
  <Application>Microsoft Office PowerPoint</Application>
  <PresentationFormat>Произвольный</PresentationFormat>
  <Paragraphs>64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5.18 «МЕТОДИ ІНСТРУМЕНТАЛЬНИХ ДОСЛІДЖЕНЬ В СУЧАСНІЙ КАРДІОЛОГІЧНІЙ ПРАКТИЦІ»</vt:lpstr>
      <vt:lpstr>Паспорт ОСВІТНЬОГО КОМПОНЕнТА   ВК 5.18 «методи інструментальних досліджень в сучасній кардіологічній практиці»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c400</cp:lastModifiedBy>
  <cp:revision>24</cp:revision>
  <dcterms:created xsi:type="dcterms:W3CDTF">2026-04-08T10:22:59Z</dcterms:created>
  <dcterms:modified xsi:type="dcterms:W3CDTF">2026-04-15T22:16:12Z</dcterms:modified>
</cp:coreProperties>
</file>