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2" r:id="rId4"/>
  </p:sldMasterIdLst>
  <p:notesMasterIdLst>
    <p:notesMasterId r:id="rId11"/>
  </p:notesMasterIdLst>
  <p:handoutMasterIdLst>
    <p:handoutMasterId r:id="rId12"/>
  </p:handoutMasterIdLst>
  <p:sldIdLst>
    <p:sldId id="283" r:id="rId5"/>
    <p:sldId id="277" r:id="rId6"/>
    <p:sldId id="285" r:id="rId7"/>
    <p:sldId id="289" r:id="rId8"/>
    <p:sldId id="290" r:id="rId9"/>
    <p:sldId id="280" r:id="rId10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EBE24"/>
    <a:srgbClr val="89B723"/>
    <a:srgbClr val="86B323"/>
    <a:srgbClr val="DEF1B9"/>
    <a:srgbClr val="D4ECB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93296810-A885-4BE3-A3E7-6D5BEEA58F35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9" autoAdjust="0"/>
    <p:restoredTop sz="85794" autoAdjust="0"/>
  </p:normalViewPr>
  <p:slideViewPr>
    <p:cSldViewPr snapToGrid="0">
      <p:cViewPr varScale="1">
        <p:scale>
          <a:sx n="68" d="100"/>
          <a:sy n="68" d="100"/>
        </p:scale>
        <p:origin x="-392" y="-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000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7105C3-5E98-4B42-B119-2FB5440E2D41}" type="datetime1">
              <a:rPr lang="ru-RU" smtClean="0"/>
              <a:pPr rtl="0"/>
              <a:t>31.03.2021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ru-RU" smtClean="0"/>
              <a:pPr rt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D10010-827D-4F0A-AB0A-92FA8B783D5A}" type="datetime1">
              <a:rPr lang="ru-RU" noProof="0" smtClean="0"/>
              <a:pPr rtl="0"/>
              <a:t>31.03.2021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FDDBACE-0F8F-43FD-98F0-DEE13552DADA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4557223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pPr rtl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246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pPr rtl="0"/>
              <a:t>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714756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ru-RU" noProof="0" smtClean="0"/>
              <a:pPr rtl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168801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7622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8" name="Полилиния: Фигура 10">
            <a:extLst>
              <a:ext uri="{FF2B5EF4-FFF2-40B4-BE49-F238E27FC236}">
                <a16:creationId xmlns:a16="http://schemas.microsoft.com/office/drawing/2014/main" xmlns="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07394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213647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166219511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58387496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057934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27231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02123003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  <p:sp>
        <p:nvSpPr>
          <p:cNvPr id="8" name="Полилиния: Фигура 16">
            <a:extLst>
              <a:ext uri="{FF2B5EF4-FFF2-40B4-BE49-F238E27FC236}">
                <a16:creationId xmlns:a16="http://schemas.microsoft.com/office/drawing/2014/main" xmlns="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9" name="Полилиния: Фигура 12">
            <a:extLst>
              <a:ext uri="{FF2B5EF4-FFF2-40B4-BE49-F238E27FC236}">
                <a16:creationId xmlns:a16="http://schemas.microsoft.com/office/drawing/2014/main" xmlns="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938486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  <p:sp>
        <p:nvSpPr>
          <p:cNvPr id="8" name="Полилиния: Фигура 11">
            <a:extLst>
              <a:ext uri="{FF2B5EF4-FFF2-40B4-BE49-F238E27FC236}">
                <a16:creationId xmlns:a16="http://schemas.microsoft.com/office/drawing/2014/main" xmlns="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9" name="Полилиния: Фигура 12">
            <a:extLst>
              <a:ext uri="{FF2B5EF4-FFF2-40B4-BE49-F238E27FC236}">
                <a16:creationId xmlns:a16="http://schemas.microsoft.com/office/drawing/2014/main" xmlns="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45201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424839855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2434192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6583288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24902320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022908706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63187338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210663793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Титульный слайд с фотографией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xmlns="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</p:spTree>
    <p:extLst>
      <p:ext uri="{BB962C8B-B14F-4D97-AF65-F5344CB8AC3E}">
        <p14:creationId xmlns:p14="http://schemas.microsoft.com/office/powerpoint/2010/main" xmlns="" val="3729653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Маркеры в виде значков 3 X, вариант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олилиния: Фигура 42">
            <a:extLst>
              <a:ext uri="{FF2B5EF4-FFF2-40B4-BE49-F238E27FC236}">
                <a16:creationId xmlns:a16="http://schemas.microsoft.com/office/drawing/2014/main" xmlns="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21" name="Текст 10">
            <a:extLst>
              <a:ext uri="{FF2B5EF4-FFF2-40B4-BE49-F238E27FC236}">
                <a16:creationId xmlns:a16="http://schemas.microsoft.com/office/drawing/2014/main" xmlns="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29" name="Полилиния: Фигура 28">
            <a:extLst>
              <a:ext uri="{FF2B5EF4-FFF2-40B4-BE49-F238E27FC236}">
                <a16:creationId xmlns:a16="http://schemas.microsoft.com/office/drawing/2014/main" xmlns="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0" name="Полилиния: Фигура 29">
            <a:extLst>
              <a:ext uri="{FF2B5EF4-FFF2-40B4-BE49-F238E27FC236}">
                <a16:creationId xmlns:a16="http://schemas.microsoft.com/office/drawing/2014/main" xmlns="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7" name="Полилиния: Фигура 36">
            <a:extLst>
              <a:ext uri="{FF2B5EF4-FFF2-40B4-BE49-F238E27FC236}">
                <a16:creationId xmlns:a16="http://schemas.microsoft.com/office/drawing/2014/main" xmlns="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ZA" dirty="0"/>
          </a:p>
        </p:txBody>
      </p:sp>
      <p:sp>
        <p:nvSpPr>
          <p:cNvPr id="34" name="Рисунок 15">
            <a:extLst>
              <a:ext uri="{FF2B5EF4-FFF2-40B4-BE49-F238E27FC236}">
                <a16:creationId xmlns:a16="http://schemas.microsoft.com/office/drawing/2014/main" xmlns="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xmlns="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7" name="Текст 10">
            <a:extLst>
              <a:ext uri="{FF2B5EF4-FFF2-40B4-BE49-F238E27FC236}">
                <a16:creationId xmlns:a16="http://schemas.microsoft.com/office/drawing/2014/main" xmlns="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5" name="Рисунок 15">
            <a:extLst>
              <a:ext uri="{FF2B5EF4-FFF2-40B4-BE49-F238E27FC236}">
                <a16:creationId xmlns:a16="http://schemas.microsoft.com/office/drawing/2014/main" xmlns="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xmlns="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xmlns="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Описание маркера</a:t>
            </a:r>
            <a:endParaRPr lang="en-ZA" dirty="0"/>
          </a:p>
        </p:txBody>
      </p:sp>
      <p:sp>
        <p:nvSpPr>
          <p:cNvPr id="36" name="Рисунок 15">
            <a:extLst>
              <a:ext uri="{FF2B5EF4-FFF2-40B4-BE49-F238E27FC236}">
                <a16:creationId xmlns:a16="http://schemas.microsoft.com/office/drawing/2014/main" xmlns="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"/>
              <a:t>Значок</a:t>
            </a:r>
            <a:endParaRPr lang="en-ZA" dirty="0"/>
          </a:p>
        </p:txBody>
      </p:sp>
      <p:sp>
        <p:nvSpPr>
          <p:cNvPr id="20" name="Текст 8">
            <a:extLst>
              <a:ext uri="{FF2B5EF4-FFF2-40B4-BE49-F238E27FC236}">
                <a16:creationId xmlns:a16="http://schemas.microsoft.com/office/drawing/2014/main" xmlns="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ru"/>
              <a:t>Маркер 1</a:t>
            </a:r>
            <a:endParaRPr lang="en-ZA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ru"/>
              <a:t>Заголовок слайда</a:t>
            </a:r>
            <a:endParaRPr lang="en-Z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en-ZA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 rtlCol="0"/>
          <a:lstStyle/>
          <a:p>
            <a:pPr rtl="0"/>
            <a:endParaRPr lang="en-Z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en-US" smtClean="0"/>
              <a:pPr rtl="0"/>
              <a:t>‹#›</a:t>
            </a:fld>
            <a:endParaRPr lang="en-US" dirty="0"/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55533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Заголовок раздела с фотографией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xmlns="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xmlns="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xmlns="" id="{EAED843F-E518-4C3A-9F72-BFFB38250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4000" y="3968188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0335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Участники группы 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Полилиния: Фигура 47">
              <a:extLst>
                <a:ext uri="{FF2B5EF4-FFF2-40B4-BE49-F238E27FC236}">
                  <a16:creationId xmlns:a16="http://schemas.microsoft.com/office/drawing/2014/main" xmlns="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  <p:sp>
          <p:nvSpPr>
            <p:cNvPr id="49" name="Полилиния: Фигура 48">
              <a:extLst>
                <a:ext uri="{FF2B5EF4-FFF2-40B4-BE49-F238E27FC236}">
                  <a16:creationId xmlns:a16="http://schemas.microsoft.com/office/drawing/2014/main" xmlns="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ru-RU" noProof="0"/>
            </a:p>
          </p:txBody>
        </p:sp>
      </p:grpSp>
      <p:sp>
        <p:nvSpPr>
          <p:cNvPr id="47" name="Рисунок 46">
            <a:extLst>
              <a:ext uri="{FF2B5EF4-FFF2-40B4-BE49-F238E27FC236}">
                <a16:creationId xmlns:a16="http://schemas.microsoft.com/office/drawing/2014/main" xmlns="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6" name="Рисунок 45">
            <a:extLst>
              <a:ext uri="{FF2B5EF4-FFF2-40B4-BE49-F238E27FC236}">
                <a16:creationId xmlns:a16="http://schemas.microsoft.com/office/drawing/2014/main" xmlns="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5" name="Рисунок 44">
            <a:extLst>
              <a:ext uri="{FF2B5EF4-FFF2-40B4-BE49-F238E27FC236}">
                <a16:creationId xmlns:a16="http://schemas.microsoft.com/office/drawing/2014/main" xmlns="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4" name="Рисунок 43">
            <a:extLst>
              <a:ext uri="{FF2B5EF4-FFF2-40B4-BE49-F238E27FC236}">
                <a16:creationId xmlns:a16="http://schemas.microsoft.com/office/drawing/2014/main" xmlns="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3" name="Рисунок 42">
            <a:extLst>
              <a:ext uri="{FF2B5EF4-FFF2-40B4-BE49-F238E27FC236}">
                <a16:creationId xmlns:a16="http://schemas.microsoft.com/office/drawing/2014/main" xmlns="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42" name="Рисунок 41">
            <a:extLst>
              <a:ext uri="{FF2B5EF4-FFF2-40B4-BE49-F238E27FC236}">
                <a16:creationId xmlns:a16="http://schemas.microsoft.com/office/drawing/2014/main" xmlns="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ru-RU" noProof="0"/>
              <a:t>Фотография профиля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xmlns="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19" name="Текст 10">
            <a:extLst>
              <a:ext uri="{FF2B5EF4-FFF2-40B4-BE49-F238E27FC236}">
                <a16:creationId xmlns:a16="http://schemas.microsoft.com/office/drawing/2014/main" xmlns="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36" name="Текст 8">
            <a:extLst>
              <a:ext uri="{FF2B5EF4-FFF2-40B4-BE49-F238E27FC236}">
                <a16:creationId xmlns:a16="http://schemas.microsoft.com/office/drawing/2014/main" xmlns="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37" name="Текст 10">
            <a:extLst>
              <a:ext uri="{FF2B5EF4-FFF2-40B4-BE49-F238E27FC236}">
                <a16:creationId xmlns:a16="http://schemas.microsoft.com/office/drawing/2014/main" xmlns="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0" name="Текст 8">
            <a:extLst>
              <a:ext uri="{FF2B5EF4-FFF2-40B4-BE49-F238E27FC236}">
                <a16:creationId xmlns:a16="http://schemas.microsoft.com/office/drawing/2014/main" xmlns="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41" name="Текст 10">
            <a:extLst>
              <a:ext uri="{FF2B5EF4-FFF2-40B4-BE49-F238E27FC236}">
                <a16:creationId xmlns:a16="http://schemas.microsoft.com/office/drawing/2014/main" xmlns="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xmlns="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3" name="Текст 10">
            <a:extLst>
              <a:ext uri="{FF2B5EF4-FFF2-40B4-BE49-F238E27FC236}">
                <a16:creationId xmlns:a16="http://schemas.microsoft.com/office/drawing/2014/main" xmlns="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7" name="Текст 8">
            <a:extLst>
              <a:ext uri="{FF2B5EF4-FFF2-40B4-BE49-F238E27FC236}">
                <a16:creationId xmlns:a16="http://schemas.microsoft.com/office/drawing/2014/main" xmlns="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58" name="Текст 10">
            <a:extLst>
              <a:ext uri="{FF2B5EF4-FFF2-40B4-BE49-F238E27FC236}">
                <a16:creationId xmlns:a16="http://schemas.microsoft.com/office/drawing/2014/main" xmlns="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59" name="Текст 8">
            <a:extLst>
              <a:ext uri="{FF2B5EF4-FFF2-40B4-BE49-F238E27FC236}">
                <a16:creationId xmlns:a16="http://schemas.microsoft.com/office/drawing/2014/main" xmlns="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ru-RU" noProof="0"/>
              <a:t>Полное имя</a:t>
            </a:r>
          </a:p>
        </p:txBody>
      </p:sp>
      <p:sp>
        <p:nvSpPr>
          <p:cNvPr id="60" name="Текст 10">
            <a:extLst>
              <a:ext uri="{FF2B5EF4-FFF2-40B4-BE49-F238E27FC236}">
                <a16:creationId xmlns:a16="http://schemas.microsoft.com/office/drawing/2014/main" xmlns="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Описание маркера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xmlns="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27" name="Текст 4">
            <a:extLst>
              <a:ext uri="{FF2B5EF4-FFF2-40B4-BE49-F238E27FC236}">
                <a16:creationId xmlns:a16="http://schemas.microsoft.com/office/drawing/2014/main" xmlns="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Подзаголовок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70485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Заголовок раздела с фотографией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xmlns="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xmlns="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rtlCol="0"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Спасибо </a:t>
            </a:r>
            <a:br>
              <a:rPr lang="ru-RU" noProof="0"/>
            </a:br>
            <a:r>
              <a:rPr lang="ru-RU" noProof="0"/>
              <a:t>вам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Полное имя</a:t>
            </a:r>
          </a:p>
        </p:txBody>
      </p:sp>
      <p:sp>
        <p:nvSpPr>
          <p:cNvPr id="12" name="Текст 4">
            <a:extLst>
              <a:ext uri="{FF2B5EF4-FFF2-40B4-BE49-F238E27FC236}">
                <a16:creationId xmlns:a16="http://schemas.microsoft.com/office/drawing/2014/main" xmlns="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ru-RU" noProof="0"/>
              <a:t>Телефон</a:t>
            </a:r>
          </a:p>
        </p:txBody>
      </p:sp>
      <p:sp>
        <p:nvSpPr>
          <p:cNvPr id="13" name="Текст 10">
            <a:extLst>
              <a:ext uri="{FF2B5EF4-FFF2-40B4-BE49-F238E27FC236}">
                <a16:creationId xmlns:a16="http://schemas.microsoft.com/office/drawing/2014/main" xmlns="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Электронная почта</a:t>
            </a:r>
          </a:p>
        </p:txBody>
      </p:sp>
      <p:sp>
        <p:nvSpPr>
          <p:cNvPr id="15" name="Текст 15">
            <a:extLst>
              <a:ext uri="{FF2B5EF4-FFF2-40B4-BE49-F238E27FC236}">
                <a16:creationId xmlns:a16="http://schemas.microsoft.com/office/drawing/2014/main" xmlns="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Веб-сайт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2207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Титульный слайд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: Фигура 10">
            <a:extLst>
              <a:ext uri="{FF2B5EF4-FFF2-40B4-BE49-F238E27FC236}">
                <a16:creationId xmlns:a16="http://schemas.microsoft.com/office/drawing/2014/main" xmlns="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xmlns="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3378326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8" name="Номер слайда 7">
            <a:extLst>
              <a:ext uri="{FF2B5EF4-FFF2-40B4-BE49-F238E27FC236}">
                <a16:creationId xmlns:a16="http://schemas.microsoft.com/office/drawing/2014/main" xmlns="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34501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152000"/>
            <a:ext cx="5508000" cy="5040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152525"/>
            <a:ext cx="5508000" cy="503872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8" name="Нижний колонтитул 7">
            <a:extLst>
              <a:ext uri="{FF2B5EF4-FFF2-40B4-BE49-F238E27FC236}">
                <a16:creationId xmlns:a16="http://schemas.microsoft.com/office/drawing/2014/main" xmlns="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xmlns="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8915521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 2">
            <a:extLst>
              <a:ext uri="{FF2B5EF4-FFF2-40B4-BE49-F238E27FC236}">
                <a16:creationId xmlns:a16="http://schemas.microsoft.com/office/drawing/2014/main" xmlns="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5508000" cy="360000"/>
          </a:xfrm>
        </p:spPr>
        <p:txBody>
          <a:bodyPr rtlCol="0"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 3">
            <a:extLst>
              <a:ext uri="{FF2B5EF4-FFF2-40B4-BE49-F238E27FC236}">
                <a16:creationId xmlns:a16="http://schemas.microsoft.com/office/drawing/2014/main" xmlns="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584000"/>
            <a:ext cx="5508000" cy="4608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53200" y="1584325"/>
            <a:ext cx="5508000" cy="460692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xmlns="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53200" y="1152525"/>
            <a:ext cx="5508000" cy="358775"/>
          </a:xfrm>
        </p:spPr>
        <p:txBody>
          <a:bodyPr rtlCol="0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xmlns="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21390986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5058552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xmlns="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1397670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xmlns="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xmlns="" id="{87B8423A-8ECB-46CC-AA96-AFD30DF27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292" y="359999"/>
            <a:ext cx="6579707" cy="5764939"/>
          </a:xfrm>
        </p:spPr>
        <p:txBody>
          <a:bodyPr rtlCol="0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xmlns="" id="{0CA8C527-C631-42AF-94C4-70728E2450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3960000"/>
            <a:ext cx="4186800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rtlCol="0" anchor="b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7951968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: Фигура 11">
            <a:extLst>
              <a:ext uri="{FF2B5EF4-FFF2-40B4-BE49-F238E27FC236}">
                <a16:creationId xmlns:a16="http://schemas.microsoft.com/office/drawing/2014/main" xmlns="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:a16="http://schemas.microsoft.com/office/drawing/2014/main" xmlns="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ru-RU" noProof="0"/>
          </a:p>
        </p:txBody>
      </p:sp>
      <p:sp>
        <p:nvSpPr>
          <p:cNvPr id="3" name="Рисунок 2" descr="Изображение">
            <a:extLst>
              <a:ext uri="{FF2B5EF4-FFF2-40B4-BE49-F238E27FC236}">
                <a16:creationId xmlns:a16="http://schemas.microsoft.com/office/drawing/2014/main" xmlns="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1" name="Текст 3">
            <a:extLst>
              <a:ext uri="{FF2B5EF4-FFF2-40B4-BE49-F238E27FC236}">
                <a16:creationId xmlns:a16="http://schemas.microsoft.com/office/drawing/2014/main" xmlns="" id="{917DEB87-DE66-4311-84F4-4A1AE244A9D6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359999" y="3960000"/>
            <a:ext cx="4186799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xmlns="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ru-RU" noProof="0" smtClean="0"/>
              <a:pPr algn="ctr"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fld id="{B67B645E-C5E5-4727-B977-D372A0AA71D9}" type="slidenum">
              <a:rPr lang="ru-RU" noProof="0" smtClean="0"/>
              <a:pPr rtl="0"/>
              <a:t>‹#›</a:t>
            </a:fld>
            <a:endParaRPr lang="ru-RU" noProof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31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592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2" r:id="rId18"/>
    <p:sldLayoutId id="2147483706" r:id="rId19"/>
    <p:sldLayoutId id="2147483714" r:id="rId20"/>
    <p:sldLayoutId id="2147483715" r:id="rId21"/>
    <p:sldLayoutId id="2147483675" r:id="rId22"/>
    <p:sldLayoutId id="2147483650" r:id="rId23"/>
    <p:sldLayoutId id="2147483652" r:id="rId24"/>
    <p:sldLayoutId id="2147483653" r:id="rId25"/>
    <p:sldLayoutId id="2147483654" r:id="rId26"/>
    <p:sldLayoutId id="2147483655" r:id="rId27"/>
    <p:sldLayoutId id="2147483677" r:id="rId28"/>
    <p:sldLayoutId id="2147483678" r:id="rId29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исунок 3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4947" y="0"/>
            <a:ext cx="1219552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9588" y="1460017"/>
            <a:ext cx="4099187" cy="3557046"/>
          </a:xfrm>
        </p:spPr>
        <p:txBody>
          <a:bodyPr rtlCol="0">
            <a:normAutofit/>
          </a:bodyPr>
          <a:lstStyle/>
          <a:p>
            <a:pPr algn="ctr"/>
            <a:r>
              <a:rPr lang="en-US" dirty="0" smtClean="0">
                <a:solidFill>
                  <a:schemeClr val="accent5"/>
                </a:solidFill>
              </a:rPr>
              <a:t>Aspects of health technology assessment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14769" y="112031"/>
            <a:ext cx="5615577" cy="4262006"/>
          </a:xfrm>
        </p:spPr>
        <p:txBody>
          <a:bodyPr rtlCol="0">
            <a:norm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sz="1600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National </a:t>
            </a:r>
            <a:r>
              <a:rPr lang="en-US" sz="1600" dirty="0" err="1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Pirogov</a:t>
            </a:r>
            <a:r>
              <a:rPr lang="en-US" sz="1600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 memorial medical university, </a:t>
            </a:r>
            <a:r>
              <a:rPr lang="en-US" sz="1600" dirty="0" err="1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vinnytsya</a:t>
            </a:r>
            <a:endParaRPr lang="ru-RU" sz="1600" dirty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1600" dirty="0" smtClean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1600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Department of Pharmacy</a:t>
            </a:r>
            <a:endParaRPr lang="ru-RU" sz="1600" dirty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ru-RU" sz="1600" dirty="0" smtClean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endParaRPr lang="ru-RU" sz="1600" dirty="0">
              <a:solidFill>
                <a:schemeClr val="bg2">
                  <a:lumMod val="10000"/>
                  <a:lumOff val="90000"/>
                </a:schemeClr>
              </a:solidFill>
              <a:latin typeface="+mj-lt"/>
              <a:ea typeface="Cambria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</a:pPr>
            <a:r>
              <a:rPr lang="en-US" sz="2400" i="1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+mj-lt"/>
                <a:ea typeface="Cambria"/>
              </a:rPr>
              <a:t>Presentation of the elective course</a:t>
            </a:r>
            <a:endParaRPr lang="ru-RU" dirty="0">
              <a:latin typeface="+mj-lt"/>
            </a:endParaRPr>
          </a:p>
        </p:txBody>
      </p:sp>
      <p:pic>
        <p:nvPicPr>
          <p:cNvPr id="1026" name="Picture 2" descr="HITAP: โครงการประเมินเทคโนโลยีและนโยบายด้านสุขภาพ India's No.1 English news  website published about Thailand's universal healthcare coverage with high  admir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7935" y="3276580"/>
            <a:ext cx="5112411" cy="3480966"/>
          </a:xfrm>
          <a:prstGeom prst="rect">
            <a:avLst/>
          </a:prstGeom>
          <a:noFill/>
          <a:effectLst>
            <a:glow rad="228600">
              <a:schemeClr val="bg1"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8406" y="3486982"/>
            <a:ext cx="2727849" cy="701583"/>
          </a:xfrm>
        </p:spPr>
        <p:txBody>
          <a:bodyPr rtlCol="0">
            <a:no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Kryvovyaz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endParaRPr lang="uk-UA" sz="2000" b="1" dirty="0" smtClean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Olena</a:t>
            </a:r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Viktorivna</a:t>
            </a:r>
            <a:r>
              <a:rPr lang="uk-UA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80293" y="2118617"/>
            <a:ext cx="2255640" cy="1520877"/>
          </a:xfrm>
        </p:spPr>
        <p:txBody>
          <a:bodyPr rtlCol="0">
            <a:noAutofit/>
          </a:bodyPr>
          <a:lstStyle/>
          <a:p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The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head of Department of Pharmacy</a:t>
            </a:r>
            <a:r>
              <a:rPr lang="uk-UA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Doctor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of Sciences (pharmacy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)</a:t>
            </a:r>
            <a:r>
              <a:rPr lang="uk-UA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Full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Professor</a:t>
            </a:r>
            <a:endParaRPr lang="uk-UA" sz="1000" dirty="0" smtClean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lvl="0"/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Research interests: development of composition and technology of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drugs,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marketing research of the pharmaceutical market</a:t>
            </a:r>
            <a:endParaRPr lang="ru-RU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96D7CEBE-50B8-4649-B7B3-12F0A0675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98379"/>
          </a:xfrm>
        </p:spPr>
        <p:txBody>
          <a:bodyPr rtlCol="0"/>
          <a:lstStyle/>
          <a:p>
            <a:r>
              <a:rPr lang="en-US" b="1" dirty="0" smtClean="0">
                <a:solidFill>
                  <a:schemeClr val="accent5"/>
                </a:solidFill>
              </a:rPr>
              <a:t>AUTHOR'S TEAM</a:t>
            </a:r>
            <a:endParaRPr lang="ru-RU" b="1" dirty="0">
              <a:solidFill>
                <a:schemeClr val="accent5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45809" y="2223308"/>
            <a:ext cx="1197568" cy="1249791"/>
          </a:xfrm>
          <a:prstGeom prst="ellipse">
            <a:avLst/>
          </a:prstGeom>
          <a:blipFill rotWithShape="0">
            <a:blip r:embed="rId3"/>
            <a:stretch>
              <a:fillRect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Овал 24"/>
          <p:cNvSpPr/>
          <p:nvPr/>
        </p:nvSpPr>
        <p:spPr>
          <a:xfrm>
            <a:off x="4328693" y="2248761"/>
            <a:ext cx="1166305" cy="1224338"/>
          </a:xfrm>
          <a:prstGeom prst="ellipse">
            <a:avLst/>
          </a:prstGeom>
          <a:blipFill rotWithShape="0">
            <a:blip r:embed="rId4"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Овал 28"/>
          <p:cNvSpPr/>
          <p:nvPr/>
        </p:nvSpPr>
        <p:spPr>
          <a:xfrm>
            <a:off x="2481653" y="4873122"/>
            <a:ext cx="1243879" cy="1249092"/>
          </a:xfrm>
          <a:prstGeom prst="ellipse">
            <a:avLst/>
          </a:prstGeom>
          <a:blipFill rotWithShape="0">
            <a:blip r:embed="rId5"/>
            <a:stretch>
              <a:fillRect/>
            </a:stretch>
          </a:blipFill>
          <a:ln>
            <a:solidFill>
              <a:srgbClr val="00B05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247915" y="3480638"/>
            <a:ext cx="2846562" cy="742774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Tomashevska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Yulia</a:t>
            </a:r>
            <a:r>
              <a:rPr lang="uk-UA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Oleksandrivna</a:t>
            </a:r>
            <a:r>
              <a:rPr lang="uk-UA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4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716757" y="2118617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PhD</a:t>
            </a:r>
            <a:r>
              <a:rPr lang="uk-UA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Associate professor</a:t>
            </a:r>
            <a:endParaRPr lang="uk-UA" sz="1000" dirty="0" smtClean="0">
              <a:solidFill>
                <a:srgbClr val="002060"/>
              </a:solidFill>
              <a:cs typeface="Arial" panose="020B0604020202020204" pitchFamily="34" charset="0"/>
            </a:endParaRPr>
          </a:p>
          <a:p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Research interests: experimental research of pharmacological action of drugs, marketing research of the pharmaceutical market</a:t>
            </a:r>
            <a:endParaRPr lang="uk-UA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37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481652" y="5812153"/>
            <a:ext cx="2452949" cy="973666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Voronkina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Alona</a:t>
            </a:r>
            <a:r>
              <a:rPr lang="uk-UA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Serhiivna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8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983539" y="4760909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PhD</a:t>
            </a:r>
            <a:r>
              <a:rPr lang="uk-UA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,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Associate professor</a:t>
            </a:r>
            <a:endParaRPr lang="uk-UA" sz="10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lvl="0"/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Research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interests: development of composition and technology of drugs,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biopolymers investigation, marketing </a:t>
            </a:r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research of the pharmaceutical market</a:t>
            </a:r>
            <a:endParaRPr lang="ru-RU" sz="1000" dirty="0" smtClean="0">
              <a:solidFill>
                <a:srgbClr val="002060"/>
              </a:solidFill>
              <a:cs typeface="Arial" panose="020B0604020202020204" pitchFamily="34" charset="0"/>
            </a:endParaRPr>
          </a:p>
          <a:p>
            <a:endParaRPr lang="ru-RU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40" name="Текст 5">
            <a:extLst>
              <a:ext uri="{FF2B5EF4-FFF2-40B4-BE49-F238E27FC236}">
                <a16:creationId xmlns:a16="http://schemas.microsoft.com/office/drawing/2014/main" xmlns="" id="{CA4E43DC-79BE-45E7-A216-2671BD944C6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36488" y="6122214"/>
            <a:ext cx="2720781" cy="656544"/>
          </a:xfrm>
        </p:spPr>
        <p:txBody>
          <a:bodyPr vert="horz" lIns="91440" tIns="0" rIns="91440" bIns="0" rtlCol="0" anchor="b">
            <a:no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Kramar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  <a:p>
            <a:r>
              <a:rPr lang="en-US" sz="2000" b="1" dirty="0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Hanna </a:t>
            </a:r>
            <a:r>
              <a:rPr lang="en-US" sz="2000" b="1" dirty="0" err="1" smtClean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Ivanivna</a:t>
            </a:r>
            <a:endParaRPr lang="uk-UA" sz="20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1" name="Текст 6">
            <a:extLst>
              <a:ext uri="{FF2B5EF4-FFF2-40B4-BE49-F238E27FC236}">
                <a16:creationId xmlns:a16="http://schemas.microsoft.com/office/drawing/2014/main" xmlns="" id="{D4BFA3CF-DB91-465B-9E17-6332187729B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29449" y="4778109"/>
            <a:ext cx="2255640" cy="1520877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Assistant of Department of Pharmacy</a:t>
            </a:r>
            <a:endParaRPr lang="uk-UA" sz="10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r>
              <a:rPr lang="en-US" sz="1000" dirty="0" smtClean="0">
                <a:solidFill>
                  <a:srgbClr val="002060"/>
                </a:solidFill>
                <a:cs typeface="Arial" panose="020B0604020202020204" pitchFamily="34" charset="0"/>
              </a:rPr>
              <a:t>Research interests: experimental research of pharmacological action of drugs</a:t>
            </a:r>
            <a:endParaRPr lang="ru-RU" sz="1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sp>
        <p:nvSpPr>
          <p:cNvPr id="45" name="Прямоугольник с двумя скругленными соседними углами 44"/>
          <p:cNvSpPr/>
          <p:nvPr/>
        </p:nvSpPr>
        <p:spPr>
          <a:xfrm>
            <a:off x="10775416" y="6261628"/>
            <a:ext cx="1072055" cy="514112"/>
          </a:xfrm>
          <a:prstGeom prst="round2SameRect">
            <a:avLst/>
          </a:prstGeom>
          <a:solidFill>
            <a:srgbClr val="DEF1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2" descr="Ганна/Анна Крамар/Юрченко"/>
          <p:cNvPicPr>
            <a:picLocks noChangeAspect="1" noChangeArrowheads="1"/>
          </p:cNvPicPr>
          <p:nvPr/>
        </p:nvPicPr>
        <p:blipFill>
          <a:blip r:embed="rId6"/>
          <a:srcRect l="17578" r="17968"/>
          <a:stretch>
            <a:fillRect/>
          </a:stretch>
        </p:blipFill>
        <p:spPr bwMode="auto">
          <a:xfrm>
            <a:off x="6690032" y="4833506"/>
            <a:ext cx="1203666" cy="1210955"/>
          </a:xfrm>
          <a:prstGeom prst="ellipse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14253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4CAA4E-665D-43A4-B900-A849C2DFB9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644290"/>
            <a:ext cx="4099187" cy="2078700"/>
          </a:xfrm>
        </p:spPr>
        <p:txBody>
          <a:bodyPr rtlCol="0"/>
          <a:lstStyle/>
          <a:p>
            <a:r>
              <a:rPr lang="en-US" dirty="0" smtClean="0">
                <a:solidFill>
                  <a:schemeClr val="accent5"/>
                </a:solidFill>
              </a:rPr>
              <a:t>COURSE OBJECTIVE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subTitle" idx="1"/>
          </p:nvPr>
        </p:nvSpPr>
        <p:spPr>
          <a:xfrm>
            <a:off x="5288436" y="1065229"/>
            <a:ext cx="6903563" cy="5175315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MASTERING THE BASICS</a:t>
            </a:r>
          </a:p>
          <a:p>
            <a:pPr algn="ctr"/>
            <a:r>
              <a:rPr lang="en-US" sz="2800" dirty="0" smtClean="0"/>
              <a:t>assessment of medical technologies</a:t>
            </a:r>
          </a:p>
          <a:p>
            <a:pPr algn="ctr"/>
            <a:r>
              <a:rPr lang="en-US" sz="2800" dirty="0" smtClean="0"/>
              <a:t>as PROMISING</a:t>
            </a:r>
          </a:p>
          <a:p>
            <a:pPr algn="ctr"/>
            <a:r>
              <a:rPr lang="en-US" sz="2800" dirty="0" smtClean="0"/>
              <a:t>  tool for selection</a:t>
            </a:r>
          </a:p>
          <a:p>
            <a:pPr algn="ctr"/>
            <a:r>
              <a:rPr lang="en-US" sz="2800" dirty="0" smtClean="0"/>
              <a:t>  METHOD OF TREATMENT, PREVENTION,</a:t>
            </a:r>
          </a:p>
          <a:p>
            <a:pPr algn="ctr"/>
            <a:r>
              <a:rPr lang="en-US" sz="2800" dirty="0" smtClean="0"/>
              <a:t>COMPARISON OF EXISTING</a:t>
            </a:r>
          </a:p>
          <a:p>
            <a:pPr algn="ctr"/>
            <a:r>
              <a:rPr lang="en-US" sz="2800" dirty="0" smtClean="0"/>
              <a:t>and new HEALTH CARE </a:t>
            </a:r>
            <a:r>
              <a:rPr lang="en-US" sz="2800" dirty="0" smtClean="0"/>
              <a:t>technologies</a:t>
            </a:r>
            <a:endParaRPr lang="en-US" sz="2800" dirty="0" smtClean="0"/>
          </a:p>
        </p:txBody>
      </p:sp>
      <p:sp>
        <p:nvSpPr>
          <p:cNvPr id="3" name="Прямоугольник с одним скругленным углом 2"/>
          <p:cNvSpPr/>
          <p:nvPr/>
        </p:nvSpPr>
        <p:spPr>
          <a:xfrm>
            <a:off x="10436772" y="6117021"/>
            <a:ext cx="1434662" cy="614855"/>
          </a:xfrm>
          <a:prstGeom prst="round1Rect">
            <a:avLst/>
          </a:prstGeom>
          <a:solidFill>
            <a:srgbClr val="8EB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020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Місце для тексту 2">
            <a:extLst>
              <a:ext uri="{FF2B5EF4-FFF2-40B4-BE49-F238E27FC236}">
                <a16:creationId xmlns:a16="http://schemas.microsoft.com/office/drawing/2014/main" xmlns="" id="{2AB127B2-E89D-41D3-870D-CA7E5F90DA5B}"/>
              </a:ext>
            </a:extLst>
          </p:cNvPr>
          <p:cNvSpPr txBox="1">
            <a:spLocks/>
          </p:cNvSpPr>
          <p:nvPr/>
        </p:nvSpPr>
        <p:spPr>
          <a:xfrm>
            <a:off x="6550090" y="3032618"/>
            <a:ext cx="5460496" cy="1296144"/>
          </a:xfrm>
          <a:prstGeom prst="rect">
            <a:avLst/>
          </a:prstGeom>
        </p:spPr>
        <p:txBody>
          <a:bodyPr vert="horz" lIns="91416" tIns="45708" rIns="91416" bIns="4570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mbria"/>
              </a:rPr>
              <a:t>Forms and methods of teaching</a:t>
            </a:r>
            <a:endParaRPr lang="uk-UA" sz="44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35EFF25-65B5-40D7-AA2F-F2CD3E0F2102}"/>
              </a:ext>
            </a:extLst>
          </p:cNvPr>
          <p:cNvSpPr txBox="1"/>
          <p:nvPr/>
        </p:nvSpPr>
        <p:spPr>
          <a:xfrm>
            <a:off x="190725" y="6034363"/>
            <a:ext cx="10623192" cy="6461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16" tIns="45708" rIns="91416" bIns="4570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799" dirty="0" smtClean="0">
                <a:ea typeface="Cambria"/>
              </a:rPr>
              <a:t>The principles of discipline assessment correspond to the "Regulations on the organization of the educational process" in VNMU. MI </a:t>
            </a:r>
            <a:r>
              <a:rPr lang="en-US" sz="1799" dirty="0" err="1" smtClean="0">
                <a:ea typeface="Cambria"/>
              </a:rPr>
              <a:t>Pirogov</a:t>
            </a:r>
            <a:r>
              <a:rPr lang="en-US" sz="1799" dirty="0" smtClean="0">
                <a:ea typeface="Cambria"/>
              </a:rPr>
              <a:t> </a:t>
            </a:r>
            <a:r>
              <a:rPr lang="en-US" sz="1799" dirty="0" err="1" smtClean="0">
                <a:ea typeface="Cambria"/>
              </a:rPr>
              <a:t>shorturl.at</a:t>
            </a:r>
            <a:r>
              <a:rPr lang="en-US" sz="1799" dirty="0" smtClean="0">
                <a:ea typeface="Cambria"/>
              </a:rPr>
              <a:t>/oBKS7</a:t>
            </a:r>
            <a:endParaRPr lang="uk-UA" sz="1799" dirty="0"/>
          </a:p>
        </p:txBody>
      </p:sp>
      <p:sp>
        <p:nvSpPr>
          <p:cNvPr id="17" name="Прямоугольник с одним скругленным углом 16"/>
          <p:cNvSpPr/>
          <p:nvPr/>
        </p:nvSpPr>
        <p:spPr>
          <a:xfrm>
            <a:off x="10575924" y="6153732"/>
            <a:ext cx="1434662" cy="614855"/>
          </a:xfrm>
          <a:prstGeom prst="round1Rect">
            <a:avLst/>
          </a:prstGeom>
          <a:solidFill>
            <a:srgbClr val="8EB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055" y="0"/>
            <a:ext cx="4605131" cy="1623848"/>
          </a:xfrm>
          <a:prstGeom prst="rect">
            <a:avLst/>
          </a:prstGeom>
        </p:spPr>
      </p:pic>
      <p:sp>
        <p:nvSpPr>
          <p:cNvPr id="19" name="Блок-схема: процесс 18"/>
          <p:cNvSpPr/>
          <p:nvPr/>
        </p:nvSpPr>
        <p:spPr>
          <a:xfrm>
            <a:off x="0" y="2002221"/>
            <a:ext cx="6313518" cy="2207172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Місце для вмісту 3">
            <a:extLst>
              <a:ext uri="{FF2B5EF4-FFF2-40B4-BE49-F238E27FC236}">
                <a16:creationId xmlns:a16="http://schemas.microsoft.com/office/drawing/2014/main" xmlns="" id="{707ECA09-561A-4285-9584-55880867DF2E}"/>
              </a:ext>
            </a:extLst>
          </p:cNvPr>
          <p:cNvSpPr txBox="1">
            <a:spLocks/>
          </p:cNvSpPr>
          <p:nvPr/>
        </p:nvSpPr>
        <p:spPr>
          <a:xfrm>
            <a:off x="143788" y="1830895"/>
            <a:ext cx="6461663" cy="4849631"/>
          </a:xfrm>
          <a:prstGeom prst="rect">
            <a:avLst/>
          </a:prstGeom>
        </p:spPr>
        <p:txBody>
          <a:bodyPr vert="horz" lIns="91416" tIns="45708" rIns="91416" bIns="45708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 smtClean="0">
                <a:ea typeface="Cambria"/>
              </a:rPr>
              <a:t>Lectures</a:t>
            </a:r>
          </a:p>
          <a:p>
            <a:r>
              <a:rPr lang="en-US" sz="2399" b="1" dirty="0" smtClean="0">
                <a:ea typeface="Cambria"/>
              </a:rPr>
              <a:t>Practical training:</a:t>
            </a:r>
          </a:p>
          <a:p>
            <a:pPr lvl="1"/>
            <a:r>
              <a:rPr lang="en-US" sz="2199" b="1" dirty="0" smtClean="0">
                <a:ea typeface="Cambria"/>
              </a:rPr>
              <a:t>Round tables with healthcare professionals</a:t>
            </a:r>
          </a:p>
          <a:p>
            <a:pPr lvl="1"/>
            <a:r>
              <a:rPr lang="en-US" sz="2199" b="1" dirty="0" smtClean="0">
                <a:ea typeface="Cambria"/>
              </a:rPr>
              <a:t>Acquaintance with the results of </a:t>
            </a:r>
            <a:r>
              <a:rPr lang="en-US" sz="2199" b="1" dirty="0" smtClean="0">
                <a:ea typeface="Cambria"/>
              </a:rPr>
              <a:t>health </a:t>
            </a:r>
            <a:r>
              <a:rPr lang="en-US" sz="2199" b="1" dirty="0" smtClean="0">
                <a:ea typeface="Cambria"/>
              </a:rPr>
              <a:t>technology assessment reports.</a:t>
            </a:r>
          </a:p>
          <a:p>
            <a:pPr lvl="1"/>
            <a:r>
              <a:rPr lang="en-US" sz="2199" b="1" dirty="0" smtClean="0">
                <a:ea typeface="Cambria"/>
              </a:rPr>
              <a:t>At the request of the student: individual work on the development of individual parts of the HTA report.</a:t>
            </a:r>
          </a:p>
          <a:p>
            <a:r>
              <a:rPr lang="en-US" sz="2399" b="1" dirty="0" smtClean="0">
                <a:ea typeface="Cambria"/>
              </a:rPr>
              <a:t>Final control: credit</a:t>
            </a:r>
            <a:endParaRPr lang="uk-UA" sz="2399" b="1" dirty="0">
              <a:ea typeface="Cambria"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1238017">
            <a:off x="4765021" y="1462578"/>
            <a:ext cx="7555431" cy="646307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16" tIns="45708" rIns="91416" bIns="45708">
            <a:spAutoFit/>
          </a:bodyPr>
          <a:lstStyle/>
          <a:p>
            <a:pPr algn="ctr"/>
            <a:r>
              <a:rPr lang="en-US" sz="3600" b="1" dirty="0" smtClean="0">
                <a:ln w="12700">
                  <a:solidFill>
                    <a:schemeClr val="accent1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STUDENT-CENTERED APPROACH</a:t>
            </a:r>
            <a:endParaRPr lang="ru-RU" sz="3600" b="1" dirty="0">
              <a:ln w="12700">
                <a:solidFill>
                  <a:schemeClr val="accent1">
                    <a:lumMod val="20000"/>
                    <a:lumOff val="8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95558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Місце для тексту 4">
            <a:extLst>
              <a:ext uri="{FF2B5EF4-FFF2-40B4-BE49-F238E27FC236}">
                <a16:creationId xmlns:a16="http://schemas.microsoft.com/office/drawing/2014/main" xmlns="" id="{B7BF8A20-DFFE-43DB-965E-A498CB4FD477}"/>
              </a:ext>
            </a:extLst>
          </p:cNvPr>
          <p:cNvSpPr txBox="1">
            <a:spLocks/>
          </p:cNvSpPr>
          <p:nvPr/>
        </p:nvSpPr>
        <p:spPr>
          <a:xfrm>
            <a:off x="6337176" y="2746360"/>
            <a:ext cx="5976221" cy="1512168"/>
          </a:xfrm>
          <a:prstGeom prst="rect">
            <a:avLst/>
          </a:prstGeom>
        </p:spPr>
        <p:txBody>
          <a:bodyPr vert="horz" lIns="91416" tIns="45708" rIns="91416" bIns="45708" rtlCol="0">
            <a:noAutofit/>
          </a:bodyPr>
          <a:lstStyle>
            <a:defPPr rtl="0">
              <a:defRPr lang="ru-RU"/>
            </a:defPPr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/>
                <a:ea typeface="Camb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/>
            </a:lvl9pPr>
          </a:lstStyle>
          <a:p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+mj-lt"/>
              </a:rPr>
              <a:t>Material-technical base</a:t>
            </a:r>
            <a:endParaRPr lang="uk-UA" dirty="0">
              <a:solidFill>
                <a:schemeClr val="accent1">
                  <a:lumMod val="20000"/>
                  <a:lumOff val="80000"/>
                </a:schemeClr>
              </a:solidFill>
              <a:latin typeface="+mj-lt"/>
            </a:endParaRPr>
          </a:p>
        </p:txBody>
      </p:sp>
      <p:sp>
        <p:nvSpPr>
          <p:cNvPr id="12" name="Рисунок 11"/>
          <p:cNvSpPr>
            <a:spLocks noGrp="1"/>
          </p:cNvSpPr>
          <p:nvPr>
            <p:ph type="pic" sz="quarter" idx="45"/>
          </p:nvPr>
        </p:nvSpPr>
        <p:spPr/>
      </p:sp>
      <p:sp>
        <p:nvSpPr>
          <p:cNvPr id="13" name="Рисунок 12"/>
          <p:cNvSpPr>
            <a:spLocks noGrp="1"/>
          </p:cNvSpPr>
          <p:nvPr>
            <p:ph type="pic" sz="quarter" idx="47"/>
          </p:nvPr>
        </p:nvSpPr>
        <p:spPr/>
      </p:sp>
      <p:sp>
        <p:nvSpPr>
          <p:cNvPr id="14" name="Рисунок 13"/>
          <p:cNvSpPr>
            <a:spLocks noGrp="1"/>
          </p:cNvSpPr>
          <p:nvPr>
            <p:ph type="pic" sz="quarter" idx="48"/>
          </p:nvPr>
        </p:nvSpPr>
        <p:spPr/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055" y="0"/>
            <a:ext cx="4605131" cy="1623848"/>
          </a:xfrm>
          <a:prstGeom prst="rect">
            <a:avLst/>
          </a:prstGeom>
        </p:spPr>
      </p:pic>
      <p:sp>
        <p:nvSpPr>
          <p:cNvPr id="16" name="Блок-схема: процесс 15"/>
          <p:cNvSpPr/>
          <p:nvPr/>
        </p:nvSpPr>
        <p:spPr>
          <a:xfrm>
            <a:off x="0" y="2002221"/>
            <a:ext cx="6313518" cy="2207172"/>
          </a:xfrm>
          <a:prstGeom prst="flowChartProcess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Місце для вмісту 5">
            <a:extLst>
              <a:ext uri="{FF2B5EF4-FFF2-40B4-BE49-F238E27FC236}">
                <a16:creationId xmlns:a16="http://schemas.microsoft.com/office/drawing/2014/main" xmlns="" id="{C349459A-69F6-4F5B-91BB-9D780CDB2846}"/>
              </a:ext>
            </a:extLst>
          </p:cNvPr>
          <p:cNvSpPr txBox="1">
            <a:spLocks/>
          </p:cNvSpPr>
          <p:nvPr/>
        </p:nvSpPr>
        <p:spPr>
          <a:xfrm>
            <a:off x="141217" y="2002221"/>
            <a:ext cx="6463862" cy="4493172"/>
          </a:xfrm>
          <a:prstGeom prst="rect">
            <a:avLst/>
          </a:prstGeom>
        </p:spPr>
        <p:txBody>
          <a:bodyPr vert="horz" lIns="91416" tIns="45708" rIns="91416" bIns="45708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799" dirty="0" smtClean="0">
                <a:ea typeface="Cambria"/>
              </a:rPr>
              <a:t>Author's course of lectures</a:t>
            </a:r>
          </a:p>
          <a:p>
            <a:r>
              <a:rPr lang="en-US" sz="2799" dirty="0" smtClean="0">
                <a:ea typeface="Cambria"/>
              </a:rPr>
              <a:t>The latest software</a:t>
            </a:r>
          </a:p>
          <a:p>
            <a:r>
              <a:rPr lang="en-US" sz="2799" dirty="0" smtClean="0">
                <a:ea typeface="Cambria"/>
              </a:rPr>
              <a:t>Free </a:t>
            </a:r>
            <a:r>
              <a:rPr lang="en-US" sz="2799" dirty="0" smtClean="0">
                <a:ea typeface="Cambria"/>
              </a:rPr>
              <a:t>institutional access to science metric bases</a:t>
            </a:r>
            <a:r>
              <a:rPr lang="en-US" sz="2799" dirty="0" smtClean="0">
                <a:ea typeface="Cambria"/>
              </a:rPr>
              <a:t>: Web of Science, Scopus</a:t>
            </a:r>
          </a:p>
          <a:p>
            <a:r>
              <a:rPr lang="en-US" sz="2799" dirty="0" smtClean="0">
                <a:ea typeface="Cambria"/>
              </a:rPr>
              <a:t>Working with </a:t>
            </a:r>
            <a:r>
              <a:rPr lang="en-US" sz="2799" dirty="0" err="1" smtClean="0">
                <a:ea typeface="Cambria"/>
              </a:rPr>
              <a:t>Pubmed</a:t>
            </a:r>
            <a:r>
              <a:rPr lang="en-US" sz="2799" dirty="0" smtClean="0">
                <a:ea typeface="Cambria"/>
              </a:rPr>
              <a:t>, Cochrane Reviews</a:t>
            </a:r>
          </a:p>
          <a:p>
            <a:r>
              <a:rPr lang="en-US" sz="2799" dirty="0" smtClean="0">
                <a:ea typeface="Cambria"/>
              </a:rPr>
              <a:t>Free access to the legal framework</a:t>
            </a:r>
          </a:p>
          <a:p>
            <a:r>
              <a:rPr lang="en-US" sz="2799" dirty="0" smtClean="0">
                <a:ea typeface="Cambria"/>
              </a:rPr>
              <a:t>Full provision of educational and methodical materials</a:t>
            </a:r>
          </a:p>
          <a:p>
            <a:r>
              <a:rPr lang="en-US" sz="2799" dirty="0" smtClean="0">
                <a:ea typeface="Cambria"/>
              </a:rPr>
              <a:t>Demonstration equipment: projector, laptop</a:t>
            </a:r>
            <a:endParaRPr lang="uk-UA" sz="2799" dirty="0">
              <a:ea typeface="Cambria"/>
            </a:endParaRPr>
          </a:p>
        </p:txBody>
      </p:sp>
      <p:sp>
        <p:nvSpPr>
          <p:cNvPr id="17" name="Прямоугольник с одним скругленным углом 16"/>
          <p:cNvSpPr/>
          <p:nvPr/>
        </p:nvSpPr>
        <p:spPr>
          <a:xfrm>
            <a:off x="10575924" y="6153732"/>
            <a:ext cx="1434662" cy="614855"/>
          </a:xfrm>
          <a:prstGeom prst="round1Rect">
            <a:avLst/>
          </a:prstGeom>
          <a:solidFill>
            <a:srgbClr val="8EB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266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5520" cy="6858000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D2DDABB1-5E6B-4365-AD9E-DDCE7E972742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6511159" y="607264"/>
            <a:ext cx="5393279" cy="4523800"/>
          </a:xfrm>
        </p:spPr>
        <p:txBody>
          <a:bodyPr rtlCol="0">
            <a:noAutofit/>
          </a:bodyPr>
          <a:lstStyle/>
          <a:p>
            <a:pPr algn="ctr"/>
            <a:r>
              <a:rPr lang="en-US" sz="3200" dirty="0" err="1" smtClean="0">
                <a:solidFill>
                  <a:schemeClr val="accent5"/>
                </a:solidFill>
              </a:rPr>
              <a:t>hta</a:t>
            </a:r>
            <a:r>
              <a:rPr lang="en-US" sz="3200" dirty="0" smtClean="0">
                <a:solidFill>
                  <a:schemeClr val="accent5"/>
                </a:solidFill>
              </a:rPr>
              <a:t> </a:t>
            </a:r>
            <a:r>
              <a:rPr lang="en-US" sz="3200" dirty="0" smtClean="0">
                <a:solidFill>
                  <a:schemeClr val="accent5"/>
                </a:solidFill>
              </a:rPr>
              <a:t/>
            </a:r>
            <a:br>
              <a:rPr lang="en-US" sz="3200" dirty="0" smtClean="0">
                <a:solidFill>
                  <a:schemeClr val="accent5"/>
                </a:solidFill>
              </a:rPr>
            </a:br>
            <a:r>
              <a:rPr lang="en-US" sz="3200" dirty="0" smtClean="0">
                <a:solidFill>
                  <a:schemeClr val="accent5"/>
                </a:solidFill>
              </a:rPr>
              <a:t>is </a:t>
            </a:r>
            <a:r>
              <a:rPr lang="en-US" sz="3200" dirty="0" smtClean="0">
                <a:solidFill>
                  <a:schemeClr val="accent5"/>
                </a:solidFill>
              </a:rPr>
              <a:t>of paramount importance for strategic decision-making and prioritization in the field of health care</a:t>
            </a:r>
            <a:endParaRPr lang="ru-RU" sz="3200" dirty="0">
              <a:solidFill>
                <a:schemeClr val="accent5"/>
              </a:solidFill>
            </a:endParaRPr>
          </a:p>
        </p:txBody>
      </p:sp>
      <p:pic>
        <p:nvPicPr>
          <p:cNvPr id="2052" name="Picture 4" descr="Health-technology-assessment-training-page - Remap Consul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905" y="1018094"/>
            <a:ext cx="4986722" cy="5018791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331848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Аспект">
    <a:dk1>
      <a:sysClr val="windowText" lastClr="000000"/>
    </a:dk1>
    <a:lt1>
      <a:sysClr val="window" lastClr="FFFFFF"/>
    </a:lt1>
    <a:dk2>
      <a:srgbClr val="2C3C43"/>
    </a:dk2>
    <a:lt2>
      <a:srgbClr val="EBEBEB"/>
    </a:lt2>
    <a:accent1>
      <a:srgbClr val="90C226"/>
    </a:accent1>
    <a:accent2>
      <a:srgbClr val="54A021"/>
    </a:accent2>
    <a:accent3>
      <a:srgbClr val="E6B91E"/>
    </a:accent3>
    <a:accent4>
      <a:srgbClr val="E76618"/>
    </a:accent4>
    <a:accent5>
      <a:srgbClr val="C42F1A"/>
    </a:accent5>
    <a:accent6>
      <a:srgbClr val="918655"/>
    </a:accent6>
    <a:hlink>
      <a:srgbClr val="99CA3C"/>
    </a:hlink>
    <a:folHlink>
      <a:srgbClr val="B9D18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FCFEE3-59F5-490C-AC74-047FF9F6A8FC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purl.org/dc/terms/"/>
    <ds:schemaRef ds:uri="http://purl.org/dc/elements/1.1/"/>
    <ds:schemaRef ds:uri="http://schemas.openxmlformats.org/package/2006/metadata/core-properties"/>
    <ds:schemaRef ds:uri="16c05727-aa75-4e4a-9b5f-8a80a1165891"/>
    <ds:schemaRef ds:uri="71af3243-3dd4-4a8d-8c0d-dd76da1f02a5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5B97A58-017B-407D-9B26-277921821F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6F9DDD-282A-43E9-BFE4-D33DFFFD0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283</Words>
  <Application>Microsoft Office PowerPoint</Application>
  <PresentationFormat>Произвольный</PresentationFormat>
  <Paragraphs>54</Paragraphs>
  <Slides>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Аспект</vt:lpstr>
      <vt:lpstr>Aspects of health technology assessment</vt:lpstr>
      <vt:lpstr>AUTHOR'S TEAM</vt:lpstr>
      <vt:lpstr>COURSE OBJECTIVE</vt:lpstr>
      <vt:lpstr>Слайд 4</vt:lpstr>
      <vt:lpstr>Слайд 5</vt:lpstr>
      <vt:lpstr>hta  is of paramount importance for strategic decision-making and prioritization in the field of health care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2020-12-22T20:51:21Z</dcterms:created>
  <dcterms:modified xsi:type="dcterms:W3CDTF">2021-03-31T13:45:11Z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