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4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3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088423" y="2804243"/>
            <a:ext cx="9020872" cy="1470025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2.13 </a:t>
            </a:r>
            <a:r>
              <a:rPr lang="uk-UA" b="1" cap="none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ТА ЛАБОРАТОРНЕ МАТЕРІАЛОЗНАВСТВО В СТОМАТОЛОГІЇ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705338" y="103574"/>
            <a:ext cx="1760453" cy="2700669"/>
          </a:xfrm>
          <a:prstGeom prst="rect">
            <a:avLst/>
          </a:prstGeom>
          <a:ln/>
        </p:spPr>
      </p:pic>
      <p:sp>
        <p:nvSpPr>
          <p:cNvPr id="12" name="Прямоугольник 12">
            <a:extLst>
              <a:ext uri="{FF2B5EF4-FFF2-40B4-BE49-F238E27FC236}">
                <a16:creationId xmlns:a16="http://schemas.microsoft.com/office/drawing/2014/main" xmlns="" id="{13D2F05C-A20F-443F-A6F0-0CD58C2F9CDE}"/>
              </a:ext>
            </a:extLst>
          </p:cNvPr>
          <p:cNvSpPr/>
          <p:nvPr/>
        </p:nvSpPr>
        <p:spPr>
          <a:xfrm>
            <a:off x="2668787" y="4394885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4" name="Прямоугольник 9">
            <a:extLst>
              <a:ext uri="{FF2B5EF4-FFF2-40B4-BE49-F238E27FC236}">
                <a16:creationId xmlns:a16="http://schemas.microsoft.com/office/drawing/2014/main" xmlns="" id="{D956D87E-A5B2-421C-A3BB-CB950EF378D7}"/>
              </a:ext>
            </a:extLst>
          </p:cNvPr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287" y="130517"/>
            <a:ext cx="9669426" cy="1422031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Компонента</a:t>
            </a:r>
            <a:b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11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11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2.13 </a:t>
            </a:r>
            <a:r>
              <a:rPr lang="uk-UA" sz="25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Клінічне та лабораторне матеріалознавство в стоматології</a:t>
            </a:r>
            <a:endParaRPr sz="25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9216" y="1552548"/>
            <a:ext cx="10733568" cy="5174935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sz="2400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ІІ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1,5</a:t>
            </a:r>
          </a:p>
          <a:p>
            <a:pPr lvl="0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</a:t>
            </a:r>
          </a:p>
          <a:p>
            <a:pPr lvl="0" algn="just">
              <a:spcBef>
                <a:spcPts val="0"/>
              </a:spcBef>
              <a:buClr>
                <a:srgbClr val="9BAFB5"/>
              </a:buClr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Мова: </a:t>
            </a:r>
            <a:r>
              <a:rPr lang="uk-UA" sz="2400" u="sng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українська, англійська</a:t>
            </a:r>
          </a:p>
          <a:p>
            <a:pPr algn="just">
              <a:spcBef>
                <a:spcPts val="0"/>
              </a:spcBef>
            </a:pPr>
            <a:r>
              <a:rPr lang="uk-UA" sz="2400" b="1" dirty="0">
                <a:solidFill>
                  <a:srgbClr val="000000">
                    <a:lumMod val="85000"/>
                    <a:lumOff val="15000"/>
                  </a:srgb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 людини та анатомія зубів: знання морфології. Гістологія: розуміння будови емалі, дентину та пульпи. Медична біологія, фізика та хімія: знання про біосумісність, базові поняття про міцність, пружність, теплопровідність та хімічні реакції (окиснення, полімеризація). Біологічна та біоорганічна хімія: розуміння хімічного складу та процесів полімеризації стоматологічних матеріалів. Пропедевтика терапевтичної та ортопедичної стоматології: базові знання про будову зубів та етапи підготовки до пломбування чи протезування.</a:t>
            </a: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4383" y="65135"/>
            <a:ext cx="5274668" cy="1244008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ОБРАТИ цей курс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1520095"/>
            <a:ext cx="5508583" cy="5038854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ru-RU" sz="2800" b="1" u="sng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lnSpc>
                <a:spcPct val="150000"/>
              </a:lnSpc>
              <a:spcBef>
                <a:spcPts val="600"/>
              </a:spcBef>
              <a:buNone/>
            </a:pPr>
            <a:r>
              <a:rPr lang="uk-UA" sz="2600" dirty="0">
                <a:ea typeface="Calibri" panose="020F0502020204030204" pitchFamily="34" charset="0"/>
                <a:cs typeface="Calibri" panose="020F0502020204030204" pitchFamily="34" charset="0"/>
              </a:rPr>
              <a:t>це перехід від теорії до практичного опанування алгоритмів замішування та точного дотримання технології роботи зі стоматологічними матеріалами на до клінічному етапі навчання.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201168"/>
            <a:ext cx="5829071" cy="645566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Формує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«інженерне» мислення стоматолога та чітке розуміння, як працює кожен матеріал.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Розвиває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швидкість рухів під час замішування цементів, гіпсу та силіконів.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Допомагає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навчитися спілкуватися із зубними техніками однією професійною мовою.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Навчає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правильно працювати з обладнанням лабораторії та вимірювальними пристроями.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b="1" dirty="0">
                <a:ea typeface="Calibri" panose="020F0502020204030204" pitchFamily="34" charset="0"/>
                <a:cs typeface="Calibri" panose="020F0502020204030204" pitchFamily="34" charset="0"/>
              </a:rPr>
              <a:t>Забезпечує — </a:t>
            </a:r>
            <a:r>
              <a:rPr lang="uk-UA" sz="2400" dirty="0">
                <a:ea typeface="Calibri" panose="020F0502020204030204" pitchFamily="34" charset="0"/>
                <a:cs typeface="Calibri" panose="020F0502020204030204" pitchFamily="34" charset="0"/>
              </a:rPr>
              <a:t>надійну базу для роботи без браку й помилок на старших курсах.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7385" y="318977"/>
            <a:ext cx="5644551" cy="62200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Зв'язок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складу та </a:t>
            </a: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властивостей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— як структура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матеріалів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впливає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їхні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клінічні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лабораторні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характеристики.</a:t>
            </a:r>
            <a:endParaRPr lang="uk-UA" sz="2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Вимоги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до </a:t>
            </a: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матеріалів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медико-технічні критерії та призначення різних груп стоматологічних матеріалів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Технології застосування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—</a:t>
            </a:r>
            <a:r>
              <a:rPr lang="ru-RU" sz="2000" b="1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правила вибору та значення матеріалів для виготовлення ортопедичних конструкцій.</a:t>
            </a: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Ручний інструментарій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правила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гумовими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колбами,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гнучкими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металевими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шпателями, ножами й пальниками.</a:t>
            </a:r>
            <a:endParaRPr lang="uk-UA" sz="200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Вимірювальні пристрої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методику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мікрометрами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, штангенциркулями та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колірною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 шкалою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Vita</a:t>
            </a:r>
            <a:r>
              <a:rPr lang="ru-RU" sz="2000" dirty="0"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uk-UA" sz="2000" b="1" dirty="0">
                <a:ea typeface="Calibri" panose="020F0502020204030204" pitchFamily="34" charset="0"/>
                <a:cs typeface="Calibri" panose="020F0502020204030204" pitchFamily="34" charset="0"/>
              </a:rPr>
              <a:t>Правила безпеки </a:t>
            </a:r>
            <a:r>
              <a:rPr lang="uk-UA" sz="2000" dirty="0">
                <a:ea typeface="Calibri" panose="020F0502020204030204" pitchFamily="34" charset="0"/>
                <a:cs typeface="Calibri" panose="020F0502020204030204" pitchFamily="34" charset="0"/>
              </a:rPr>
              <a:t>— алгоритми захисту при роботі з хімічними рідинами, мономерами та кислотами.</a:t>
            </a:r>
            <a:endParaRPr sz="2800" dirty="0"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496724"/>
            <a:ext cx="5741582" cy="5864551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Трактувати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механічні, технологічні, фізичні, хімічні та біологічні властивості матеріалів для виготовлення ортопедичних конструкцій.</a:t>
            </a:r>
          </a:p>
          <a:p>
            <a:pPr lvl="0"/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— склад і характеристики різних груп стоматологічних матеріалів, чітко оцінюючи вимоги до них.</a:t>
            </a:r>
          </a:p>
          <a:p>
            <a:pPr lvl="0"/>
            <a:r>
              <a:rPr lang="uk-UA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Обґрунтовувати </a:t>
            </a:r>
            <a:r>
              <a:rPr lang="uk-UA" sz="2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— вибір конкретного матеріалу відповідно до індивідуальної клінічної ситуації та виду протезування пацієнта.</a:t>
            </a:r>
          </a:p>
          <a:p>
            <a:r>
              <a:rPr lang="uk-UA" sz="2600" b="1" dirty="0">
                <a:latin typeface="Calibri" panose="020F0502020204030204" pitchFamily="34" charset="0"/>
                <a:cs typeface="Calibri" panose="020F0502020204030204" pitchFamily="34" charset="0"/>
              </a:rPr>
              <a:t>Здійснювати вибір </a:t>
            </a:r>
            <a:r>
              <a:rPr lang="uk-UA" sz="2600" dirty="0">
                <a:latin typeface="Calibri" panose="020F0502020204030204" pitchFamily="34" charset="0"/>
                <a:cs typeface="Calibri" panose="020F0502020204030204" pitchFamily="34" charset="0"/>
              </a:rPr>
              <a:t>— підбирати оптимальний матеріал для ортопедичних конструкцій під клінічну ситуацію.</a:t>
            </a:r>
          </a:p>
          <a:p>
            <a:pPr lvl="0"/>
            <a:endParaRPr lang="uk-UA" sz="2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6446594-CA94-41F5-89A6-AE61F666A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567140"/>
            <a:ext cx="5876260" cy="5723719"/>
          </a:xfrm>
        </p:spPr>
        <p:txBody>
          <a:bodyPr>
            <a:normAutofit/>
          </a:bodyPr>
          <a:lstStyle/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Проводити маніпуляції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— чітко виконувати алгоритми замішування та підготовки мас (від цементів до силіконів).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Враховувати час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— безпомилково обирати відбитковий матеріал та контролювати час його «робочого стану».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Захистити</a:t>
            </a:r>
            <a:r>
              <a:rPr lang="ru-RU" sz="2400" b="1" dirty="0">
                <a:latin typeface="Calibri" panose="020F0502020204030204" pitchFamily="34" charset="0"/>
                <a:cs typeface="Calibri" panose="020F0502020204030204" pitchFamily="34" charset="0"/>
              </a:rPr>
              <a:t> практику 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—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чітко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дотримуватись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правил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безпечної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агресивними</a:t>
            </a:r>
            <a:r>
              <a:rPr lang="ru-RU" sz="2400" dirty="0">
                <a:latin typeface="Calibri" panose="020F0502020204030204" pitchFamily="34" charset="0"/>
                <a:cs typeface="Calibri" panose="020F0502020204030204" pitchFamily="34" charset="0"/>
              </a:rPr>
              <a:t> мономерами та кислотами.</a:t>
            </a:r>
          </a:p>
          <a:p>
            <a:r>
              <a:rPr lang="uk-UA" sz="2400" b="1" dirty="0">
                <a:latin typeface="Calibri" panose="020F0502020204030204" pitchFamily="34" charset="0"/>
                <a:cs typeface="Calibri" panose="020F0502020204030204" pitchFamily="34" charset="0"/>
              </a:rPr>
              <a:t>Застосовувати знання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— інтегрувати навички в ортопедичну, терапевтичну, хірургічну та дитячу стоматологію.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24B6BE54-F9F5-4535-9EEC-7925610F1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57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балів за всі види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 діяльності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6105" y="3112170"/>
            <a:ext cx="3368843" cy="123524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1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ЛЕКТОРИ ТА УКЛАДАЧІ </a:t>
            </a:r>
          </a:p>
          <a:p>
            <a:pPr marL="0" indent="0">
              <a:buNone/>
            </a:pPr>
            <a:r>
              <a:rPr lang="ru-RU" sz="13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АЛЬОНА ГЛУШАК, К.МЕД.Н., ДОЦЕНТ</a:t>
            </a:r>
            <a:endParaRPr lang="ru-RU" sz="13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3400926"/>
            <a:ext cx="2630905" cy="1106906"/>
          </a:xfrm>
          <a:prstGeom prst="rect">
            <a:avLst/>
          </a:prstGeom>
          <a:noFill/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1200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uk-UA" sz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endParaRPr lang="uk-UA" sz="1200" dirty="0" smtClean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uk-UA" sz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Наталія БАБІЙЧУК, старший викладач</a:t>
            </a:r>
            <a:endParaRPr lang="uk-UA" sz="12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650736" y="2244060"/>
            <a:ext cx="504403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 </a:t>
            </a: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</a:p>
          <a:p>
            <a:pPr lvl="0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 Героїв поліції, 34 (вхід з території університету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pPr lvl="0"/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ортопедичної стоматології</a:t>
            </a:r>
          </a:p>
          <a:p>
            <a:pPr lvl="0"/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ort.stom@vnmu.edu.ua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718" y="1793548"/>
            <a:ext cx="2277977" cy="153141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xmlns:lc="http://schemas.openxmlformats.org/drawingml/2006/lockedCanvas" id="{0618D849-9A0E-4CAD-B33B-A8074F1D26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3758767" y="1890306"/>
            <a:ext cx="1636039" cy="138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375</TotalTime>
  <Words>546</Words>
  <Application>Microsoft Office PowerPoint</Application>
  <PresentationFormat>Широкоэкранный</PresentationFormat>
  <Paragraphs>64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Gill Sans MT</vt:lpstr>
      <vt:lpstr>Times New Roman</vt:lpstr>
      <vt:lpstr>Parcel</vt:lpstr>
      <vt:lpstr>ВК 2.13 КЛІНІЧНЕ ТА ЛАБОРАТОРНЕ МАТЕРІАЛОЗНАВСТВО В СТОМАТОЛОГІЇ</vt:lpstr>
      <vt:lpstr>Паспорт ОСВІТНЬОГО Компонента  ВК 2.13 Клінічне та лабораторне матеріалознавство в стоматології</vt:lpstr>
      <vt:lpstr>ЧОМУ ВАРТО ОБРАТИ цей курс</vt:lpstr>
      <vt:lpstr>Що ви будете вивчати</vt:lpstr>
      <vt:lpstr>Що ви зможете  за умови опанування курсу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32</cp:revision>
  <dcterms:created xsi:type="dcterms:W3CDTF">2026-04-08T10:22:59Z</dcterms:created>
  <dcterms:modified xsi:type="dcterms:W3CDTF">2026-09-18T14:40:12Z</dcterms:modified>
</cp:coreProperties>
</file>