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</p:sldIdLst>
  <p:sldSz cx="18288000" cy="10287000"/>
  <p:notesSz cx="6858000" cy="9144000"/>
  <p:embeddedFontLst>
    <p:embeddedFont>
      <p:font typeface="Mukti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F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font" Target="fonts/font1.fntdata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9248775" y="9244012"/>
            <a:ext cx="9912558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TextBox 6"/>
          <p:cNvSpPr txBox="1"/>
          <p:nvPr/>
        </p:nvSpPr>
        <p:spPr>
          <a:xfrm>
            <a:off x="9631680" y="7277100"/>
            <a:ext cx="8552180" cy="293941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ІЗ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Педіатрія</a:t>
            </a:r>
            <a:endParaRPr lang="uk-UA" altLang="en-US" sz="3600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Галузь знань: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22 Охорона здоров</a:t>
            </a:r>
            <a:r>
              <a:rPr lang="en-US" altLang="uk-UA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’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я</a:t>
            </a:r>
            <a:endParaRPr lang="uk-UA" altLang="en-US" sz="3600" b="1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Освітньо-професійна програма: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“Педіатрія”</a:t>
            </a:r>
            <a:endParaRPr lang="uk-UA" altLang="en-US" sz="3600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Рівень вищої освіти: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Другий (магістерський)</a:t>
            </a:r>
            <a:endParaRPr lang="uk-UA" altLang="en-US" sz="3600" b="1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pic>
        <p:nvPicPr>
          <p:cNvPr id="11" name="Picture 10" descr="images"/>
          <p:cNvPicPr>
            <a:picLocks noChangeAspect="1"/>
          </p:cNvPicPr>
          <p:nvPr/>
        </p:nvPicPr>
        <p:blipFill>
          <a:blip r:embed="rId1"/>
          <a:srcRect l="24498" r="17732"/>
          <a:stretch>
            <a:fillRect/>
          </a:stretch>
        </p:blipFill>
        <p:spPr>
          <a:xfrm>
            <a:off x="0" y="-73660"/>
            <a:ext cx="9525000" cy="9383395"/>
          </a:xfrm>
          <a:prstGeom prst="rect">
            <a:avLst/>
          </a:prstGeom>
        </p:spPr>
      </p:pic>
      <p:sp>
        <p:nvSpPr>
          <p:cNvPr id="12" name="Text Box 11"/>
          <p:cNvSpPr txBox="1"/>
          <p:nvPr/>
        </p:nvSpPr>
        <p:spPr>
          <a:xfrm>
            <a:off x="9631680" y="342900"/>
            <a:ext cx="8552180" cy="12592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000" b="1">
                <a:latin typeface="Times New Roman Bold" panose="02020603050405020304" charset="0"/>
                <a:cs typeface="Times New Roman Bold" panose="02020603050405020304" charset="0"/>
              </a:rPr>
              <a:t>Вінницький національний медичний університет ім. М.І. Пирогова МОЗ України</a:t>
            </a:r>
            <a:endParaRPr lang="uk-UA" altLang="en-US" sz="20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000" b="1">
                <a:latin typeface="Times New Roman Bold" panose="02020603050405020304" charset="0"/>
                <a:cs typeface="Times New Roman Bold" panose="02020603050405020304" charset="0"/>
              </a:rPr>
              <a:t>Кафедра акушерства та гінекології №2</a:t>
            </a:r>
            <a:endParaRPr lang="uk-UA" altLang="en-US" sz="20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10363200" y="3238500"/>
            <a:ext cx="7411720" cy="25660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7000" b="1">
                <a:solidFill>
                  <a:schemeClr val="tx2">
                    <a:lumMod val="50000"/>
                  </a:schemeClr>
                </a:solidFill>
                <a:latin typeface="Times New Roman Bold" panose="02020603050405020304" charset="0"/>
                <a:cs typeface="Times New Roman Bold" panose="02020603050405020304" charset="0"/>
              </a:rPr>
              <a:t>ВК 6.3 Основи репродуктології</a:t>
            </a:r>
            <a:endParaRPr lang="uk-UA" altLang="en-US" sz="7000" b="1">
              <a:solidFill>
                <a:schemeClr val="tx2">
                  <a:lumMod val="50000"/>
                </a:schemeClr>
              </a:solidFill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pic>
        <p:nvPicPr>
          <p:cNvPr id="3" name="Picture 2" descr="Фаховий каталог ВК Педіатрі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-73660"/>
            <a:ext cx="2680335" cy="268033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8315343" y="9253537"/>
            <a:ext cx="10585649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TextBox 4"/>
          <p:cNvSpPr txBox="1"/>
          <p:nvPr/>
        </p:nvSpPr>
        <p:spPr>
          <a:xfrm>
            <a:off x="9220200" y="1638300"/>
            <a:ext cx="8784590" cy="132778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r">
              <a:lnSpc>
                <a:spcPts val="6080"/>
              </a:lnSpc>
            </a:pPr>
            <a:r>
              <a:rPr lang="uk-UA" altLang="en-US" sz="80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Паспорт освітнього компонента</a:t>
            </a:r>
            <a:endParaRPr lang="uk-UA" altLang="en-US" sz="8000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534400" y="3848100"/>
            <a:ext cx="9354820" cy="592201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ІЗ Педіатрія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Курс: 6-й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Кредити: 3,0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Форма контролю: залік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Мова: українська, англійська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Пререквізити: не вимагаються 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ts val="3080"/>
              </a:lnSpc>
              <a:spcBef>
                <a:spcPct val="0"/>
              </a:spcBef>
            </a:pP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23" name="AutoShape 23"/>
          <p:cNvSpPr/>
          <p:nvPr/>
        </p:nvSpPr>
        <p:spPr>
          <a:xfrm>
            <a:off x="8315343" y="1033462"/>
            <a:ext cx="10585649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28" name="Picture 27" descr="images-2"/>
          <p:cNvPicPr>
            <a:picLocks noChangeAspect="1"/>
          </p:cNvPicPr>
          <p:nvPr/>
        </p:nvPicPr>
        <p:blipFill>
          <a:blip r:embed="rId1"/>
          <a:srcRect l="27219" r="4732" b="872"/>
          <a:stretch>
            <a:fillRect/>
          </a:stretch>
        </p:blipFill>
        <p:spPr>
          <a:xfrm>
            <a:off x="-8255" y="1028700"/>
            <a:ext cx="8454390" cy="822388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685800" y="952500"/>
            <a:ext cx="13527405" cy="7791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6080"/>
              </a:lnSpc>
              <a:spcBef>
                <a:spcPct val="0"/>
              </a:spcBef>
            </a:pPr>
            <a:r>
              <a:rPr lang="uk-UA" altLang="en-US" sz="8000" u="none" strike="noStrike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чому варто обрати цей курс?</a:t>
            </a:r>
            <a:endParaRPr lang="uk-UA" altLang="en-US" sz="8000" u="none" strike="noStrike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7" name="AutoShape 7"/>
          <p:cNvSpPr/>
          <p:nvPr/>
        </p:nvSpPr>
        <p:spPr>
          <a:xfrm flipV="1">
            <a:off x="-462152" y="571817"/>
            <a:ext cx="19212305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TextBox 8"/>
          <p:cNvSpPr txBox="1"/>
          <p:nvPr/>
        </p:nvSpPr>
        <p:spPr>
          <a:xfrm>
            <a:off x="161290" y="3022600"/>
            <a:ext cx="11451590" cy="490410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alt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Топ-тренд сучасної медицини: Репродуктологія — це сфера, що розвивається шаленими темпами. </a:t>
            </a: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alt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Практичний інструментарій для інтернатури: Курс дає чіткі алгоритми: як проводити первинний прийом безплідної пари, які аналізи призначати, як інтерпретувати спермограму та оцінювати оваріальний резерв.</a:t>
            </a: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alt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Міждисциплінарний підхід: Ви розберетеся на стику ендокринології, генетики, хірургії та ембріології, що значно розширить ваше клінічне мислення перед стартом самостійної практики.</a:t>
            </a: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alt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Розуміння «закулісся» ДРТ: Ви чітко зрозумієте етапи ЕКЗ (IVF), ICSI, кріоконсервації та генетичного тестування ембріонів (PGT), що дозволить мовою доказової медицини спілкуватися з майбутніми пацієнтами.</a:t>
            </a: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endParaRPr lang="en-US" alt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  <a:p>
            <a:pPr marL="0" lvl="0" indent="0" algn="just">
              <a:lnSpc>
                <a:spcPts val="2750"/>
              </a:lnSpc>
              <a:spcBef>
                <a:spcPct val="0"/>
              </a:spcBef>
            </a:pPr>
            <a:r>
              <a:rPr lang="en-US" sz="2500" b="1" u="none" strike="noStrike" spc="-137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 </a:t>
            </a:r>
            <a:endParaRPr lang="en-US" sz="2500" b="1" u="none" strike="noStrike" spc="-137">
              <a:solidFill>
                <a:srgbClr val="403E3E"/>
              </a:solidFill>
              <a:latin typeface="Mukti"/>
              <a:ea typeface="Mukti"/>
              <a:cs typeface="Mukti"/>
              <a:sym typeface="Mukti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-533272" y="2247828"/>
            <a:ext cx="12245402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1" name="Group 11"/>
          <p:cNvGrpSpPr/>
          <p:nvPr/>
        </p:nvGrpSpPr>
        <p:grpSpPr>
          <a:xfrm rot="0">
            <a:off x="152400" y="8324850"/>
            <a:ext cx="17501235" cy="1948180"/>
            <a:chOff x="-1980" y="39"/>
            <a:chExt cx="2697789" cy="395760"/>
          </a:xfrm>
        </p:grpSpPr>
        <p:sp>
          <p:nvSpPr>
            <p:cNvPr id="12" name="Freeform 12"/>
            <p:cNvSpPr/>
            <p:nvPr/>
          </p:nvSpPr>
          <p:spPr>
            <a:xfrm>
              <a:off x="0" y="39"/>
              <a:ext cx="2666591" cy="364080"/>
            </a:xfrm>
            <a:custGeom>
              <a:avLst/>
              <a:gdLst/>
              <a:ahLst/>
              <a:cxnLst/>
              <a:rect l="l" t="t" r="r" b="b"/>
              <a:pathLst>
                <a:path w="2611174" h="256097">
                  <a:moveTo>
                    <a:pt x="48654" y="0"/>
                  </a:moveTo>
                  <a:lnTo>
                    <a:pt x="2562521" y="0"/>
                  </a:lnTo>
                  <a:cubicBezTo>
                    <a:pt x="2589391" y="0"/>
                    <a:pt x="2611174" y="21783"/>
                    <a:pt x="2611174" y="48654"/>
                  </a:cubicBezTo>
                  <a:lnTo>
                    <a:pt x="2611174" y="207443"/>
                  </a:lnTo>
                  <a:cubicBezTo>
                    <a:pt x="2611174" y="234314"/>
                    <a:pt x="2589391" y="256097"/>
                    <a:pt x="2562521" y="256097"/>
                  </a:cubicBezTo>
                  <a:lnTo>
                    <a:pt x="48654" y="256097"/>
                  </a:lnTo>
                  <a:cubicBezTo>
                    <a:pt x="21783" y="256097"/>
                    <a:pt x="0" y="234314"/>
                    <a:pt x="0" y="207443"/>
                  </a:cubicBezTo>
                  <a:lnTo>
                    <a:pt x="0" y="48654"/>
                  </a:lnTo>
                  <a:cubicBezTo>
                    <a:pt x="0" y="21783"/>
                    <a:pt x="21783" y="0"/>
                    <a:pt x="48654" y="0"/>
                  </a:cubicBezTo>
                  <a:close/>
                </a:path>
              </a:pathLst>
            </a:custGeom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-1980" y="3886"/>
              <a:ext cx="2697789" cy="3919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ct val="100000"/>
                </a:lnSpc>
              </a:pPr>
              <a:r>
                <a:rPr lang="uk-UA" altLang="en-US" sz="3200" b="1" i="1" spc="-39">
                  <a:solidFill>
                    <a:srgbClr val="361F0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Ключова перевага:</a:t>
              </a:r>
              <a:endParaRPr lang="uk-UA" altLang="en-US" sz="3200" b="1" i="1" spc="-39">
                <a:solidFill>
                  <a:srgbClr val="361F0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  <a:p>
              <a:pPr algn="ctr">
                <a:lnSpc>
                  <a:spcPct val="100000"/>
                </a:lnSpc>
              </a:pPr>
              <a:r>
                <a:rPr lang="en-US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Розуміння «закулісся» зародження життя та технологій майбутнього</a:t>
              </a:r>
              <a:r>
                <a:rPr lang="uk-UA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 =</a:t>
              </a:r>
              <a:r>
                <a:rPr lang="en-US" altLang="uk-UA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&gt;</a:t>
              </a:r>
              <a:r>
                <a:rPr lang="uk-UA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 </a:t>
              </a:r>
              <a:r>
                <a:rPr lang="en-US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 </a:t>
              </a:r>
              <a:endParaRPr lang="en-US" altLang="en-US" sz="3200" b="1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  <a:p>
              <a:pPr algn="ctr">
                <a:lnSpc>
                  <a:spcPct val="100000"/>
                </a:lnSpc>
              </a:pPr>
              <a:r>
                <a:rPr lang="en-US" altLang="en-US" sz="32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системне клінічне мислення в терапії, хірургії та ендокринології сьогодні.</a:t>
              </a:r>
              <a:endParaRPr lang="en-US" altLang="en-US" sz="3200" b="1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  <a:p>
              <a:pPr algn="ctr">
                <a:lnSpc>
                  <a:spcPts val="2520"/>
                </a:lnSpc>
              </a:pPr>
              <a:endParaRPr lang="uk-UA" altLang="en-US" sz="3200" b="1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pic>
        <p:nvPicPr>
          <p:cNvPr id="20" name="Picture 19" descr="images-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39600" y="2225040"/>
            <a:ext cx="5894070" cy="6082030"/>
          </a:xfrm>
          <a:prstGeom prst="rect">
            <a:avLst/>
          </a:prstGeom>
        </p:spPr>
      </p:pic>
      <p:sp>
        <p:nvSpPr>
          <p:cNvPr id="21" name="Text Box 20"/>
          <p:cNvSpPr txBox="1"/>
          <p:nvPr/>
        </p:nvSpPr>
        <p:spPr>
          <a:xfrm>
            <a:off x="8890000" y="495300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>
                <a:latin typeface="Arial" panose="020B0704020202020204" pitchFamily="34" charset="0"/>
                <a:cs typeface="Arial" panose="020B0704020202020204" pitchFamily="34" charset="0"/>
              </a:rPr>
              <a:t>→</a:t>
            </a:r>
            <a:endParaRPr lang="en-US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  <p:sp>
        <p:nvSpPr>
          <p:cNvPr id="22" name="Text Box 21"/>
          <p:cNvSpPr txBox="1"/>
          <p:nvPr/>
        </p:nvSpPr>
        <p:spPr>
          <a:xfrm>
            <a:off x="8890000" y="495300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>
                <a:latin typeface="Arial" panose="020B0704020202020204" pitchFamily="34" charset="0"/>
                <a:cs typeface="Arial" panose="020B0704020202020204" pitchFamily="34" charset="0"/>
              </a:rPr>
              <a:t>→</a:t>
            </a:r>
            <a:endParaRPr lang="en-US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  <p:sp>
        <p:nvSpPr>
          <p:cNvPr id="23" name="Text Box 22"/>
          <p:cNvSpPr txBox="1"/>
          <p:nvPr/>
        </p:nvSpPr>
        <p:spPr>
          <a:xfrm>
            <a:off x="8890000" y="4953000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>
                <a:latin typeface="Arial" panose="020B0704020202020204" pitchFamily="34" charset="0"/>
                <a:cs typeface="Arial" panose="020B0704020202020204" pitchFamily="34" charset="0"/>
              </a:rPr>
              <a:t>→</a:t>
            </a:r>
            <a:endParaRPr lang="en-US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612992" y="9253537"/>
            <a:ext cx="13592718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-462152" y="1033462"/>
            <a:ext cx="13441879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AutoShape 5"/>
          <p:cNvSpPr/>
          <p:nvPr/>
        </p:nvSpPr>
        <p:spPr>
          <a:xfrm>
            <a:off x="-447675" y="2924175"/>
            <a:ext cx="13797915" cy="127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TextBox 7"/>
          <p:cNvSpPr txBox="1"/>
          <p:nvPr/>
        </p:nvSpPr>
        <p:spPr>
          <a:xfrm>
            <a:off x="1021715" y="1459230"/>
            <a:ext cx="11719560" cy="118999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6080"/>
              </a:lnSpc>
              <a:spcBef>
                <a:spcPct val="0"/>
              </a:spcBef>
            </a:pPr>
            <a:r>
              <a:rPr lang="uk-UA" altLang="en-US" sz="8000" u="none" strike="noStrike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що ви будете вивчати?</a:t>
            </a:r>
            <a:endParaRPr lang="uk-UA" altLang="en-US" sz="8000" u="none" strike="noStrike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30" name="Freeform 30"/>
          <p:cNvSpPr/>
          <p:nvPr/>
        </p:nvSpPr>
        <p:spPr>
          <a:xfrm>
            <a:off x="381000" y="3390900"/>
            <a:ext cx="13000355" cy="5507355"/>
          </a:xfrm>
          <a:custGeom>
            <a:avLst/>
            <a:gdLst/>
            <a:ahLst/>
            <a:cxnLst/>
            <a:rect l="l" t="t" r="r" b="b"/>
            <a:pathLst>
              <a:path w="875065" h="256097">
                <a:moveTo>
                  <a:pt x="128048" y="0"/>
                </a:moveTo>
                <a:lnTo>
                  <a:pt x="747017" y="0"/>
                </a:lnTo>
                <a:cubicBezTo>
                  <a:pt x="780978" y="0"/>
                  <a:pt x="813547" y="13491"/>
                  <a:pt x="837561" y="37504"/>
                </a:cubicBezTo>
                <a:cubicBezTo>
                  <a:pt x="861575" y="61518"/>
                  <a:pt x="875065" y="94088"/>
                  <a:pt x="875065" y="128048"/>
                </a:cubicBezTo>
                <a:lnTo>
                  <a:pt x="875065" y="128048"/>
                </a:lnTo>
                <a:cubicBezTo>
                  <a:pt x="875065" y="162009"/>
                  <a:pt x="861575" y="194578"/>
                  <a:pt x="837561" y="218592"/>
                </a:cubicBezTo>
                <a:cubicBezTo>
                  <a:pt x="813547" y="242606"/>
                  <a:pt x="780978" y="256097"/>
                  <a:pt x="747017" y="256097"/>
                </a:cubicBezTo>
                <a:lnTo>
                  <a:pt x="128048" y="256097"/>
                </a:lnTo>
                <a:cubicBezTo>
                  <a:pt x="94088" y="256097"/>
                  <a:pt x="61518" y="242606"/>
                  <a:pt x="37504" y="218592"/>
                </a:cubicBezTo>
                <a:cubicBezTo>
                  <a:pt x="13491" y="194578"/>
                  <a:pt x="0" y="162009"/>
                  <a:pt x="0" y="128048"/>
                </a:cubicBezTo>
                <a:lnTo>
                  <a:pt x="0" y="128048"/>
                </a:lnTo>
                <a:cubicBezTo>
                  <a:pt x="0" y="94088"/>
                  <a:pt x="13491" y="61518"/>
                  <a:pt x="37504" y="37504"/>
                </a:cubicBezTo>
                <a:cubicBezTo>
                  <a:pt x="61518" y="13491"/>
                  <a:pt x="94088" y="0"/>
                  <a:pt x="128048" y="0"/>
                </a:cubicBezTo>
                <a:close/>
              </a:path>
            </a:pathLst>
          </a:custGeom>
          <a:ln w="9525" cap="rnd">
            <a:solidFill>
              <a:srgbClr val="403E3E"/>
            </a:solidFill>
            <a:prstDash val="solid"/>
            <a:round/>
          </a:ln>
        </p:spPr>
      </p:sp>
      <p:sp>
        <p:nvSpPr>
          <p:cNvPr id="39" name="Text Box 38"/>
          <p:cNvSpPr txBox="1"/>
          <p:nvPr/>
        </p:nvSpPr>
        <p:spPr>
          <a:xfrm>
            <a:off x="1464310" y="3862705"/>
            <a:ext cx="11885930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2800" b="1">
                <a:latin typeface="Times New Roman Bold" panose="02020603050405020304" charset="0"/>
                <a:cs typeface="Times New Roman Bold" panose="02020603050405020304" charset="0"/>
              </a:rPr>
              <a:t>Акушерство та пологи:</a:t>
            </a:r>
            <a:r>
              <a:rPr lang="en-US" altLang="en-US" sz="2800">
                <a:latin typeface="Times New Roman Regular" panose="02020603050405020304" charset="0"/>
                <a:cs typeface="Times New Roman Regular" panose="02020603050405020304" charset="0"/>
              </a:rPr>
              <a:t> фізіологія і патологія вагітності, визначення її термінів, ведення пологів у стаціонарі та поза ним.</a:t>
            </a:r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lang="en-US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Допомога новонародженому:</a:t>
            </a:r>
            <a:r>
              <a:rPr lang="en-US" altLang="en-US" sz="2800">
                <a:latin typeface="Times New Roman Regular" panose="02020603050405020304" charset="0"/>
                <a:cs typeface="Times New Roman Regular" panose="02020603050405020304" charset="0"/>
              </a:rPr>
              <a:t> оцінка стану немовляти за шкалою Апгар, методи реанімації та проведення первинного туалету.</a:t>
            </a:r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lang="en-US" altLang="en-US" sz="2800" b="1">
                <a:latin typeface="Times New Roman Bold" panose="02020603050405020304" charset="0"/>
                <a:cs typeface="Times New Roman Bold" panose="02020603050405020304" charset="0"/>
              </a:rPr>
              <a:t>Гінекологічна практика:</a:t>
            </a:r>
            <a:r>
              <a:rPr lang="en-US" altLang="en-US" sz="2800">
                <a:latin typeface="Times New Roman Regular" panose="02020603050405020304" charset="0"/>
                <a:cs typeface="Times New Roman Regular" panose="02020603050405020304" charset="0"/>
              </a:rPr>
              <a:t> діагностика і лікування захворювань, огляд шийки матки в дзеркалах та пальпація молочних залоз.</a:t>
            </a:r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endParaRPr lang="en-US" altLang="en-US" sz="28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lang="en-US" altLang="en-US" sz="2800" b="1">
                <a:latin typeface="Times New Roman Bold" panose="02020603050405020304" charset="0"/>
                <a:cs typeface="Times New Roman Bold" panose="02020603050405020304" charset="0"/>
              </a:rPr>
              <a:t>Планування сім'ї та безпека:</a:t>
            </a:r>
            <a:r>
              <a:rPr lang="en-US" altLang="en-US" sz="2800">
                <a:latin typeface="Times New Roman Regular" panose="02020603050405020304" charset="0"/>
                <a:cs typeface="Times New Roman Regular" panose="02020603050405020304" charset="0"/>
              </a:rPr>
              <a:t> підбір методів контрацепції, а також діагностика, лікування та профілактика ІПСШ.</a:t>
            </a:r>
            <a:endParaRPr lang="en-US" sz="2800">
              <a:latin typeface="Times New Roman Regular" panose="02020603050405020304" charset="0"/>
              <a:cs typeface="Times New Roman Regular" panose="02020603050405020304" charset="0"/>
            </a:endParaRPr>
          </a:p>
        </p:txBody>
      </p:sp>
      <p:pic>
        <p:nvPicPr>
          <p:cNvPr id="40" name="Picture 39" descr="pngtree-friendly-cartoon-doctor-ready-to-help-png-image_157933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72800" y="876300"/>
            <a:ext cx="9459595" cy="94595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533617" y="9944417"/>
            <a:ext cx="19363144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-380872" y="495617"/>
            <a:ext cx="19212305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-377378" y="2924738"/>
            <a:ext cx="19127530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6" name="Freeform 26"/>
          <p:cNvSpPr/>
          <p:nvPr/>
        </p:nvSpPr>
        <p:spPr>
          <a:xfrm>
            <a:off x="1143000" y="3619500"/>
            <a:ext cx="11361420" cy="5949950"/>
          </a:xfrm>
          <a:custGeom>
            <a:avLst/>
            <a:gdLst/>
            <a:ahLst/>
            <a:cxnLst/>
            <a:rect l="l" t="t" r="r" b="b"/>
            <a:pathLst>
              <a:path w="1339729" h="210305">
                <a:moveTo>
                  <a:pt x="83574" y="0"/>
                </a:moveTo>
                <a:lnTo>
                  <a:pt x="1256155" y="0"/>
                </a:lnTo>
                <a:cubicBezTo>
                  <a:pt x="1278320" y="0"/>
                  <a:pt x="1299577" y="8805"/>
                  <a:pt x="1315250" y="24478"/>
                </a:cubicBezTo>
                <a:cubicBezTo>
                  <a:pt x="1330924" y="40152"/>
                  <a:pt x="1339729" y="61409"/>
                  <a:pt x="1339729" y="83574"/>
                </a:cubicBezTo>
                <a:lnTo>
                  <a:pt x="1339729" y="126731"/>
                </a:lnTo>
                <a:cubicBezTo>
                  <a:pt x="1339729" y="172888"/>
                  <a:pt x="1302311" y="210305"/>
                  <a:pt x="1256155" y="210305"/>
                </a:cubicBezTo>
                <a:lnTo>
                  <a:pt x="83574" y="210305"/>
                </a:lnTo>
                <a:cubicBezTo>
                  <a:pt x="61409" y="210305"/>
                  <a:pt x="40152" y="201500"/>
                  <a:pt x="24478" y="185827"/>
                </a:cubicBezTo>
                <a:cubicBezTo>
                  <a:pt x="8805" y="170154"/>
                  <a:pt x="0" y="148896"/>
                  <a:pt x="0" y="126731"/>
                </a:cubicBezTo>
                <a:lnTo>
                  <a:pt x="0" y="83574"/>
                </a:lnTo>
                <a:cubicBezTo>
                  <a:pt x="0" y="61409"/>
                  <a:pt x="8805" y="40152"/>
                  <a:pt x="24478" y="24478"/>
                </a:cubicBezTo>
                <a:cubicBezTo>
                  <a:pt x="40152" y="8805"/>
                  <a:pt x="61409" y="0"/>
                  <a:pt x="83574" y="0"/>
                </a:cubicBezTo>
                <a:close/>
              </a:path>
            </a:pathLst>
          </a:custGeom>
          <a:ln w="9525" cap="rnd">
            <a:solidFill>
              <a:srgbClr val="403E3E"/>
            </a:solidFill>
            <a:prstDash val="solid"/>
            <a:round/>
          </a:ln>
        </p:spPr>
      </p:sp>
      <p:sp>
        <p:nvSpPr>
          <p:cNvPr id="52" name="TextBox 52"/>
          <p:cNvSpPr txBox="1"/>
          <p:nvPr/>
        </p:nvSpPr>
        <p:spPr>
          <a:xfrm>
            <a:off x="228600" y="778510"/>
            <a:ext cx="16529685" cy="163893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ctr">
              <a:lnSpc>
                <a:spcPct val="100000"/>
              </a:lnSpc>
              <a:spcBef>
                <a:spcPct val="0"/>
              </a:spcBef>
            </a:pPr>
            <a:r>
              <a:rPr lang="uk-UA" altLang="en-US" sz="72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Що ви зможете за умови </a:t>
            </a:r>
            <a:endParaRPr lang="uk-UA" altLang="en-US" sz="7200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</a:pPr>
            <a:r>
              <a:rPr lang="uk-UA" altLang="en-US" sz="72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опанування курсу</a:t>
            </a:r>
            <a:endParaRPr lang="uk-UA" altLang="en-US" sz="7200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58" name="Text Box 57"/>
          <p:cNvSpPr txBox="1"/>
          <p:nvPr/>
        </p:nvSpPr>
        <p:spPr>
          <a:xfrm>
            <a:off x="1676400" y="3771900"/>
            <a:ext cx="11038840" cy="5503545"/>
          </a:xfrm>
          <a:prstGeom prst="rect">
            <a:avLst/>
          </a:prstGeom>
        </p:spPr>
        <p:txBody>
          <a:bodyPr>
            <a:noAutofit/>
          </a:bodyPr>
          <a:p>
            <a:r>
              <a:rPr sz="3000" b="1">
                <a:latin typeface="Times New Roman Bold" panose="02020603050405020304" charset="0"/>
                <a:cs typeface="Times New Roman Bold" panose="02020603050405020304" charset="0"/>
              </a:rPr>
              <a:t>Діагностувати патології: </a:t>
            </a:r>
            <a:r>
              <a:rPr sz="3000">
                <a:latin typeface="Times New Roman Regular" panose="02020603050405020304" charset="0"/>
                <a:cs typeface="Times New Roman Regular" panose="02020603050405020304" charset="0"/>
              </a:rPr>
              <a:t>збирати анамнез, проводити диференційну діагностику та обґрунтовувати попередній і клінічний діагнози.</a:t>
            </a:r>
            <a:endParaRPr sz="30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sz="3000" b="1">
                <a:latin typeface="Times New Roman Bold" panose="02020603050405020304" charset="0"/>
                <a:cs typeface="Times New Roman Bold" panose="02020603050405020304" charset="0"/>
              </a:rPr>
              <a:t>Призначати обстеження:</a:t>
            </a:r>
            <a:r>
              <a:rPr sz="3000">
                <a:latin typeface="Times New Roman Regular" panose="02020603050405020304" charset="0"/>
                <a:cs typeface="Times New Roman Regular" panose="02020603050405020304" charset="0"/>
              </a:rPr>
              <a:t> складати індивідуальні плани діагностики та фахово аналізувати результати лабораторних і інструментальних досліджень.</a:t>
            </a:r>
            <a:endParaRPr sz="30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sz="3000" b="1">
                <a:latin typeface="Times New Roman Bold" panose="02020603050405020304" charset="0"/>
                <a:cs typeface="Times New Roman Bold" panose="02020603050405020304" charset="0"/>
              </a:rPr>
              <a:t>Лікувати та реабілітувати:</a:t>
            </a:r>
            <a:r>
              <a:rPr sz="3000">
                <a:latin typeface="Times New Roman Regular" panose="02020603050405020304" charset="0"/>
                <a:cs typeface="Times New Roman Regular" panose="02020603050405020304" charset="0"/>
              </a:rPr>
              <a:t> розробляти комплексні схеми лікування, а також заходи для профілактики та реабілітації пацієнток.</a:t>
            </a:r>
            <a:endParaRPr sz="3000">
              <a:latin typeface="Times New Roman Regular" panose="02020603050405020304" charset="0"/>
              <a:cs typeface="Times New Roman Regular" panose="02020603050405020304" charset="0"/>
            </a:endParaRPr>
          </a:p>
          <a:p>
            <a:r>
              <a:rPr sz="3000" b="1">
                <a:latin typeface="Times New Roman Bold" panose="02020603050405020304" charset="0"/>
                <a:cs typeface="Times New Roman Bold" panose="02020603050405020304" charset="0"/>
              </a:rPr>
              <a:t>Виконувати маніпуляції:</a:t>
            </a:r>
            <a:r>
              <a:rPr sz="3000">
                <a:latin typeface="Times New Roman Regular" panose="02020603050405020304" charset="0"/>
                <a:cs typeface="Times New Roman Regular" panose="02020603050405020304" charset="0"/>
              </a:rPr>
              <a:t> впевнено демонструвати та застосовувати на практиці ключові акушерсько-гінекологічні медичні маніпуляції.</a:t>
            </a:r>
            <a:endParaRPr sz="3000">
              <a:latin typeface="Times New Roman Regular" panose="02020603050405020304" charset="0"/>
              <a:cs typeface="Times New Roman Regular" panose="02020603050405020304" charset="0"/>
            </a:endParaRPr>
          </a:p>
        </p:txBody>
      </p:sp>
      <p:pic>
        <p:nvPicPr>
          <p:cNvPr id="59" name="Picture 58" descr="pngtree-medical-student-healthcare-education-training-png-image_159585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268200" y="2933700"/>
            <a:ext cx="7143750" cy="71437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430802" y="9253538"/>
            <a:ext cx="13257337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 flipV="1">
            <a:off x="5430802" y="1033463"/>
            <a:ext cx="13257337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AutoShape 5"/>
          <p:cNvSpPr/>
          <p:nvPr/>
        </p:nvSpPr>
        <p:spPr>
          <a:xfrm flipV="1">
            <a:off x="5430802" y="2924738"/>
            <a:ext cx="13257337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>
            <a:off x="5430802" y="6089138"/>
            <a:ext cx="13257337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 rot="0">
            <a:off x="6705600" y="4721225"/>
            <a:ext cx="4060190" cy="1065530"/>
            <a:chOff x="0" y="0"/>
            <a:chExt cx="3504525" cy="32286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504525" cy="256097"/>
            </a:xfrm>
            <a:custGeom>
              <a:avLst/>
              <a:gdLst/>
              <a:ahLst/>
              <a:cxnLst/>
              <a:rect l="l" t="t" r="r" b="b"/>
              <a:pathLst>
                <a:path w="3504525" h="256097">
                  <a:moveTo>
                    <a:pt x="36251" y="0"/>
                  </a:moveTo>
                  <a:lnTo>
                    <a:pt x="3468274" y="0"/>
                  </a:lnTo>
                  <a:cubicBezTo>
                    <a:pt x="3477888" y="0"/>
                    <a:pt x="3487109" y="3819"/>
                    <a:pt x="3493908" y="10618"/>
                  </a:cubicBezTo>
                  <a:cubicBezTo>
                    <a:pt x="3500706" y="17416"/>
                    <a:pt x="3504525" y="26637"/>
                    <a:pt x="3504525" y="36251"/>
                  </a:cubicBezTo>
                  <a:lnTo>
                    <a:pt x="3504525" y="219845"/>
                  </a:lnTo>
                  <a:cubicBezTo>
                    <a:pt x="3504525" y="239866"/>
                    <a:pt x="3488295" y="256097"/>
                    <a:pt x="3468274" y="256097"/>
                  </a:cubicBezTo>
                  <a:lnTo>
                    <a:pt x="36251" y="256097"/>
                  </a:lnTo>
                  <a:cubicBezTo>
                    <a:pt x="26637" y="256097"/>
                    <a:pt x="17416" y="252277"/>
                    <a:pt x="10618" y="245479"/>
                  </a:cubicBezTo>
                  <a:cubicBezTo>
                    <a:pt x="3819" y="238680"/>
                    <a:pt x="0" y="229460"/>
                    <a:pt x="0" y="219845"/>
                  </a:cubicBezTo>
                  <a:lnTo>
                    <a:pt x="0" y="36251"/>
                  </a:lnTo>
                  <a:cubicBezTo>
                    <a:pt x="0" y="26637"/>
                    <a:pt x="3819" y="17416"/>
                    <a:pt x="10618" y="10618"/>
                  </a:cubicBezTo>
                  <a:cubicBezTo>
                    <a:pt x="17416" y="3819"/>
                    <a:pt x="26637" y="0"/>
                    <a:pt x="36251" y="0"/>
                  </a:cubicBezTo>
                  <a:close/>
                </a:path>
              </a:pathLst>
            </a:custGeom>
            <a:solidFill>
              <a:srgbClr val="FAFAF6"/>
            </a:solidFill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28666"/>
              <a:ext cx="3504525" cy="2941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r>
                <a:rPr lang="uk-UA" altLang="en-US" sz="36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Практичні </a:t>
              </a:r>
              <a:r>
                <a:rPr lang="en-US" altLang="uk-UA" sz="36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/</a:t>
              </a:r>
              <a:r>
                <a:rPr lang="uk-UA" altLang="en-US" sz="36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 Семінарські</a:t>
              </a:r>
              <a:endParaRPr lang="uk-UA" altLang="en-US" sz="3600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grpSp>
        <p:nvGrpSpPr>
          <p:cNvPr id="10" name="Group 10"/>
          <p:cNvGrpSpPr/>
          <p:nvPr/>
        </p:nvGrpSpPr>
        <p:grpSpPr>
          <a:xfrm rot="0">
            <a:off x="5867400" y="3390900"/>
            <a:ext cx="4060190" cy="996949"/>
            <a:chOff x="0" y="0"/>
            <a:chExt cx="3504525" cy="31859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504525" cy="256097"/>
            </a:xfrm>
            <a:custGeom>
              <a:avLst/>
              <a:gdLst/>
              <a:ahLst/>
              <a:cxnLst/>
              <a:rect l="l" t="t" r="r" b="b"/>
              <a:pathLst>
                <a:path w="3504525" h="256097">
                  <a:moveTo>
                    <a:pt x="36251" y="0"/>
                  </a:moveTo>
                  <a:lnTo>
                    <a:pt x="3468274" y="0"/>
                  </a:lnTo>
                  <a:cubicBezTo>
                    <a:pt x="3477888" y="0"/>
                    <a:pt x="3487109" y="3819"/>
                    <a:pt x="3493908" y="10618"/>
                  </a:cubicBezTo>
                  <a:cubicBezTo>
                    <a:pt x="3500706" y="17416"/>
                    <a:pt x="3504525" y="26637"/>
                    <a:pt x="3504525" y="36251"/>
                  </a:cubicBezTo>
                  <a:lnTo>
                    <a:pt x="3504525" y="219845"/>
                  </a:lnTo>
                  <a:cubicBezTo>
                    <a:pt x="3504525" y="239866"/>
                    <a:pt x="3488295" y="256097"/>
                    <a:pt x="3468274" y="256097"/>
                  </a:cubicBezTo>
                  <a:lnTo>
                    <a:pt x="36251" y="256097"/>
                  </a:lnTo>
                  <a:cubicBezTo>
                    <a:pt x="26637" y="256097"/>
                    <a:pt x="17416" y="252277"/>
                    <a:pt x="10618" y="245479"/>
                  </a:cubicBezTo>
                  <a:cubicBezTo>
                    <a:pt x="3819" y="238680"/>
                    <a:pt x="0" y="229460"/>
                    <a:pt x="0" y="219845"/>
                  </a:cubicBezTo>
                  <a:lnTo>
                    <a:pt x="0" y="36251"/>
                  </a:lnTo>
                  <a:cubicBezTo>
                    <a:pt x="0" y="26637"/>
                    <a:pt x="3819" y="17416"/>
                    <a:pt x="10618" y="10618"/>
                  </a:cubicBezTo>
                  <a:cubicBezTo>
                    <a:pt x="17416" y="3819"/>
                    <a:pt x="26637" y="0"/>
                    <a:pt x="36251" y="0"/>
                  </a:cubicBezTo>
                  <a:close/>
                </a:path>
              </a:pathLst>
            </a:custGeom>
            <a:solidFill>
              <a:srgbClr val="FAFAF6"/>
            </a:solidFill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24402"/>
              <a:ext cx="3504525" cy="2941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r>
                <a:rPr lang="uk-UA" altLang="en-US" sz="40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Лекції</a:t>
              </a:r>
              <a:endParaRPr lang="uk-UA" altLang="en-US" sz="4000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 rot="0">
            <a:off x="6553063" y="6439102"/>
            <a:ext cx="6280789" cy="1017905"/>
            <a:chOff x="44477" y="-108507"/>
            <a:chExt cx="1781085" cy="288654"/>
          </a:xfrm>
        </p:grpSpPr>
        <p:sp>
          <p:nvSpPr>
            <p:cNvPr id="14" name="Freeform 14"/>
            <p:cNvSpPr/>
            <p:nvPr/>
          </p:nvSpPr>
          <p:spPr>
            <a:xfrm>
              <a:off x="44477" y="-108507"/>
              <a:ext cx="1771540" cy="225449"/>
            </a:xfrm>
            <a:custGeom>
              <a:avLst/>
              <a:gdLst/>
              <a:ahLst/>
              <a:cxnLst/>
              <a:rect l="l" t="t" r="r" b="b"/>
              <a:pathLst>
                <a:path w="949355" h="210305">
                  <a:moveTo>
                    <a:pt x="105153" y="0"/>
                  </a:moveTo>
                  <a:lnTo>
                    <a:pt x="844202" y="0"/>
                  </a:lnTo>
                  <a:cubicBezTo>
                    <a:pt x="872090" y="0"/>
                    <a:pt x="898836" y="11079"/>
                    <a:pt x="918556" y="30798"/>
                  </a:cubicBezTo>
                  <a:cubicBezTo>
                    <a:pt x="938276" y="50518"/>
                    <a:pt x="949355" y="77264"/>
                    <a:pt x="949355" y="105153"/>
                  </a:cubicBezTo>
                  <a:lnTo>
                    <a:pt x="949355" y="105153"/>
                  </a:lnTo>
                  <a:cubicBezTo>
                    <a:pt x="949355" y="133041"/>
                    <a:pt x="938276" y="159787"/>
                    <a:pt x="918556" y="179507"/>
                  </a:cubicBezTo>
                  <a:cubicBezTo>
                    <a:pt x="898836" y="199226"/>
                    <a:pt x="872090" y="210305"/>
                    <a:pt x="844202" y="210305"/>
                  </a:cubicBezTo>
                  <a:lnTo>
                    <a:pt x="105153" y="210305"/>
                  </a:lnTo>
                  <a:cubicBezTo>
                    <a:pt x="77264" y="210305"/>
                    <a:pt x="50518" y="199226"/>
                    <a:pt x="30798" y="179507"/>
                  </a:cubicBezTo>
                  <a:cubicBezTo>
                    <a:pt x="11079" y="159787"/>
                    <a:pt x="0" y="133041"/>
                    <a:pt x="0" y="105153"/>
                  </a:cubicBezTo>
                  <a:lnTo>
                    <a:pt x="0" y="105153"/>
                  </a:lnTo>
                  <a:cubicBezTo>
                    <a:pt x="0" y="77264"/>
                    <a:pt x="11079" y="50518"/>
                    <a:pt x="30798" y="30798"/>
                  </a:cubicBezTo>
                  <a:cubicBezTo>
                    <a:pt x="50518" y="11079"/>
                    <a:pt x="77264" y="0"/>
                    <a:pt x="105153" y="0"/>
                  </a:cubicBezTo>
                  <a:close/>
                </a:path>
              </a:pathLst>
            </a:custGeom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87695" y="-53225"/>
              <a:ext cx="1737867" cy="2333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r>
                <a:rPr lang="uk-UA" altLang="en-US" sz="4000" b="1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Підсумковий контроль</a:t>
              </a:r>
              <a:endParaRPr lang="uk-UA" altLang="en-US" sz="4000" b="1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6553065" y="1667755"/>
            <a:ext cx="10863080" cy="779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6080"/>
              </a:lnSpc>
              <a:spcBef>
                <a:spcPct val="0"/>
              </a:spcBef>
            </a:pPr>
            <a:r>
              <a:rPr lang="uk-UA" altLang="en-US" sz="80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Форми навчення</a:t>
            </a:r>
            <a:endParaRPr lang="uk-UA" altLang="en-US" sz="8000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5638800" y="7451090"/>
            <a:ext cx="12435205" cy="179133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just"/>
            <a:r>
              <a:rPr lang="uk-UA" sz="3200" b="1" u="sng" dirty="0">
                <a:solidFill>
                  <a:srgbClr val="002060"/>
                </a:solidFill>
                <a:latin typeface="Times New Roman Bold" panose="02020603050405020304" charset="0"/>
                <a:ea typeface="Calibri" charset="0"/>
                <a:cs typeface="Times New Roman Bold" panose="02020603050405020304" charset="0"/>
                <a:sym typeface="+mn-ea"/>
              </a:rPr>
              <a:t>Залік:</a:t>
            </a:r>
            <a:r>
              <a:rPr lang="uk-UA" sz="3200" dirty="0">
                <a:solidFill>
                  <a:srgbClr val="002060"/>
                </a:solidFill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</a:t>
            </a:r>
            <a:r>
              <a:rPr lang="uk-UA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на останньому практичному занятті за умов успішного проходження курсу</a:t>
            </a:r>
            <a:r>
              <a:rPr lang="en-US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(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сума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балів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за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всі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види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навчальної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</a:t>
            </a:r>
            <a:r>
              <a:rPr lang="ru-RU" sz="3200" dirty="0" err="1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діяльності</a:t>
            </a:r>
            <a:r>
              <a:rPr lang="ru-RU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 - </a:t>
            </a:r>
            <a:r>
              <a:rPr lang="en-US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122-200 </a:t>
            </a:r>
            <a:r>
              <a:rPr lang="uk-UA" sz="3200" dirty="0">
                <a:latin typeface="Times New Roman Regular" panose="02020603050405020304" charset="0"/>
                <a:ea typeface="Calibri" charset="0"/>
                <a:cs typeface="Times New Roman Regular" panose="02020603050405020304" charset="0"/>
                <a:sym typeface="+mn-ea"/>
              </a:rPr>
              <a:t>балів) і відсутності академічної заборгованості.</a:t>
            </a:r>
            <a:endParaRPr lang="en-US" sz="3200" u="none" strike="noStrike" spc="-104">
              <a:solidFill>
                <a:srgbClr val="403E3E"/>
              </a:solidFill>
              <a:latin typeface="Times New Roman Regular" panose="02020603050405020304" charset="0"/>
              <a:ea typeface="Mukti"/>
              <a:cs typeface="Times New Roman Regular" panose="02020603050405020304" charset="0"/>
              <a:sym typeface="Mukti"/>
            </a:endParaRPr>
          </a:p>
        </p:txBody>
      </p:sp>
      <p:grpSp>
        <p:nvGrpSpPr>
          <p:cNvPr id="25" name="Group 10"/>
          <p:cNvGrpSpPr/>
          <p:nvPr/>
        </p:nvGrpSpPr>
        <p:grpSpPr>
          <a:xfrm rot="0">
            <a:off x="11887200" y="3253740"/>
            <a:ext cx="4060190" cy="981710"/>
            <a:chOff x="0" y="0"/>
            <a:chExt cx="3504525" cy="313729"/>
          </a:xfrm>
        </p:grpSpPr>
        <p:sp>
          <p:nvSpPr>
            <p:cNvPr id="26" name="Freeform 11"/>
            <p:cNvSpPr/>
            <p:nvPr/>
          </p:nvSpPr>
          <p:spPr>
            <a:xfrm>
              <a:off x="0" y="0"/>
              <a:ext cx="3504525" cy="256097"/>
            </a:xfrm>
            <a:custGeom>
              <a:avLst/>
              <a:gdLst/>
              <a:ahLst/>
              <a:cxnLst/>
              <a:rect l="l" t="t" r="r" b="b"/>
              <a:pathLst>
                <a:path w="3504525" h="256097">
                  <a:moveTo>
                    <a:pt x="36251" y="0"/>
                  </a:moveTo>
                  <a:lnTo>
                    <a:pt x="3468274" y="0"/>
                  </a:lnTo>
                  <a:cubicBezTo>
                    <a:pt x="3477888" y="0"/>
                    <a:pt x="3487109" y="3819"/>
                    <a:pt x="3493908" y="10618"/>
                  </a:cubicBezTo>
                  <a:cubicBezTo>
                    <a:pt x="3500706" y="17416"/>
                    <a:pt x="3504525" y="26637"/>
                    <a:pt x="3504525" y="36251"/>
                  </a:cubicBezTo>
                  <a:lnTo>
                    <a:pt x="3504525" y="219845"/>
                  </a:lnTo>
                  <a:cubicBezTo>
                    <a:pt x="3504525" y="239866"/>
                    <a:pt x="3488295" y="256097"/>
                    <a:pt x="3468274" y="256097"/>
                  </a:cubicBezTo>
                  <a:lnTo>
                    <a:pt x="36251" y="256097"/>
                  </a:lnTo>
                  <a:cubicBezTo>
                    <a:pt x="26637" y="256097"/>
                    <a:pt x="17416" y="252277"/>
                    <a:pt x="10618" y="245479"/>
                  </a:cubicBezTo>
                  <a:cubicBezTo>
                    <a:pt x="3819" y="238680"/>
                    <a:pt x="0" y="229460"/>
                    <a:pt x="0" y="219845"/>
                  </a:cubicBezTo>
                  <a:lnTo>
                    <a:pt x="0" y="36251"/>
                  </a:lnTo>
                  <a:cubicBezTo>
                    <a:pt x="0" y="26637"/>
                    <a:pt x="3819" y="17416"/>
                    <a:pt x="10618" y="10618"/>
                  </a:cubicBezTo>
                  <a:cubicBezTo>
                    <a:pt x="17416" y="3819"/>
                    <a:pt x="26637" y="0"/>
                    <a:pt x="36251" y="0"/>
                  </a:cubicBezTo>
                  <a:close/>
                </a:path>
              </a:pathLst>
            </a:custGeom>
            <a:solidFill>
              <a:srgbClr val="FAFAF6"/>
            </a:solidFill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27" name="TextBox 12"/>
            <p:cNvSpPr txBox="1"/>
            <p:nvPr/>
          </p:nvSpPr>
          <p:spPr>
            <a:xfrm>
              <a:off x="0" y="19532"/>
              <a:ext cx="3504525" cy="2941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r>
                <a:rPr lang="uk-UA" altLang="en-US" sz="32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Індивідуальна самостійна робота</a:t>
              </a:r>
              <a:endParaRPr lang="uk-UA" altLang="en-US" sz="3200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grpSp>
        <p:nvGrpSpPr>
          <p:cNvPr id="28" name="Group 10"/>
          <p:cNvGrpSpPr/>
          <p:nvPr/>
        </p:nvGrpSpPr>
        <p:grpSpPr>
          <a:xfrm rot="0">
            <a:off x="12573000" y="4742815"/>
            <a:ext cx="4060190" cy="934719"/>
            <a:chOff x="0" y="0"/>
            <a:chExt cx="3504525" cy="298712"/>
          </a:xfrm>
        </p:grpSpPr>
        <p:sp>
          <p:nvSpPr>
            <p:cNvPr id="29" name="Freeform 11"/>
            <p:cNvSpPr/>
            <p:nvPr/>
          </p:nvSpPr>
          <p:spPr>
            <a:xfrm>
              <a:off x="0" y="0"/>
              <a:ext cx="3504525" cy="256097"/>
            </a:xfrm>
            <a:custGeom>
              <a:avLst/>
              <a:gdLst/>
              <a:ahLst/>
              <a:cxnLst/>
              <a:rect l="l" t="t" r="r" b="b"/>
              <a:pathLst>
                <a:path w="3504525" h="256097">
                  <a:moveTo>
                    <a:pt x="36251" y="0"/>
                  </a:moveTo>
                  <a:lnTo>
                    <a:pt x="3468274" y="0"/>
                  </a:lnTo>
                  <a:cubicBezTo>
                    <a:pt x="3477888" y="0"/>
                    <a:pt x="3487109" y="3819"/>
                    <a:pt x="3493908" y="10618"/>
                  </a:cubicBezTo>
                  <a:cubicBezTo>
                    <a:pt x="3500706" y="17416"/>
                    <a:pt x="3504525" y="26637"/>
                    <a:pt x="3504525" y="36251"/>
                  </a:cubicBezTo>
                  <a:lnTo>
                    <a:pt x="3504525" y="219845"/>
                  </a:lnTo>
                  <a:cubicBezTo>
                    <a:pt x="3504525" y="239866"/>
                    <a:pt x="3488295" y="256097"/>
                    <a:pt x="3468274" y="256097"/>
                  </a:cubicBezTo>
                  <a:lnTo>
                    <a:pt x="36251" y="256097"/>
                  </a:lnTo>
                  <a:cubicBezTo>
                    <a:pt x="26637" y="256097"/>
                    <a:pt x="17416" y="252277"/>
                    <a:pt x="10618" y="245479"/>
                  </a:cubicBezTo>
                  <a:cubicBezTo>
                    <a:pt x="3819" y="238680"/>
                    <a:pt x="0" y="229460"/>
                    <a:pt x="0" y="219845"/>
                  </a:cubicBezTo>
                  <a:lnTo>
                    <a:pt x="0" y="36251"/>
                  </a:lnTo>
                  <a:cubicBezTo>
                    <a:pt x="0" y="26637"/>
                    <a:pt x="3819" y="17416"/>
                    <a:pt x="10618" y="10618"/>
                  </a:cubicBezTo>
                  <a:cubicBezTo>
                    <a:pt x="17416" y="3819"/>
                    <a:pt x="26637" y="0"/>
                    <a:pt x="36251" y="0"/>
                  </a:cubicBezTo>
                  <a:close/>
                </a:path>
              </a:pathLst>
            </a:custGeom>
            <a:solidFill>
              <a:srgbClr val="FAFAF6"/>
            </a:solidFill>
            <a:ln w="9525" cap="rnd">
              <a:solidFill>
                <a:srgbClr val="403E3E"/>
              </a:solidFill>
              <a:prstDash val="solid"/>
              <a:round/>
            </a:ln>
          </p:spPr>
        </p:sp>
        <p:sp>
          <p:nvSpPr>
            <p:cNvPr id="30" name="TextBox 12"/>
            <p:cNvSpPr txBox="1"/>
            <p:nvPr/>
          </p:nvSpPr>
          <p:spPr>
            <a:xfrm>
              <a:off x="0" y="4515"/>
              <a:ext cx="3504525" cy="2941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r>
                <a:rPr lang="uk-UA" altLang="en-US" sz="3200" spc="-39">
                  <a:solidFill>
                    <a:srgbClr val="403E3E"/>
                  </a:solidFill>
                  <a:latin typeface="Arial Nova Light"/>
                  <a:ea typeface="Arial Nova Light"/>
                  <a:cs typeface="Arial Nova Light"/>
                  <a:sym typeface="Arial Nova Light"/>
                </a:rPr>
                <a:t>Самостійна робота</a:t>
              </a:r>
              <a:endParaRPr lang="uk-UA" altLang="en-US" sz="3200" spc="-3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endParaRPr>
            </a:p>
          </p:txBody>
        </p:sp>
      </p:grpSp>
      <p:pic>
        <p:nvPicPr>
          <p:cNvPr id="35" name="Picture 34" descr="images-6"/>
          <p:cNvPicPr>
            <a:picLocks noChangeAspect="1"/>
          </p:cNvPicPr>
          <p:nvPr/>
        </p:nvPicPr>
        <p:blipFill>
          <a:blip r:embed="rId1"/>
          <a:srcRect r="18245"/>
          <a:stretch>
            <a:fillRect/>
          </a:stretch>
        </p:blipFill>
        <p:spPr>
          <a:xfrm>
            <a:off x="-457200" y="-3175"/>
            <a:ext cx="5596890" cy="102717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/>
          <p:nvPr/>
        </p:nvSpPr>
        <p:spPr>
          <a:xfrm>
            <a:off x="-763270" y="9256395"/>
            <a:ext cx="14475460" cy="254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AutoShape 7"/>
          <p:cNvSpPr/>
          <p:nvPr/>
        </p:nvSpPr>
        <p:spPr>
          <a:xfrm flipV="1">
            <a:off x="-462152" y="1033462"/>
            <a:ext cx="19212305" cy="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AutoShape 8"/>
          <p:cNvSpPr/>
          <p:nvPr/>
        </p:nvSpPr>
        <p:spPr>
          <a:xfrm>
            <a:off x="-462280" y="2922905"/>
            <a:ext cx="14175740" cy="2540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TextBox 9"/>
          <p:cNvSpPr txBox="1"/>
          <p:nvPr/>
        </p:nvSpPr>
        <p:spPr>
          <a:xfrm>
            <a:off x="1219320" y="1638422"/>
            <a:ext cx="11462781" cy="779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080"/>
              </a:lnSpc>
              <a:spcBef>
                <a:spcPct val="0"/>
              </a:spcBef>
            </a:pPr>
            <a:r>
              <a:rPr lang="uk-UA" altLang="en-US" sz="8000" b="1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Розробники курсу</a:t>
            </a:r>
            <a:endParaRPr lang="uk-UA" altLang="en-US" sz="8000" b="1" spc="-176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-913765" y="3815080"/>
            <a:ext cx="14694535" cy="635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4" name="AutoShape 14"/>
          <p:cNvSpPr/>
          <p:nvPr/>
        </p:nvSpPr>
        <p:spPr>
          <a:xfrm flipV="1">
            <a:off x="4574381" y="2922357"/>
            <a:ext cx="0" cy="6333562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15"/>
          <p:cNvSpPr/>
          <p:nvPr/>
        </p:nvSpPr>
        <p:spPr>
          <a:xfrm flipV="1">
            <a:off x="9144000" y="2922357"/>
            <a:ext cx="0" cy="6333562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AutoShape 16"/>
          <p:cNvSpPr/>
          <p:nvPr/>
        </p:nvSpPr>
        <p:spPr>
          <a:xfrm flipV="1">
            <a:off x="13713619" y="2922357"/>
            <a:ext cx="0" cy="6333562"/>
          </a:xfrm>
          <a:prstGeom prst="line">
            <a:avLst/>
          </a:prstGeom>
          <a:ln w="9525" cap="flat">
            <a:solidFill>
              <a:srgbClr val="403E3E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24" name="Picture 23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1"/>
          <a:srcRect l="23582" t="7463" r="23674" b="-274"/>
          <a:stretch>
            <a:fillRect/>
          </a:stretch>
        </p:blipFill>
        <p:spPr>
          <a:xfrm>
            <a:off x="0" y="3896360"/>
            <a:ext cx="4574540" cy="5361940"/>
          </a:xfrm>
          <a:prstGeom prst="rect">
            <a:avLst/>
          </a:prstGeom>
        </p:spPr>
      </p:pic>
      <p:pic>
        <p:nvPicPr>
          <p:cNvPr id="25" name="Picture 24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2"/>
          <a:srcRect l="21133" t="932" r="19427"/>
          <a:stretch>
            <a:fillRect/>
          </a:stretch>
        </p:blipFill>
        <p:spPr>
          <a:xfrm>
            <a:off x="4574540" y="3844290"/>
            <a:ext cx="4577080" cy="5415280"/>
          </a:xfrm>
          <a:prstGeom prst="rect">
            <a:avLst/>
          </a:prstGeom>
        </p:spPr>
      </p:pic>
      <p:pic>
        <p:nvPicPr>
          <p:cNvPr id="26" name="Picture 25" descr="Фурман Оксана Волоимирівна, доцент"/>
          <p:cNvPicPr>
            <a:picLocks noChangeAspect="1"/>
          </p:cNvPicPr>
          <p:nvPr/>
        </p:nvPicPr>
        <p:blipFill>
          <a:blip r:embed="rId3"/>
          <a:srcRect l="20813" t="152" r="23627" b="20"/>
          <a:stretch>
            <a:fillRect/>
          </a:stretch>
        </p:blipFill>
        <p:spPr>
          <a:xfrm>
            <a:off x="9155430" y="3865245"/>
            <a:ext cx="4557395" cy="5361305"/>
          </a:xfrm>
          <a:prstGeom prst="rect">
            <a:avLst/>
          </a:prstGeom>
        </p:spPr>
      </p:pic>
      <p:sp>
        <p:nvSpPr>
          <p:cNvPr id="28" name="Text Box 27"/>
          <p:cNvSpPr txBox="1"/>
          <p:nvPr/>
        </p:nvSpPr>
        <p:spPr>
          <a:xfrm>
            <a:off x="381000" y="2903220"/>
            <a:ext cx="4042410" cy="7810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Професор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Булавенко О.В.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29" name="Text Box 28"/>
          <p:cNvSpPr txBox="1"/>
          <p:nvPr/>
        </p:nvSpPr>
        <p:spPr>
          <a:xfrm>
            <a:off x="4810125" y="2915920"/>
            <a:ext cx="4144645" cy="75438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Доцент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Пролигіна І.В.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0" name="Text Box 29"/>
          <p:cNvSpPr txBox="1"/>
          <p:nvPr/>
        </p:nvSpPr>
        <p:spPr>
          <a:xfrm>
            <a:off x="9333230" y="2876550"/>
            <a:ext cx="4191000" cy="7353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Доцент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Фурман О.В.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1" name="Text Box 30"/>
          <p:cNvSpPr txBox="1"/>
          <p:nvPr/>
        </p:nvSpPr>
        <p:spPr>
          <a:xfrm>
            <a:off x="13757910" y="3543300"/>
            <a:ext cx="430847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6000" b="1">
                <a:latin typeface="Times New Roman Bold" panose="02020603050405020304" charset="0"/>
                <a:cs typeface="Times New Roman Bold" panose="02020603050405020304" charset="0"/>
              </a:rPr>
              <a:t>Контактна інформація</a:t>
            </a:r>
            <a:endParaRPr lang="uk-UA" altLang="en-US" sz="60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2" name="Прямоугольник 4"/>
          <p:cNvSpPr/>
          <p:nvPr/>
        </p:nvSpPr>
        <p:spPr>
          <a:xfrm>
            <a:off x="13822820" y="5676735"/>
            <a:ext cx="450538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м. Вінниця, вул. Пирогова 56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Кафедра акушерства та гінекології №2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gynecology2@vnmu.edu.ua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2828</Words>
  <Application>WPS Presentation</Application>
  <PresentationFormat>On-screen Show (4:3)</PresentationFormat>
  <Paragraphs>92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1" baseType="lpstr">
      <vt:lpstr>Arial</vt:lpstr>
      <vt:lpstr>SimSun</vt:lpstr>
      <vt:lpstr>Wingdings</vt:lpstr>
      <vt:lpstr>Arial Nova Light</vt:lpstr>
      <vt:lpstr>Times New Roman Bold</vt:lpstr>
      <vt:lpstr>Mukti</vt:lpstr>
      <vt:lpstr>Times New Roman Regular</vt:lpstr>
      <vt:lpstr>Calibri</vt:lpstr>
      <vt:lpstr>Times New Roman</vt:lpstr>
      <vt:lpstr>Microsoft YaHei</vt:lpstr>
      <vt:lpstr>汉仪旗黑</vt:lpstr>
      <vt:lpstr>Arial Unicode MS</vt:lpstr>
      <vt:lpstr>Helvetica Neue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Beige Minimalist Ad Campaign Creative Brief Presentation</dc:title>
  <dc:creator/>
  <cp:lastModifiedBy>Інна Гайченя</cp:lastModifiedBy>
  <cp:revision>4</cp:revision>
  <dcterms:created xsi:type="dcterms:W3CDTF">2026-06-29T07:07:27Z</dcterms:created>
  <dcterms:modified xsi:type="dcterms:W3CDTF">2026-06-29T07:07:27Z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3FB6B24C7518470000DE276A628ACBC9_42</vt:lpwstr>
  </property>
  <property fmtid="{D5CDD505-2E9C-101B-9397-08002B2CF9AE}" pid="3" name="KSOProductBuildVer">
    <vt:lpwstr>1033-12.1.26015.26015</vt:lpwstr>
  </property>
</Properties>
</file>