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80" d="100"/>
          <a:sy n="80" d="100"/>
        </p:scale>
        <p:origin x="662" y="1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6/25/2026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6/25/2026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6/25/2026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6/25/2026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6/25/2026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6/25/2026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6/25/2026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6/25/2026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6/25/2026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6/25/2026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6/25/2026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6/25/2026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mailto:surgery@vnmu.edu.ua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542265" y="260350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uk-UA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ім. М. І. Пирогова </a:t>
            </a:r>
            <a:r>
              <a:rPr lang="uk-UA" sz="24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МОЗ</a:t>
            </a:r>
            <a:r>
              <a:rPr lang="uk-UA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України</a:t>
            </a:r>
          </a:p>
          <a:p>
            <a:pPr algn="ctr"/>
            <a:endParaRPr lang="uk-UA" sz="2400" dirty="0" smtClean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uk-UA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  ЗАГАЛЬНОЇ ХІРУРГІЇ</a:t>
            </a:r>
            <a:endParaRPr lang="uk-UA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65927" y="433860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228 ПЕДІАТРІЯ</a:t>
            </a:r>
            <a:endParaRPr lang="uk-UA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</a:t>
            </a:r>
            <a:r>
              <a:rPr lang="uk-UA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-НАУКОВА ПРОГРАМА: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«ПЕДІАТРІЯ</a:t>
            </a:r>
            <a:r>
              <a:rPr lang="uk-UA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ВИЩОЇ ОСВІТИ: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ТРЕТІЙ (</a:t>
            </a:r>
            <a:r>
              <a:rPr lang="uk-UA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-НАУКОВИЙ)</a:t>
            </a:r>
            <a:endParaRPr lang="uk-UA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09799" y="2233887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№. 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1.4.</a:t>
            </a:r>
            <a:b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b="1" cap="none" dirty="0" err="1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Біоетичні</a:t>
            </a:r>
            <a:r>
              <a:rPr lang="uk-UA" b="1" cap="none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uk-UA" b="1" cap="none" dirty="0" err="1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медикоправові</a:t>
            </a:r>
            <a:r>
              <a:rPr lang="uk-UA" b="1" cap="none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основи наукових досліджень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70" y="310851"/>
            <a:ext cx="1317898" cy="1746550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0914" y="209151"/>
            <a:ext cx="9635706" cy="1140255"/>
          </a:xfrm>
        </p:spPr>
        <p:txBody>
          <a:bodyPr>
            <a:noAutofit/>
          </a:bodyPr>
          <a:lstStyle/>
          <a:p>
            <a:r>
              <a:rPr lang="uk-UA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Компонента</a:t>
            </a:r>
            <a:br>
              <a:rPr lang="uk-UA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24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</a:t>
            </a:r>
            <a:r>
              <a:rPr lang="uk-UA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№.«1.4. </a:t>
            </a:r>
            <a:r>
              <a:rPr lang="uk-UA" sz="2400" b="1" cap="none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Біоетичні</a:t>
            </a:r>
            <a:r>
              <a:rPr lang="uk-UA" sz="2400" b="1" cap="none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uk-UA" sz="2400" b="1" cap="none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медикоправові</a:t>
            </a:r>
            <a:r>
              <a:rPr lang="uk-UA" sz="2400" b="1" cap="none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основи наукових досліджень» </a:t>
            </a:r>
            <a:endParaRPr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0790" y="1855433"/>
            <a:ext cx="10466774" cy="490047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sz="24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228 Педіатрія</a:t>
            </a:r>
            <a:endParaRPr lang="uk-UA" sz="2400" dirty="0" smtClean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0"/>
              </a:spcBef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Курс: 1 </a:t>
            </a:r>
          </a:p>
          <a:p>
            <a:pPr>
              <a:spcBef>
                <a:spcPts val="0"/>
              </a:spcBef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Кредити: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1,5</a:t>
            </a:r>
            <a:endParaRPr lang="uk-UA" sz="24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0"/>
              </a:spcBef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 контролю: диференційний залік</a:t>
            </a:r>
          </a:p>
          <a:p>
            <a:pPr>
              <a:spcBef>
                <a:spcPts val="0"/>
              </a:spcBef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англійська</a:t>
            </a:r>
          </a:p>
          <a:p>
            <a:pPr>
              <a:spcBef>
                <a:spcPts val="0"/>
              </a:spcBef>
            </a:pPr>
            <a:r>
              <a:rPr lang="uk-UA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відповідно до навчального плану, вивчення навчальної дисципліни «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Біоетичні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медико-правові основи наукових досліджень» здійснюється, коли аспірантом набуті відповідні знання з основних базових дисциплін на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ІІ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рівні вищої освіти, а також дисциплін: Історія філософії, як методологічна основа розвитку науки та цивілізації, Англійська мова у науково-медичному спілкуванні,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Медична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етика та деонтологія, Культура мови лікаря: термінологічний аспект, Публікаційна активність та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наукометричні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бази даних.… </a:t>
            </a:r>
            <a:endParaRPr lang="uk-UA" sz="24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485775"/>
            <a:ext cx="5018705" cy="1533086"/>
          </a:xfrm>
        </p:spPr>
        <p:txBody>
          <a:bodyPr>
            <a:normAutofit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 варто обрати цей курс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4152899"/>
            <a:ext cx="5018705" cy="252412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uk-UA" sz="2400" dirty="0" smtClean="0"/>
              <a:t>Цей курс дає аспіранту чіткий алгоритм: як зробити своє дослідження юридично бездоганним з першого дня, щоб не довелося переробляти роки важкої праці.</a:t>
            </a:r>
            <a:endParaRPr lang="uk-UA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189133" y="485775"/>
            <a:ext cx="5907617" cy="6191250"/>
          </a:xfrm>
        </p:spPr>
        <p:txBody>
          <a:bodyPr>
            <a:norm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ормує культуру академічної доброчесності, практичні навички захисту дослідження, юридичний захист лікаря-вченого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озвиває наукову зрілість – здатність вести дослідження так, щоб до його правової та моральної  сторони не виникало жодного запитання в усьому світі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без стресу пройти </a:t>
            </a:r>
            <a:r>
              <a:rPr lang="uk-UA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біоетичну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комісію, захистити дисертацію без юридичних ризиків, конвертувати дослідження в міжнародні публікації, почуватися впевнено у відносинах «лікар-пацієнт-дослідник» 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95250"/>
            <a:ext cx="5279366" cy="645795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uk-UA" sz="1800" i="1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6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Біоетичні</a:t>
            </a:r>
            <a:r>
              <a:rPr lang="uk-UA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основи наукових досліджень. Етичність досліджень. Медико-правову базу. Етичний кодекс лікаря України.</a:t>
            </a:r>
          </a:p>
          <a:p>
            <a:r>
              <a:rPr lang="uk-UA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Організаційні моменти для експериментального дослідження:  вибір виду та кількості тварин, способи знеболення під час проведення експериментів на тваринах, правила виведення з тварини з експерименту. </a:t>
            </a:r>
          </a:p>
          <a:p>
            <a:r>
              <a:rPr lang="uk-UA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Організацію наукового дослідження за участі людей: інформована згода,  анкетування учасників дослідження тощо. Особливості проведення наукових досліджень за участі дітей, </a:t>
            </a:r>
            <a:r>
              <a:rPr lang="uk-UA" sz="26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онкохворих</a:t>
            </a:r>
            <a:r>
              <a:rPr lang="uk-UA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психічно хворих.</a:t>
            </a:r>
          </a:p>
          <a:p>
            <a:r>
              <a:rPr lang="uk-UA" sz="2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Етико-правові відносини «Науковець-Пацієнт». 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19825" y="228599"/>
            <a:ext cx="5349348" cy="6496051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Опануєте основні 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медико-правові документи, що регламентують проведення експериментальних та клінічних 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досліджень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Зможете чітко дотримуватись положень Етичного 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кодексу лікаря 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Зможете створювати сучасний дизайн дослідження 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 варіанти 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його втілення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Зможете вибрати вид 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 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оптимальну кількість 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тварин для експериментів, 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будете вміти поводитись 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 піддослідними тваринами 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згідно 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 Закону України Про захист тварин від жорстокого поводження </a:t>
            </a:r>
            <a:endParaRPr lang="uk-UA" sz="36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Розробляти та проводити анкетування хворих, виконувати їм медичні маніпуляції 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 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процедури відповідно до існуючих деонтологічних норм</a:t>
            </a:r>
            <a:endParaRPr lang="uk-UA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заняття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29350" y="1974193"/>
            <a:ext cx="581024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Диференційний залік</a:t>
            </a:r>
            <a:r>
              <a:rPr lang="uk-UA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0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проводиться</a:t>
            </a:r>
            <a:r>
              <a:rPr lang="uk-UA" sz="2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останньому практичному занятті за умов успішного проходження курсу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відсутності академічної заборгованості</a:t>
            </a:r>
            <a:r>
              <a:rPr lang="uk-UA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Шкала перерахунку традиційних оцінок </a:t>
            </a:r>
            <a:r>
              <a:rPr lang="uk-UA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поточної успішності у 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рейтингові бали (120 балів) для дисциплін, що закінчуються підсумковим контролем, прийнята рішенням Вченої ради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ВНМУ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протокол №2 від 28.09.10</a:t>
            </a:r>
            <a:r>
              <a:rPr lang="uk-UA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Отримані бали за поточну успішність </a:t>
            </a:r>
            <a:r>
              <a:rPr lang="uk-UA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 за  залікове 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заняття додаються і визначають оцінку з дисципліни. Ця сума відповідає фіксованій шкалі оцінок: оцінка «5» 200-180 балів, оцінка «4» - 179-160 балів, оцінка «3» 159-122 бали</a:t>
            </a:r>
            <a: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5750" y="4347382"/>
            <a:ext cx="4486656" cy="1605743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д.мед.н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., проф. С. Д.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Хіміч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0"/>
              </a:spcBef>
            </a:pP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к.мед.н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., доц. Я. М.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Кулік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45750" y="85378"/>
            <a:ext cx="4486656" cy="71826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загальної хірургії 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surgery@vnmu.edu.ua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750" y="1141597"/>
            <a:ext cx="4492872" cy="2992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261</TotalTime>
  <Words>559</Words>
  <Application>Microsoft Office PowerPoint</Application>
  <PresentationFormat>Широкоэкранный</PresentationFormat>
  <Paragraphs>53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№. 1.4. Біоетичні та медикоправові основи наукових досліджень</vt:lpstr>
      <vt:lpstr>Паспорт ОСВІТНЬОГО Компонента ВК №.«1.4. Біоетичні та медикоправові основи наукових досліджень»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26</cp:revision>
  <dcterms:created xsi:type="dcterms:W3CDTF">2026-04-08T10:22:59Z</dcterms:created>
  <dcterms:modified xsi:type="dcterms:W3CDTF">2026-06-25T07:52:48Z</dcterms:modified>
</cp:coreProperties>
</file>