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350" autoAdjust="0"/>
    <p:restoredTop sz="94660"/>
  </p:normalViewPr>
  <p:slideViewPr>
    <p:cSldViewPr snapToGrid="0">
      <p:cViewPr varScale="1">
        <p:scale>
          <a:sx n="93" d="100"/>
          <a:sy n="93" d="100"/>
        </p:scale>
        <p:origin x="216" y="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6.3.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6.3. «Клінічна мікробіологія»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41767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6-й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/>
              <a:t>медична біологія, мікробіологія, вірусологія, паразитологія, медична хімія, біологічна та біоорганічна хімія, фізіологія та патологічна фізіологія, фармакологія, інфекційні хвороби, клінічна імунологія, внутрішні хвороби, хірургія та інші клінічні дисципліни</a:t>
            </a:r>
            <a:endParaRPr lang="uk-UA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знань щодо біологічних властивостей опортуністичних мікроорганізмів та збудників госпітальних інфекцій; </a:t>
            </a:r>
            <a:r>
              <a:rPr lang="uk-UA" sz="2200" dirty="0" err="1"/>
              <a:t>етіопатогенезу</a:t>
            </a:r>
            <a:r>
              <a:rPr lang="uk-UA" sz="2200" dirty="0"/>
              <a:t> госпітальних та опортуністичних інфекцій в залежності від їх локалізації; сучасних методів діагностики, принципів лікування мікробних ускладнень та методів їх профілактики. </a:t>
            </a:r>
            <a:endParaRPr lang="uk-UA" sz="2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щодо</a:t>
            </a:r>
            <a:r>
              <a:rPr lang="ru-RU" sz="2900" dirty="0"/>
              <a:t> </a:t>
            </a:r>
            <a:r>
              <a:rPr lang="ru-RU" sz="2900" dirty="0" err="1"/>
              <a:t>основних</a:t>
            </a:r>
            <a:r>
              <a:rPr lang="ru-RU" sz="2900" dirty="0"/>
              <a:t> </a:t>
            </a:r>
            <a:r>
              <a:rPr lang="ru-RU" sz="2900" dirty="0" err="1"/>
              <a:t>збудників</a:t>
            </a:r>
            <a:r>
              <a:rPr lang="ru-RU" sz="2900" dirty="0"/>
              <a:t> </a:t>
            </a:r>
            <a:r>
              <a:rPr lang="ru-RU" sz="2900" dirty="0" err="1"/>
              <a:t>опортуністичних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 та </a:t>
            </a:r>
            <a:r>
              <a:rPr lang="ru-RU" sz="2900" dirty="0" err="1"/>
              <a:t>збудників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призводять</a:t>
            </a:r>
            <a:r>
              <a:rPr lang="ru-RU" sz="2900" dirty="0"/>
              <a:t> до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нозокоміальних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особливостей</a:t>
            </a:r>
            <a:r>
              <a:rPr lang="ru-RU" sz="2900" dirty="0"/>
              <a:t> </a:t>
            </a:r>
            <a:r>
              <a:rPr lang="ru-RU" sz="2900" dirty="0" err="1"/>
              <a:t>перебігу</a:t>
            </a:r>
            <a:r>
              <a:rPr lang="ru-RU" sz="2900" dirty="0"/>
              <a:t> </a:t>
            </a:r>
            <a:r>
              <a:rPr lang="ru-RU" sz="2900" dirty="0" err="1"/>
              <a:t>госпітальних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 </a:t>
            </a:r>
            <a:r>
              <a:rPr lang="ru-RU" sz="2900" dirty="0" err="1"/>
              <a:t>шкіри</a:t>
            </a:r>
            <a:r>
              <a:rPr lang="ru-RU" sz="2900" dirty="0"/>
              <a:t> та </a:t>
            </a:r>
            <a:r>
              <a:rPr lang="ru-RU" sz="2900" dirty="0" err="1"/>
              <a:t>мʼяких</a:t>
            </a:r>
            <a:r>
              <a:rPr lang="ru-RU" sz="2900" dirty="0"/>
              <a:t> тканин, катетер-</a:t>
            </a:r>
            <a:r>
              <a:rPr lang="ru-RU" sz="2900" dirty="0" err="1"/>
              <a:t>асоційованих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  кровотоку та </a:t>
            </a:r>
            <a:r>
              <a:rPr lang="ru-RU" sz="2900" dirty="0" err="1"/>
              <a:t>сечовивідних</a:t>
            </a:r>
            <a:r>
              <a:rPr lang="ru-RU" sz="2900" dirty="0"/>
              <a:t> </a:t>
            </a:r>
            <a:r>
              <a:rPr lang="ru-RU" sz="2900" dirty="0" err="1"/>
              <a:t>шляхів</a:t>
            </a:r>
            <a:r>
              <a:rPr lang="ru-RU" sz="2900" dirty="0"/>
              <a:t>, </a:t>
            </a:r>
            <a:r>
              <a:rPr lang="ru-RU" sz="2900" dirty="0" err="1"/>
              <a:t>вертилятор-асоційованих</a:t>
            </a:r>
            <a:r>
              <a:rPr lang="ru-RU" sz="2900" dirty="0"/>
              <a:t> </a:t>
            </a:r>
            <a:r>
              <a:rPr lang="ru-RU" sz="2900" dirty="0" err="1"/>
              <a:t>пневмоній</a:t>
            </a:r>
            <a:r>
              <a:rPr lang="ru-RU" sz="2900" dirty="0"/>
              <a:t> в </a:t>
            </a:r>
            <a:r>
              <a:rPr lang="ru-RU" sz="2900" dirty="0" err="1"/>
              <a:t>залежності</a:t>
            </a:r>
            <a:r>
              <a:rPr lang="ru-RU" sz="2900" dirty="0"/>
              <a:t> </a:t>
            </a:r>
            <a:r>
              <a:rPr lang="ru-RU" sz="2900" dirty="0" err="1"/>
              <a:t>від</a:t>
            </a:r>
            <a:r>
              <a:rPr lang="ru-RU" sz="2900" dirty="0"/>
              <a:t> </a:t>
            </a:r>
            <a:r>
              <a:rPr lang="ru-RU" sz="2900" dirty="0" err="1"/>
              <a:t>збудника</a:t>
            </a:r>
            <a:r>
              <a:rPr lang="ru-RU" sz="2900" dirty="0"/>
              <a:t> </a:t>
            </a:r>
            <a:r>
              <a:rPr lang="ru-RU" sz="2900" dirty="0" err="1"/>
              <a:t>хвороби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методів</a:t>
            </a:r>
            <a:r>
              <a:rPr lang="ru-RU" sz="2900" dirty="0"/>
              <a:t> </a:t>
            </a:r>
            <a:r>
              <a:rPr lang="ru-RU" sz="2900" dirty="0" err="1"/>
              <a:t>підтвердження</a:t>
            </a:r>
            <a:r>
              <a:rPr lang="ru-RU" sz="2900" dirty="0"/>
              <a:t> </a:t>
            </a:r>
            <a:r>
              <a:rPr lang="ru-RU" sz="2900" dirty="0" err="1"/>
              <a:t>діагнозу</a:t>
            </a:r>
            <a:r>
              <a:rPr lang="ru-RU" sz="2900" dirty="0"/>
              <a:t>, </a:t>
            </a:r>
            <a:r>
              <a:rPr lang="ru-RU" sz="2900" dirty="0" err="1"/>
              <a:t>принципів</a:t>
            </a:r>
            <a:r>
              <a:rPr lang="ru-RU" sz="2900" dirty="0"/>
              <a:t>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498763"/>
            <a:ext cx="5644551" cy="59851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застосування знань з мікробіології у діагностиці, лікуванні та профілактиці інфекційних ускладнень, опортуністичних і госпітальних інфекцій.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Біологічні властивості умовно-патогенних мікроорганізмів, особливості їх взаємодії з макроорганізмом.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лабораторної діагностики госпітальних інфекцій та контроль поширення госпітальних штамів.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 досліджень для встановлення етіології хвороби.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Визначення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антибіотикочутливості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обґрунтування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етіотропної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терапії госпітальних інфекцій.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Впровадження протиепідемічних заходів у лікувальних закладах.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3091" y="304801"/>
            <a:ext cx="5196082" cy="6206836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фактори ризику розвитку опортуністичних і госпітальних інфекцій;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взаємодію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мікробіоти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макроорганізму в нормі та патології;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обирати та обґрунтовувати методи мікробіологічної діагностики та інтерпретувати їх результати;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та оцінювати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антибіотикочутливість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мікроорганізмів;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етіотропної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дотримуватись правил забору, транспортування та дослідження біологічного матеріалу;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 заходи інфекційного контролю та профілактики поширення госпітальних штамів.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О.А.Назарчук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Н.С.Фоміна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О.В.Римша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358</TotalTime>
  <Words>468</Words>
  <Application>Microsoft Macintosh PowerPoint</Application>
  <PresentationFormat>Широкоэкранный</PresentationFormat>
  <Paragraphs>55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6.3. Клінічна мікробіологія</vt:lpstr>
      <vt:lpstr>Паспорт ОСВІТНЬОГО КОМПОНЕнТА   ВК 6.3. «Клінічна мікробіологія»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28</cp:revision>
  <dcterms:created xsi:type="dcterms:W3CDTF">2026-04-08T10:22:59Z</dcterms:created>
  <dcterms:modified xsi:type="dcterms:W3CDTF">2026-04-21T17:49:13Z</dcterms:modified>
</cp:coreProperties>
</file>