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96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624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30C0A-5464-4FE4-84EB-FF9C94016DF4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70A7B3-6521-4DCA-87E5-044747A908C1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C6404-AD6E-4860-8E75-697CA40B95DA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34690-1557-4C89-A502-4959FE7FAD70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D4976-E339-4826-83B7-FBD03F55ECF8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037C31-9E7A-4F99-8774-A0E530DE1A42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78504F-A551-4DE0-9316-4DCD1D8CC752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BE4249-C0D0-4B06-8692-E8BB871AF643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8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chemeClr val="tx1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42B0DB6-F5C7-45FB-8CF3-31B45F9C2DAC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24797" cy="320040"/>
          </a:xfrm>
        </p:spPr>
        <p:txBody>
          <a:bodyPr/>
          <a:lstStyle>
            <a:lvl1pPr>
              <a:defRPr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9C37B-1D36-470B-8223-D6C91242EC14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C6F52A-A82B-47A2-A83A-8C4C91F2D59F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7A6979-0714-4377-B894-6BE4C2D6E20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1160EA64-D806-43AC-9DF2-F8C432F32B4C}" type="datetimeFigureOut">
              <a:rPr lang="en-US" dirty="0"/>
              <a:t>4/9/26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8A7A6979-0714-4377-B894-6BE4C2D6E20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58" y="244611"/>
            <a:ext cx="1798146" cy="1712191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3045125" y="244611"/>
            <a:ext cx="7343475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Вінницький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національний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медичний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університет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pPr algn="ctr"/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ім</a:t>
            </a: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М.І. Пирогова МОЗ </a:t>
            </a:r>
            <a:r>
              <a:rPr lang="ru-RU" sz="24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України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endParaRPr lang="ru-RU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/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</a:t>
            </a:r>
            <a:r>
              <a:rPr lang="uk-UA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МЕНЕДЖМЕНТУ ТА МАРКЕТИНГУ</a:t>
            </a:r>
            <a:endParaRPr lang="ru-RU" sz="24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079403" y="4361789"/>
            <a:ext cx="7860144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МЕДИЦИНА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ГАЛУЗЬ ЗНАНЬ: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І2 ОХОРОНА ЗДОРОВ’Я ТА СОЦІАЛЬНЕ ЗАБЕЗПЕЧЕННЯ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ОСВІТНЬО-ПРОФЕСІЙНА ПРОГРАМА: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«МЕДИЦИНА</a:t>
            </a: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</a:p>
          <a:p>
            <a:pPr algn="ctr">
              <a:lnSpc>
                <a:spcPct val="150000"/>
              </a:lnSpc>
            </a:pPr>
            <a:r>
              <a:rPr lang="uk-UA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РІВЕНЬ ВИЩОЇ ОСВІТИ: </a:t>
            </a:r>
            <a:r>
              <a:rPr lang="uk-UA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ДРУГИЙ (МАГІСТЕРСЬКИЙ)</a:t>
            </a:r>
          </a:p>
        </p:txBody>
      </p:sp>
      <p:sp>
        <p:nvSpPr>
          <p:cNvPr id="11" name="Заголовок 10"/>
          <p:cNvSpPr>
            <a:spLocks noGrp="1"/>
          </p:cNvSpPr>
          <p:nvPr>
            <p:ph type="ctrTitle"/>
          </p:nvPr>
        </p:nvSpPr>
        <p:spPr>
          <a:xfrm>
            <a:off x="2283691" y="2430019"/>
            <a:ext cx="7772400" cy="1470025"/>
          </a:xfrm>
        </p:spPr>
        <p:txBody>
          <a:bodyPr/>
          <a:lstStyle/>
          <a:p>
            <a:r>
              <a:rPr lang="ru-RU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3.4 </a:t>
            </a:r>
            <a:r>
              <a:rPr lang="uk-UA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МАРКЕТИНГ МЕДИЧНИХ ПОСЛУГ</a:t>
            </a:r>
          </a:p>
        </p:txBody>
      </p:sp>
    </p:spTree>
    <p:extLst>
      <p:ext uri="{BB962C8B-B14F-4D97-AF65-F5344CB8AC3E}">
        <p14:creationId xmlns:p14="http://schemas.microsoft.com/office/powerpoint/2010/main" val="370543300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0611" y="395582"/>
            <a:ext cx="9635706" cy="1847286"/>
          </a:xfrm>
        </p:spPr>
        <p:txBody>
          <a:bodyPr>
            <a:normAutofit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Паспорт ОСВІТНЬОГО </a:t>
            </a:r>
            <a:r>
              <a:rPr lang="uk-UA"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КОМПОНЕнТА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b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</a:br>
            <a:r>
              <a:rPr lang="ru-RU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ВК 3.4 МАРКЕТИНГ МЕДИЧНИХ ПОСЛУГ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057400" y="2468766"/>
            <a:ext cx="8509000" cy="4236833"/>
          </a:xfrm>
        </p:spPr>
        <p:txBody>
          <a:bodyPr>
            <a:noAutofit/>
          </a:bodyPr>
          <a:lstStyle/>
          <a:p>
            <a:r>
              <a:rPr lang="uk-UA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Спеціальність: І2 Медицина</a:t>
            </a:r>
          </a:p>
          <a:p>
            <a:r>
              <a:rPr sz="3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Курс</a:t>
            </a:r>
            <a:r>
              <a:rPr lang="uk-UA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3-й</a:t>
            </a:r>
            <a:endParaRPr sz="3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3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Кредити</a:t>
            </a:r>
            <a:r>
              <a:rPr lang="uk-UA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2,0</a:t>
            </a:r>
            <a:endParaRPr sz="3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3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Форма</a:t>
            </a:r>
            <a:r>
              <a:rPr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контролю</a:t>
            </a:r>
            <a:r>
              <a:rPr lang="uk-UA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залік</a:t>
            </a:r>
            <a:endParaRPr sz="3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sz="3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uk-UA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: українська, англійська</a:t>
            </a:r>
          </a:p>
          <a:p>
            <a:r>
              <a:rPr lang="uk-UA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Пререквізити: </a:t>
            </a:r>
            <a:r>
              <a:rPr lang="ru-R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ru-RU" sz="3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Українська</a:t>
            </a:r>
            <a:r>
              <a:rPr lang="ru-R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мова</a:t>
            </a:r>
            <a:r>
              <a:rPr lang="ru-R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3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професійним</a:t>
            </a:r>
            <a:r>
              <a:rPr lang="ru-R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спрямуванням</a:t>
            </a:r>
            <a:r>
              <a:rPr lang="ru-R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», «</a:t>
            </a:r>
            <a:r>
              <a:rPr lang="ru-RU" sz="30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Філософія</a:t>
            </a:r>
            <a:r>
              <a:rPr lang="ru-RU" sz="30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</a:t>
            </a:r>
            <a:endParaRPr lang="uk-UA" sz="30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sz="2800" i="1" dirty="0"/>
          </a:p>
        </p:txBody>
      </p:sp>
    </p:spTree>
    <p:extLst>
      <p:ext uri="{BB962C8B-B14F-4D97-AF65-F5344CB8AC3E}">
        <p14:creationId xmlns:p14="http://schemas.microsoft.com/office/powerpoint/2010/main" val="39967693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664" y="755328"/>
            <a:ext cx="5089574" cy="1632271"/>
          </a:xfrm>
        </p:spPr>
        <p:txBody>
          <a:bodyPr>
            <a:normAutofit/>
          </a:bodyPr>
          <a:lstStyle/>
          <a:p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Чому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варто</a:t>
            </a:r>
            <a:r>
              <a:rPr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sz="3200" b="1" dirty="0" err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обрати</a:t>
            </a:r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цей курс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82664" y="2735107"/>
            <a:ext cx="5089574" cy="242109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4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КЛЮЧОВА ПЕРЕВАГА:</a:t>
            </a:r>
          </a:p>
          <a:p>
            <a:pPr marL="0" indent="0" algn="just">
              <a:buNone/>
            </a:pP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здатність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ефективно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застосовувати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інструменти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маркетингової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закладах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охорони</a:t>
            </a:r>
            <a:r>
              <a:rPr lang="ru-RU" sz="24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b="1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здоров’я</a:t>
            </a:r>
            <a:endParaRPr lang="uk-UA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type="body" sz="half" idx="2"/>
          </p:nvPr>
        </p:nvSpPr>
        <p:spPr>
          <a:xfrm>
            <a:off x="6197601" y="755328"/>
            <a:ext cx="5240866" cy="5526940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endParaRPr lang="uk-UA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/>
              <a:t>вивчення</a:t>
            </a:r>
            <a:r>
              <a:rPr lang="ru-RU" sz="2400" dirty="0"/>
              <a:t> </a:t>
            </a:r>
            <a:r>
              <a:rPr lang="ru-RU" sz="2400" dirty="0" err="1"/>
              <a:t>особливостей</a:t>
            </a:r>
            <a:r>
              <a:rPr lang="ru-RU" sz="2400" dirty="0"/>
              <a:t> </a:t>
            </a:r>
            <a:r>
              <a:rPr lang="ru-RU" sz="2400" dirty="0" err="1"/>
              <a:t>поведінки</a:t>
            </a:r>
            <a:r>
              <a:rPr lang="ru-RU" sz="2400" dirty="0"/>
              <a:t> </a:t>
            </a:r>
            <a:r>
              <a:rPr lang="ru-RU" sz="2400" dirty="0" err="1"/>
              <a:t>споживача</a:t>
            </a:r>
            <a:r>
              <a:rPr lang="ru-RU" sz="2400" dirty="0"/>
              <a:t> </a:t>
            </a:r>
            <a:r>
              <a:rPr lang="ru-RU" sz="2400" dirty="0" err="1"/>
              <a:t>медичних</a:t>
            </a:r>
            <a:r>
              <a:rPr lang="ru-RU" sz="2400" dirty="0"/>
              <a:t> </a:t>
            </a:r>
            <a:r>
              <a:rPr lang="ru-RU" sz="2400" dirty="0" err="1"/>
              <a:t>послуг</a:t>
            </a:r>
            <a:r>
              <a:rPr lang="ru-RU" sz="2400" dirty="0"/>
              <a:t> та </a:t>
            </a:r>
            <a:r>
              <a:rPr lang="ru-RU" sz="2400" dirty="0" err="1"/>
              <a:t>принципів</a:t>
            </a:r>
            <a:r>
              <a:rPr lang="ru-RU" sz="2400" dirty="0"/>
              <a:t> </a:t>
            </a:r>
            <a:r>
              <a:rPr lang="ru-RU" sz="2400" dirty="0" err="1"/>
              <a:t>формування</a:t>
            </a:r>
            <a:r>
              <a:rPr lang="ru-RU" sz="2400" dirty="0"/>
              <a:t> </a:t>
            </a:r>
            <a:r>
              <a:rPr lang="ru-RU" sz="2400" dirty="0" err="1"/>
              <a:t>клієнтського</a:t>
            </a:r>
            <a:r>
              <a:rPr lang="ru-RU" sz="2400" dirty="0"/>
              <a:t> </a:t>
            </a:r>
            <a:r>
              <a:rPr lang="ru-RU" sz="2400" dirty="0" err="1"/>
              <a:t>досвіду</a:t>
            </a:r>
            <a:r>
              <a:rPr lang="uk-UA" sz="2400" dirty="0"/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розвиток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навичок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створення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ефективних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маркетингових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комунікацій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для закладу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здоровʼя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вивчення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цифрових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інструментів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просування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послуг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управління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онлайн-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репутацією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набуття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навичок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аналітики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планування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ефективності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маркетингових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дій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сфері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медицини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uk-UA" sz="2400" dirty="0">
              <a:highlight>
                <a:srgbClr val="FFFF00"/>
              </a:highlight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54572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0162" y="1827548"/>
            <a:ext cx="4256505" cy="2092519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Що ви будете вивчати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05400" y="736600"/>
            <a:ext cx="6493934" cy="5834869"/>
          </a:xfrm>
        </p:spPr>
        <p:txBody>
          <a:bodyPr>
            <a:noAutofit/>
          </a:bodyPr>
          <a:lstStyle/>
          <a:p>
            <a:pPr algn="just"/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основи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маркетингу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послуг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специфіку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застосування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медичній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сфері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сучасні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тенденції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розвитку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ринку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медичних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послуг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поведінку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споживачів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принципи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сервісного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підходу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управління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якістю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задоволеністю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клієнтів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цифрові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інструменти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просування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таргетингу та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роботи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репутацією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медичній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сфері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механізми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управління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брендом закладу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охорони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здоровʼя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персональним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брендом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лікаря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стратегії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цінової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політики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контексті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медичних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послуг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algn="just"/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інструменти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оцінки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ефективності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маркетингових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дій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закладі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охорони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1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здоровʼя</a:t>
            </a:r>
            <a:r>
              <a:rPr lang="ru-RU" sz="21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1539488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5667" y="1573204"/>
            <a:ext cx="4461932" cy="3032663"/>
          </a:xfrm>
        </p:spPr>
        <p:txBody>
          <a:bodyPr>
            <a:noAutofit/>
          </a:bodyPr>
          <a:lstStyle/>
          <a:p>
            <a:r>
              <a:rPr lang="uk-UA" sz="3500" b="1" dirty="0">
                <a:solidFill>
                  <a:srgbClr val="002060"/>
                </a:solidFill>
              </a:rPr>
              <a:t>Що ви зможете </a:t>
            </a:r>
            <a:br>
              <a:rPr lang="uk-UA" sz="3500" b="1" dirty="0">
                <a:solidFill>
                  <a:srgbClr val="002060"/>
                </a:solidFill>
              </a:rPr>
            </a:br>
            <a:r>
              <a:rPr lang="uk-UA" sz="3500" b="1" dirty="0">
                <a:solidFill>
                  <a:srgbClr val="002060"/>
                </a:solidFill>
              </a:rPr>
              <a:t>за умови опанування курсу</a:t>
            </a:r>
            <a:endParaRPr lang="uk-UA" sz="3500" dirty="0">
              <a:solidFill>
                <a:srgbClr val="00206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94866" y="618067"/>
            <a:ext cx="5960533" cy="5943154"/>
          </a:xfrm>
        </p:spPr>
        <p:txBody>
          <a:bodyPr>
            <a:normAutofit fontScale="92500" lnSpcReduction="10000"/>
          </a:bodyPr>
          <a:lstStyle/>
          <a:p>
            <a:pPr lvl="0" algn="just"/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аналізувати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поведінку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очікування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пацієнтів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як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споживачів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послуг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 algn="just"/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будувати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клієнтські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маршрути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визначати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точки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взаємодії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сервісному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процесі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 algn="just"/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розробляти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маркетингові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стратегії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для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просування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медичних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послуг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 algn="just"/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використовувати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соціальні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мережі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сайти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мобільні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додатки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для цифрового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просування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закладу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охорони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здоровʼя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 algn="just"/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планувати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реалізовувати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кампанії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 брендингу,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лояльності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репутаційного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менеджменту;</a:t>
            </a:r>
          </a:p>
          <a:p>
            <a:pPr lvl="0" algn="just"/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цінову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політику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відповідно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до ринку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очікувань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клієнтів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;</a:t>
            </a:r>
          </a:p>
          <a:p>
            <a:pPr lvl="0" algn="just"/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оцінювати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результати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маркетингових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заходів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та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адаптувати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стратегії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lvl="0"/>
            <a:endParaRPr lang="uk-UA"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022844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1853" y="510643"/>
            <a:ext cx="4692585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Підсумковий контроль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82315" y="2213811"/>
            <a:ext cx="4726005" cy="2774035"/>
          </a:xfrm>
        </p:spPr>
        <p:txBody>
          <a:bodyPr>
            <a:normAutofit/>
          </a:bodyPr>
          <a:lstStyle/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Лекції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Практичні 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Самостійна робота</a:t>
            </a:r>
          </a:p>
          <a:p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Індивідуальна самостійна робота</a:t>
            </a:r>
            <a:endParaRPr sz="28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583682" y="2213811"/>
            <a:ext cx="520862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8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Залік: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 останньому практичному занятті за умов успішного проходження курсу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сума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всі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види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навчальної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8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діяльності</a:t>
            </a:r>
            <a:r>
              <a:rPr lang="ru-RU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en-US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122-200 </a:t>
            </a:r>
            <a:r>
              <a:rPr lang="uk-UA" sz="28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балів), відсутності академічної заборгованості.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1043336" y="510644"/>
            <a:ext cx="4486656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 навчання </a:t>
            </a:r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9939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29426" y="422015"/>
            <a:ext cx="4486656" cy="1141497"/>
          </a:xfrm>
        </p:spPr>
        <p:txBody>
          <a:bodyPr>
            <a:normAutofit fontScale="90000"/>
          </a:bodyPr>
          <a:lstStyle/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</a:t>
            </a:r>
            <a:endParaRPr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51310" y="4834467"/>
            <a:ext cx="5444690" cy="1661230"/>
          </a:xfrm>
        </p:spPr>
        <p:txBody>
          <a:bodyPr>
            <a:normAutofit/>
          </a:bodyPr>
          <a:lstStyle/>
          <a:p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Д.е.н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Юлія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ГОЛОВЧУК</a:t>
            </a:r>
          </a:p>
          <a:p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Доцент , </a:t>
            </a:r>
            <a:r>
              <a:rPr lang="ru-RU" sz="2400" dirty="0" err="1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к.е.н</a:t>
            </a:r>
            <a:r>
              <a:rPr lang="ru-RU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. Яна ПАЛАМАРЕНКО</a:t>
            </a:r>
            <a:endParaRPr sz="24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862181" y="422015"/>
            <a:ext cx="4816875" cy="1141497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uk-UA" sz="3200" b="1" dirty="0">
                <a:solidFill>
                  <a:srgbClr val="00206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РОЗРОБНИКИ КУРСУ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862181" y="1927856"/>
            <a:ext cx="4486656" cy="1962657"/>
          </a:xfrm>
          <a:prstGeom prst="rect">
            <a:avLst/>
          </a:prstGeom>
          <a:solidFill>
            <a:srgbClr val="FFFFFF"/>
          </a:solidFill>
          <a:ln w="31750" cap="sq">
            <a:noFill/>
            <a:miter lim="800000"/>
          </a:ln>
        </p:spPr>
        <p:txBody>
          <a:bodyPr vert="horz" lIns="182880" tIns="182880" rIns="182880" bIns="182880" rtlCol="0" anchor="ctr" anchorCtr="1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200" kern="1200" cap="all" spc="200" baseline="0">
                <a:solidFill>
                  <a:srgbClr val="262626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uk-UA" sz="3200" b="1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93467" y="1971068"/>
            <a:ext cx="4604214" cy="27465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uk-UA" sz="24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Контактна інформація:</a:t>
            </a:r>
            <a:endParaRPr lang="uk-UA" sz="2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Вінниця, вул.Пирогова,56</a:t>
            </a:r>
          </a:p>
          <a:p>
            <a:pPr>
              <a:lnSpc>
                <a:spcPct val="110000"/>
              </a:lnSpc>
            </a:pP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Кафедра менеджменту та маркетингу</a:t>
            </a:r>
          </a:p>
          <a:p>
            <a:pPr>
              <a:lnSpc>
                <a:spcPct val="110000"/>
              </a:lnSpc>
            </a:pPr>
            <a:r>
              <a:rPr lang="uk-UA" sz="24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+3 8 098 08 56 008</a:t>
            </a:r>
          </a:p>
          <a:p>
            <a:pPr>
              <a:lnSpc>
                <a:spcPct val="110000"/>
              </a:lnSpc>
            </a:pPr>
            <a:endParaRPr lang="uk-UA" sz="14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0000"/>
              </a:lnSpc>
            </a:pPr>
            <a:r>
              <a:rPr lang="en-US" sz="2400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mgmt@vnmu.edu.ua</a:t>
            </a:r>
            <a:endParaRPr lang="uk-UA" sz="3200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FCC7531-877E-4899-881C-39307260E8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8509" y="1927856"/>
            <a:ext cx="2327000" cy="2327000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FC323E86-9576-44FF-816C-03BB5EDD2A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3655" y="1961191"/>
            <a:ext cx="2327000" cy="232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804532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71C241A9-A460-4AD1-916F-25308628A5BC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Посылка</Template>
  <TotalTime>221</TotalTime>
  <Words>403</Words>
  <Application>Microsoft Macintosh PowerPoint</Application>
  <PresentationFormat>Широкоэкранный</PresentationFormat>
  <Paragraphs>57</Paragraphs>
  <Slides>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Calibri</vt:lpstr>
      <vt:lpstr>Corbel</vt:lpstr>
      <vt:lpstr>Gill Sans MT</vt:lpstr>
      <vt:lpstr>Parcel</vt:lpstr>
      <vt:lpstr>ВК 3.4 МАРКЕТИНГ МЕДИЧНИХ ПОСЛУГ</vt:lpstr>
      <vt:lpstr>Паспорт ОСВІТНЬОГО КОМПОНЕнТА   ВК 3.4 МАРКЕТИНГ МЕДИЧНИХ ПОСЛУГ</vt:lpstr>
      <vt:lpstr>Чому варто обрати цей курс</vt:lpstr>
      <vt:lpstr>Що ви будете вивчати</vt:lpstr>
      <vt:lpstr>Що ви зможете  за умови опанування курсу</vt:lpstr>
      <vt:lpstr>Підсумковий контроль</vt:lpstr>
      <vt:lpstr>Контактна інформація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Microsoft Office User</cp:lastModifiedBy>
  <cp:revision>21</cp:revision>
  <dcterms:created xsi:type="dcterms:W3CDTF">2026-04-08T10:22:59Z</dcterms:created>
  <dcterms:modified xsi:type="dcterms:W3CDTF">2026-04-09T13:19:38Z</dcterms:modified>
</cp:coreProperties>
</file>