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</p:sldIdLst>
  <p:sldSz cx="18288000" cy="10287000"/>
  <p:notesSz cx="6858000" cy="9144000"/>
  <p:embeddedFontLst>
    <p:embeddedFont>
      <p:font typeface="Arimo" panose="020B0604020202020204" pitchFamily="34" charset="0"/>
      <p:regular r:id="rId10"/>
    </p:embeddedFont>
    <p:embeddedFont>
      <p:font typeface="Arimo Bold" panose="020B0704020202020204" pitchFamily="34" charset="0"/>
      <p:regular r:id="rId11"/>
      <p:bold r:id="rId12"/>
    </p:embeddedFont>
    <p:embeddedFont>
      <p:font typeface="PT Serif Bold" panose="020A0603040505020204" pitchFamily="18" charset="0"/>
      <p:regular r:id="rId13"/>
      <p:boldItalic r:id="rId14"/>
    </p:embeddedFont>
    <p:embeddedFont>
      <p:font typeface="Tenor Sans" panose="02000000000000000000" pitchFamily="2" charset="0"/>
      <p:regular r:id="rId15"/>
    </p:embeddedFont>
    <p:embeddedFont>
      <p:font typeface="Yeseva One" pitchFamily="2" charset="0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 autoAdjust="0"/>
    <p:restoredTop sz="94612" autoAdjust="0"/>
  </p:normalViewPr>
  <p:slideViewPr>
    <p:cSldViewPr>
      <p:cViewPr varScale="1">
        <p:scale>
          <a:sx n="65" d="100"/>
          <a:sy n="65" d="100"/>
        </p:scale>
        <p:origin x="968" y="2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5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-206265" y="-77077"/>
            <a:ext cx="8713656" cy="10441154"/>
            <a:chOff x="0" y="0"/>
            <a:chExt cx="3632200" cy="4352290"/>
          </a:xfrm>
        </p:grpSpPr>
        <p:sp>
          <p:nvSpPr>
            <p:cNvPr id="3" name="Freeform 3"/>
            <p:cNvSpPr/>
            <p:nvPr/>
          </p:nvSpPr>
          <p:spPr>
            <a:xfrm>
              <a:off x="15240" y="15240"/>
              <a:ext cx="3600450" cy="4320540"/>
            </a:xfrm>
            <a:custGeom>
              <a:avLst/>
              <a:gdLst/>
              <a:ahLst/>
              <a:cxnLst/>
              <a:rect l="l" t="t" r="r" b="b"/>
              <a:pathLst>
                <a:path w="3600450" h="4320540">
                  <a:moveTo>
                    <a:pt x="0" y="0"/>
                  </a:moveTo>
                  <a:lnTo>
                    <a:pt x="3600450" y="0"/>
                  </a:lnTo>
                  <a:lnTo>
                    <a:pt x="3600450" y="4320540"/>
                  </a:lnTo>
                  <a:lnTo>
                    <a:pt x="0" y="4320540"/>
                  </a:lnTo>
                  <a:close/>
                </a:path>
              </a:pathLst>
            </a:custGeom>
            <a:blipFill>
              <a:blip r:embed="rId2"/>
              <a:stretch>
                <a:fillRect l="-57529" r="-22582"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>
              <a:off x="0" y="0"/>
              <a:ext cx="3632200" cy="4352290"/>
            </a:xfrm>
            <a:custGeom>
              <a:avLst/>
              <a:gdLst/>
              <a:ahLst/>
              <a:cxnLst/>
              <a:rect l="l" t="t" r="r" b="b"/>
              <a:pathLst>
                <a:path w="3632200" h="4352290">
                  <a:moveTo>
                    <a:pt x="3632200" y="4352290"/>
                  </a:moveTo>
                  <a:lnTo>
                    <a:pt x="0" y="4352290"/>
                  </a:lnTo>
                  <a:lnTo>
                    <a:pt x="0" y="0"/>
                  </a:lnTo>
                  <a:lnTo>
                    <a:pt x="3632200" y="0"/>
                  </a:lnTo>
                  <a:lnTo>
                    <a:pt x="3632200" y="4352290"/>
                  </a:lnTo>
                  <a:close/>
                  <a:moveTo>
                    <a:pt x="31750" y="4320540"/>
                  </a:moveTo>
                  <a:lnTo>
                    <a:pt x="3600450" y="4320540"/>
                  </a:lnTo>
                  <a:lnTo>
                    <a:pt x="3600450" y="31750"/>
                  </a:lnTo>
                  <a:lnTo>
                    <a:pt x="31750" y="31750"/>
                  </a:lnTo>
                  <a:lnTo>
                    <a:pt x="31750" y="432054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3346966" y="0"/>
            <a:ext cx="14941034" cy="10287000"/>
            <a:chOff x="0" y="0"/>
            <a:chExt cx="3935087" cy="270933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935087" cy="2709333"/>
            </a:xfrm>
            <a:custGeom>
              <a:avLst/>
              <a:gdLst/>
              <a:ahLst/>
              <a:cxnLst/>
              <a:rect l="l" t="t" r="r" b="b"/>
              <a:pathLst>
                <a:path w="3935087" h="2709333">
                  <a:moveTo>
                    <a:pt x="0" y="0"/>
                  </a:moveTo>
                  <a:lnTo>
                    <a:pt x="3935087" y="0"/>
                  </a:lnTo>
                  <a:lnTo>
                    <a:pt x="3935087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3935087" cy="27569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6121976" y="2511745"/>
            <a:ext cx="11181075" cy="5831048"/>
            <a:chOff x="0" y="0"/>
            <a:chExt cx="2944810" cy="1535749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944810" cy="1535749"/>
            </a:xfrm>
            <a:custGeom>
              <a:avLst/>
              <a:gdLst/>
              <a:ahLst/>
              <a:cxnLst/>
              <a:rect l="l" t="t" r="r" b="b"/>
              <a:pathLst>
                <a:path w="2944810" h="1535749">
                  <a:moveTo>
                    <a:pt x="0" y="0"/>
                  </a:moveTo>
                  <a:lnTo>
                    <a:pt x="2944810" y="0"/>
                  </a:lnTo>
                  <a:lnTo>
                    <a:pt x="2944810" y="1535749"/>
                  </a:lnTo>
                  <a:lnTo>
                    <a:pt x="0" y="1535749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47625"/>
              <a:ext cx="2944810" cy="158337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0" y="8237882"/>
            <a:ext cx="16292201" cy="1020418"/>
            <a:chOff x="0" y="0"/>
            <a:chExt cx="4290950" cy="268752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4290950" cy="268752"/>
            </a:xfrm>
            <a:custGeom>
              <a:avLst/>
              <a:gdLst/>
              <a:ahLst/>
              <a:cxnLst/>
              <a:rect l="l" t="t" r="r" b="b"/>
              <a:pathLst>
                <a:path w="4290950" h="268752">
                  <a:moveTo>
                    <a:pt x="0" y="0"/>
                  </a:moveTo>
                  <a:lnTo>
                    <a:pt x="4290950" y="0"/>
                  </a:lnTo>
                  <a:lnTo>
                    <a:pt x="4290950" y="268752"/>
                  </a:lnTo>
                  <a:lnTo>
                    <a:pt x="0" y="268752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47625"/>
              <a:ext cx="4290950" cy="31637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6012597" y="3254276"/>
            <a:ext cx="11224827" cy="26530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68"/>
              </a:lnSpc>
            </a:pPr>
            <a:r>
              <a:rPr lang="en-US" sz="5048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ПРЕЗЕНТАЦІЯ ВИБІРКОВОЇ ДИСЦИПЛІНИ </a:t>
            </a:r>
          </a:p>
          <a:p>
            <a:pPr algn="ctr">
              <a:lnSpc>
                <a:spcPts val="7068"/>
              </a:lnSpc>
            </a:pPr>
            <a:endParaRPr lang="en-US" sz="5048">
              <a:solidFill>
                <a:srgbClr val="000000"/>
              </a:solidFill>
              <a:latin typeface="Yeseva One"/>
              <a:ea typeface="Yeseva One"/>
              <a:cs typeface="Yeseva One"/>
              <a:sym typeface="Yeseva One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6121976" y="5339074"/>
            <a:ext cx="11181075" cy="20509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32"/>
              </a:lnSpc>
            </a:pPr>
            <a:r>
              <a:rPr lang="en-US" sz="588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“ГЕНДЕРНА ПОЛІТИКА У СФЕРІ ОХОРОНИ ЗДОРОВʼЯ”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8507391" y="234634"/>
            <a:ext cx="9524112" cy="20916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3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Вінницький національний медичний університет ім. М.І. Пирогова</a:t>
            </a:r>
          </a:p>
          <a:p>
            <a:pPr algn="ctr">
              <a:lnSpc>
                <a:spcPts val="3359"/>
              </a:lnSpc>
            </a:pPr>
            <a:r>
              <a:rPr lang="en-US" sz="23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Навчально-науковий Інститут громадського здоров’я, біології, </a:t>
            </a:r>
          </a:p>
          <a:p>
            <a:pPr algn="ctr">
              <a:lnSpc>
                <a:spcPts val="3359"/>
              </a:lnSpc>
            </a:pPr>
            <a:r>
              <a:rPr lang="en-US" sz="23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контролю та профілактики хвороб</a:t>
            </a:r>
          </a:p>
          <a:p>
            <a:pPr algn="ctr">
              <a:lnSpc>
                <a:spcPts val="3359"/>
              </a:lnSpc>
            </a:pPr>
            <a:r>
              <a:rPr lang="en-US" sz="23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Кафедра менеджменту та маркетингу</a:t>
            </a:r>
          </a:p>
          <a:p>
            <a:pPr algn="ctr">
              <a:lnSpc>
                <a:spcPts val="3359"/>
              </a:lnSpc>
              <a:spcBef>
                <a:spcPct val="0"/>
              </a:spcBef>
            </a:pPr>
            <a:endParaRPr lang="en-US" sz="2399">
              <a:solidFill>
                <a:srgbClr val="000000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0" y="8468056"/>
            <a:ext cx="16292201" cy="5003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  <a:spcBef>
                <a:spcPct val="0"/>
              </a:spcBef>
            </a:pPr>
            <a:r>
              <a:rPr lang="en-US" sz="27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Підготовлено завідувачем кафедри менеджменту та маркетингу д.е.н. </a:t>
            </a:r>
            <a:r>
              <a:rPr lang="en-US" sz="2799" b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Юлією ГОЛОВЧУК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6953696" y="1407031"/>
            <a:ext cx="10698666" cy="7472938"/>
            <a:chOff x="0" y="0"/>
            <a:chExt cx="15163800" cy="10591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5163800" cy="10591800"/>
            </a:xfrm>
            <a:custGeom>
              <a:avLst/>
              <a:gdLst/>
              <a:ahLst/>
              <a:cxnLst/>
              <a:rect l="l" t="t" r="r" b="b"/>
              <a:pathLst>
                <a:path w="15163800" h="10591800">
                  <a:moveTo>
                    <a:pt x="15163800" y="254000"/>
                  </a:moveTo>
                  <a:lnTo>
                    <a:pt x="15163800" y="10337800"/>
                  </a:lnTo>
                  <a:cubicBezTo>
                    <a:pt x="15163800" y="10478135"/>
                    <a:pt x="15050136" y="10591800"/>
                    <a:pt x="14909800" y="10591800"/>
                  </a:cubicBezTo>
                  <a:lnTo>
                    <a:pt x="254000" y="10591800"/>
                  </a:lnTo>
                  <a:cubicBezTo>
                    <a:pt x="113665" y="10591800"/>
                    <a:pt x="0" y="10478135"/>
                    <a:pt x="0" y="10337800"/>
                  </a:cubicBezTo>
                  <a:lnTo>
                    <a:pt x="0" y="254000"/>
                  </a:lnTo>
                  <a:cubicBezTo>
                    <a:pt x="0" y="113665"/>
                    <a:pt x="113665" y="0"/>
                    <a:pt x="254000" y="0"/>
                  </a:cubicBezTo>
                  <a:lnTo>
                    <a:pt x="14909800" y="0"/>
                  </a:lnTo>
                  <a:cubicBezTo>
                    <a:pt x="15050136" y="0"/>
                    <a:pt x="15163800" y="113665"/>
                    <a:pt x="15163800" y="254000"/>
                  </a:cubicBezTo>
                  <a:close/>
                </a:path>
              </a:pathLst>
            </a:custGeom>
            <a:blipFill>
              <a:blip r:embed="rId2"/>
              <a:stretch>
                <a:fillRect l="-2419" r="-2419"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>
            <a:off x="1899941" y="-841354"/>
            <a:ext cx="8447125" cy="11979362"/>
            <a:chOff x="0" y="0"/>
            <a:chExt cx="2224757" cy="3155058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224757" cy="3155058"/>
            </a:xfrm>
            <a:custGeom>
              <a:avLst/>
              <a:gdLst/>
              <a:ahLst/>
              <a:cxnLst/>
              <a:rect l="l" t="t" r="r" b="b"/>
              <a:pathLst>
                <a:path w="2224757" h="3155058">
                  <a:moveTo>
                    <a:pt x="0" y="0"/>
                  </a:moveTo>
                  <a:lnTo>
                    <a:pt x="2224757" y="0"/>
                  </a:lnTo>
                  <a:lnTo>
                    <a:pt x="2224757" y="3155058"/>
                  </a:lnTo>
                  <a:lnTo>
                    <a:pt x="0" y="3155058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-47625"/>
              <a:ext cx="2224757" cy="320268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2075474" y="1283206"/>
            <a:ext cx="8096059" cy="42013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353"/>
              </a:lnSpc>
            </a:pPr>
            <a:r>
              <a:rPr lang="en-US" sz="5966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ГАЛУЗЬ ЗНАНЬ, СПЕЦІАЛЬНІСТЬ, ОСВІТНІЙ РІВЕНЬ </a:t>
            </a:r>
          </a:p>
          <a:p>
            <a:pPr algn="ctr">
              <a:lnSpc>
                <a:spcPts val="8353"/>
              </a:lnSpc>
            </a:pPr>
            <a:endParaRPr lang="en-US" sz="5966">
              <a:solidFill>
                <a:srgbClr val="000000"/>
              </a:solidFill>
              <a:latin typeface="Yeseva One"/>
              <a:ea typeface="Yeseva One"/>
              <a:cs typeface="Yeseva One"/>
              <a:sym typeface="Yeseva One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2075474" y="5725687"/>
            <a:ext cx="8096059" cy="1746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499"/>
              </a:lnSpc>
            </a:pPr>
            <a:r>
              <a:rPr lang="en-US" sz="2499" b="1" dirty="0" err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Галузь</a:t>
            </a:r>
            <a:r>
              <a:rPr lang="en-US" sz="2499" b="1" dirty="0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z="2499" b="1" dirty="0" err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знань</a:t>
            </a:r>
            <a:r>
              <a:rPr lang="en-US" sz="24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- D “</a:t>
            </a:r>
            <a:r>
              <a:rPr lang="ru-RU" sz="24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Бізнес</a:t>
            </a:r>
            <a:r>
              <a:rPr lang="ru-RU" sz="24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, </a:t>
            </a:r>
            <a:r>
              <a:rPr lang="ru-RU" sz="24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адміністрування</a:t>
            </a:r>
            <a:r>
              <a:rPr lang="ru-RU" sz="24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та право”</a:t>
            </a:r>
          </a:p>
          <a:p>
            <a:pPr>
              <a:lnSpc>
                <a:spcPts val="3499"/>
              </a:lnSpc>
            </a:pPr>
            <a:r>
              <a:rPr lang="en-US" sz="2499" b="1" dirty="0" err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Спеціальність</a:t>
            </a:r>
            <a:r>
              <a:rPr lang="en-US" sz="2499" b="1" dirty="0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z="24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- D 3 “</a:t>
            </a:r>
            <a:r>
              <a:rPr lang="en-US" sz="24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Менеджмент</a:t>
            </a:r>
            <a:r>
              <a:rPr lang="en-US" sz="24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”</a:t>
            </a:r>
          </a:p>
          <a:p>
            <a:pPr algn="l">
              <a:lnSpc>
                <a:spcPts val="3499"/>
              </a:lnSpc>
            </a:pPr>
            <a:r>
              <a:rPr lang="en-US" sz="2499" b="1" dirty="0" err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Освітніи</a:t>
            </a:r>
            <a:r>
              <a:rPr lang="en-US" sz="2499" b="1" dirty="0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̆ </a:t>
            </a:r>
            <a:r>
              <a:rPr lang="en-US" sz="2499" b="1" dirty="0" err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рівень</a:t>
            </a:r>
            <a:r>
              <a:rPr lang="en-US" sz="24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- </a:t>
            </a:r>
            <a:r>
              <a:rPr lang="en-US" sz="24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другии</a:t>
            </a:r>
            <a:r>
              <a:rPr lang="en-US" sz="24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̆ (</a:t>
            </a:r>
            <a:r>
              <a:rPr lang="en-US" sz="24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магістерськии</a:t>
            </a:r>
            <a:r>
              <a:rPr lang="en-US" sz="24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̆)</a:t>
            </a:r>
          </a:p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sz="2499" b="1" dirty="0" err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Форма</a:t>
            </a:r>
            <a:r>
              <a:rPr lang="en-US" sz="2499" b="1" dirty="0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z="2499" b="1" dirty="0" err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навчання</a:t>
            </a:r>
            <a:r>
              <a:rPr lang="en-US" sz="24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- </a:t>
            </a:r>
            <a:r>
              <a:rPr lang="en-US" sz="24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денна</a:t>
            </a:r>
            <a:r>
              <a:rPr lang="en-US" sz="24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, </a:t>
            </a:r>
            <a:r>
              <a:rPr lang="en-US" sz="24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заочна</a:t>
            </a:r>
            <a:r>
              <a:rPr lang="en-US" sz="24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580274" y="0"/>
            <a:ext cx="14026461" cy="3185155"/>
            <a:chOff x="0" y="0"/>
            <a:chExt cx="3694212" cy="83888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694212" cy="838889"/>
            </a:xfrm>
            <a:custGeom>
              <a:avLst/>
              <a:gdLst/>
              <a:ahLst/>
              <a:cxnLst/>
              <a:rect l="l" t="t" r="r" b="b"/>
              <a:pathLst>
                <a:path w="3694212" h="838889">
                  <a:moveTo>
                    <a:pt x="0" y="0"/>
                  </a:moveTo>
                  <a:lnTo>
                    <a:pt x="3694212" y="0"/>
                  </a:lnTo>
                  <a:lnTo>
                    <a:pt x="3694212" y="838889"/>
                  </a:lnTo>
                  <a:lnTo>
                    <a:pt x="0" y="838889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3694212" cy="88651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851378" y="4760138"/>
            <a:ext cx="16407922" cy="4498162"/>
            <a:chOff x="0" y="0"/>
            <a:chExt cx="4830324" cy="132421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830325" cy="1324213"/>
            </a:xfrm>
            <a:custGeom>
              <a:avLst/>
              <a:gdLst/>
              <a:ahLst/>
              <a:cxnLst/>
              <a:rect l="l" t="t" r="r" b="b"/>
              <a:pathLst>
                <a:path w="4830325" h="1324213">
                  <a:moveTo>
                    <a:pt x="0" y="0"/>
                  </a:moveTo>
                  <a:lnTo>
                    <a:pt x="4830325" y="0"/>
                  </a:lnTo>
                  <a:lnTo>
                    <a:pt x="4830325" y="1324213"/>
                  </a:lnTo>
                  <a:lnTo>
                    <a:pt x="0" y="1324213"/>
                  </a:lnTo>
                  <a:close/>
                </a:path>
              </a:pathLst>
            </a:custGeom>
            <a:solidFill>
              <a:srgbClr val="FFD600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7" name="TextBox 7"/>
            <p:cNvSpPr txBox="1"/>
            <p:nvPr/>
          </p:nvSpPr>
          <p:spPr>
            <a:xfrm>
              <a:off x="0" y="-66675"/>
              <a:ext cx="4830324" cy="139088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899"/>
                </a:lnSpc>
              </a:pP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Загальнии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̆ </a:t>
              </a: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обсяг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</a:t>
              </a: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навчального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</a:t>
              </a: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часу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- </a:t>
              </a:r>
              <a:r>
                <a:rPr lang="uk-UA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90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</a:t>
              </a: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год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. (</a:t>
              </a:r>
              <a:r>
                <a:rPr lang="uk-UA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3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,</a:t>
              </a:r>
              <a:r>
                <a:rPr lang="uk-UA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0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</a:t>
              </a: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кредити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ECTS)</a:t>
              </a:r>
            </a:p>
            <a:p>
              <a:pPr algn="ctr">
                <a:lnSpc>
                  <a:spcPts val="4899"/>
                </a:lnSpc>
              </a:pP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Дисципліна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</a:t>
              </a: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вивчається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</a:t>
              </a: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у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3-му </a:t>
              </a: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семестрі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. </a:t>
              </a:r>
            </a:p>
            <a:p>
              <a:pPr algn="ctr">
                <a:lnSpc>
                  <a:spcPts val="4899"/>
                </a:lnSpc>
              </a:pP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Форма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</a:t>
              </a: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підсумкового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</a:t>
              </a: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контролю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- </a:t>
              </a: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залік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. </a:t>
              </a:r>
            </a:p>
            <a:p>
              <a:pPr algn="ctr">
                <a:lnSpc>
                  <a:spcPts val="4899"/>
                </a:lnSpc>
              </a:pPr>
              <a:endParaRPr lang="en-US" sz="3499" dirty="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endParaRPr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3652959" y="332987"/>
            <a:ext cx="11848868" cy="1758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ІНФОРМАЦІЙНИЙ ОБСЯГ НАВЧАЛЬНОЇ ДИСЦИПЛІНИ</a:t>
            </a:r>
          </a:p>
        </p:txBody>
      </p:sp>
      <p:grpSp>
        <p:nvGrpSpPr>
          <p:cNvPr id="9" name="Group 9"/>
          <p:cNvGrpSpPr/>
          <p:nvPr/>
        </p:nvGrpSpPr>
        <p:grpSpPr>
          <a:xfrm>
            <a:off x="-236980" y="628166"/>
            <a:ext cx="1265680" cy="6627134"/>
            <a:chOff x="0" y="0"/>
            <a:chExt cx="333348" cy="1745418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33348" cy="1745418"/>
            </a:xfrm>
            <a:custGeom>
              <a:avLst/>
              <a:gdLst/>
              <a:ahLst/>
              <a:cxnLst/>
              <a:rect l="l" t="t" r="r" b="b"/>
              <a:pathLst>
                <a:path w="333348" h="1745418">
                  <a:moveTo>
                    <a:pt x="0" y="0"/>
                  </a:moveTo>
                  <a:lnTo>
                    <a:pt x="333348" y="0"/>
                  </a:lnTo>
                  <a:lnTo>
                    <a:pt x="333348" y="1745418"/>
                  </a:lnTo>
                  <a:lnTo>
                    <a:pt x="0" y="1745418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47625"/>
              <a:ext cx="333348" cy="17930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7259300" y="3165442"/>
            <a:ext cx="1265680" cy="6627134"/>
            <a:chOff x="0" y="0"/>
            <a:chExt cx="333348" cy="1745418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333348" cy="1745418"/>
            </a:xfrm>
            <a:custGeom>
              <a:avLst/>
              <a:gdLst/>
              <a:ahLst/>
              <a:cxnLst/>
              <a:rect l="l" t="t" r="r" b="b"/>
              <a:pathLst>
                <a:path w="333348" h="1745418">
                  <a:moveTo>
                    <a:pt x="0" y="0"/>
                  </a:moveTo>
                  <a:lnTo>
                    <a:pt x="333348" y="0"/>
                  </a:lnTo>
                  <a:lnTo>
                    <a:pt x="333348" y="1745418"/>
                  </a:lnTo>
                  <a:lnTo>
                    <a:pt x="0" y="1745418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0" y="-47625"/>
              <a:ext cx="333348" cy="17930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64989" y="1271481"/>
            <a:ext cx="666953" cy="1094522"/>
            <a:chOff x="0" y="0"/>
            <a:chExt cx="175658" cy="28826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75658" cy="288269"/>
            </a:xfrm>
            <a:custGeom>
              <a:avLst/>
              <a:gdLst/>
              <a:ahLst/>
              <a:cxnLst/>
              <a:rect l="l" t="t" r="r" b="b"/>
              <a:pathLst>
                <a:path w="175658" h="288269">
                  <a:moveTo>
                    <a:pt x="0" y="0"/>
                  </a:moveTo>
                  <a:lnTo>
                    <a:pt x="175658" y="0"/>
                  </a:lnTo>
                  <a:lnTo>
                    <a:pt x="175658" y="288269"/>
                  </a:lnTo>
                  <a:lnTo>
                    <a:pt x="0" y="288269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175658" cy="33589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6201763" y="764708"/>
            <a:ext cx="5060868" cy="8028952"/>
            <a:chOff x="0" y="0"/>
            <a:chExt cx="1332904" cy="2114621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332904" cy="2114621"/>
            </a:xfrm>
            <a:custGeom>
              <a:avLst/>
              <a:gdLst/>
              <a:ahLst/>
              <a:cxnLst/>
              <a:rect l="l" t="t" r="r" b="b"/>
              <a:pathLst>
                <a:path w="1332904" h="2114621">
                  <a:moveTo>
                    <a:pt x="0" y="0"/>
                  </a:moveTo>
                  <a:lnTo>
                    <a:pt x="1332904" y="0"/>
                  </a:lnTo>
                  <a:lnTo>
                    <a:pt x="1332904" y="2114621"/>
                  </a:lnTo>
                  <a:lnTo>
                    <a:pt x="0" y="211462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819150" cap="sq">
              <a:solidFill>
                <a:srgbClr val="FFD600"/>
              </a:solidFill>
              <a:prstDash val="solid"/>
              <a:miter/>
            </a:ln>
          </p:spPr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1332904" cy="216224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7286802" y="3935400"/>
            <a:ext cx="10623232" cy="7420378"/>
            <a:chOff x="0" y="0"/>
            <a:chExt cx="2797888" cy="1954338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797888" cy="1954338"/>
            </a:xfrm>
            <a:custGeom>
              <a:avLst/>
              <a:gdLst/>
              <a:ahLst/>
              <a:cxnLst/>
              <a:rect l="l" t="t" r="r" b="b"/>
              <a:pathLst>
                <a:path w="2797888" h="1954338">
                  <a:moveTo>
                    <a:pt x="0" y="0"/>
                  </a:moveTo>
                  <a:lnTo>
                    <a:pt x="2797888" y="0"/>
                  </a:lnTo>
                  <a:lnTo>
                    <a:pt x="2797888" y="1954338"/>
                  </a:lnTo>
                  <a:lnTo>
                    <a:pt x="0" y="195433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0" name="TextBox 10"/>
            <p:cNvSpPr txBox="1"/>
            <p:nvPr/>
          </p:nvSpPr>
          <p:spPr>
            <a:xfrm>
              <a:off x="0" y="-47625"/>
              <a:ext cx="2797888" cy="200196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492493" y="2694766"/>
            <a:ext cx="15996450" cy="7333940"/>
            <a:chOff x="0" y="0"/>
            <a:chExt cx="4213057" cy="1931573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4213057" cy="1931573"/>
            </a:xfrm>
            <a:custGeom>
              <a:avLst/>
              <a:gdLst/>
              <a:ahLst/>
              <a:cxnLst/>
              <a:rect l="l" t="t" r="r" b="b"/>
              <a:pathLst>
                <a:path w="4213057" h="1931573">
                  <a:moveTo>
                    <a:pt x="0" y="0"/>
                  </a:moveTo>
                  <a:lnTo>
                    <a:pt x="4213057" y="0"/>
                  </a:lnTo>
                  <a:lnTo>
                    <a:pt x="4213057" y="1931573"/>
                  </a:lnTo>
                  <a:lnTo>
                    <a:pt x="0" y="1931573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47625"/>
              <a:ext cx="4213057" cy="197919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1028700" y="3444107"/>
            <a:ext cx="15173063" cy="62487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181"/>
              </a:lnSpc>
            </a:pPr>
            <a:r>
              <a:rPr lang="en-US" sz="2986" spc="352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 Предметом вивчення навчальної дисципліни є набуття знань і формування умінь та навичок щодо реалізації гендерної політики в системі охорони здоровʼя, аналізу гендерних особливостей у медичному обслуговуванні, управлінні та законодавчому регулюванні.</a:t>
            </a:r>
          </a:p>
          <a:p>
            <a:pPr algn="l">
              <a:lnSpc>
                <a:spcPts val="4041"/>
              </a:lnSpc>
            </a:pPr>
            <a:r>
              <a:rPr lang="en-US" sz="2886" spc="34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</a:t>
            </a:r>
          </a:p>
          <a:p>
            <a:pPr algn="l">
              <a:lnSpc>
                <a:spcPts val="4181"/>
              </a:lnSpc>
            </a:pPr>
            <a:r>
              <a:rPr lang="en-US" sz="2986" spc="352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Метою викладання дисципліни є підготовка фахівців, здатних ефективно впроваджувати гендерно чутливі підходи в організації медичної допомоги, управлінні закладами охорони здоровʼя та розробці політик, спрямованих на забезпечення рівного доступу до медичних послуг.</a:t>
            </a:r>
          </a:p>
          <a:p>
            <a:pPr algn="l">
              <a:lnSpc>
                <a:spcPts val="4181"/>
              </a:lnSpc>
            </a:pPr>
            <a:endParaRPr lang="en-US" sz="2986" spc="352">
              <a:solidFill>
                <a:srgbClr val="000000"/>
              </a:solidFill>
              <a:latin typeface="Yeseva One"/>
              <a:ea typeface="Yeseva One"/>
              <a:cs typeface="Yeseva One"/>
              <a:sym typeface="Yeseva One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0" y="613722"/>
            <a:ext cx="18288000" cy="9791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80"/>
              </a:lnSpc>
            </a:pPr>
            <a:r>
              <a:rPr lang="en-US" sz="570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Предмет та мета навчальної дисципліни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73943" y="318713"/>
            <a:ext cx="17540115" cy="9649574"/>
            <a:chOff x="0" y="0"/>
            <a:chExt cx="4619619" cy="254145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619619" cy="2541452"/>
            </a:xfrm>
            <a:custGeom>
              <a:avLst/>
              <a:gdLst/>
              <a:ahLst/>
              <a:cxnLst/>
              <a:rect l="l" t="t" r="r" b="b"/>
              <a:pathLst>
                <a:path w="4619619" h="2541452">
                  <a:moveTo>
                    <a:pt x="0" y="0"/>
                  </a:moveTo>
                  <a:lnTo>
                    <a:pt x="4619619" y="0"/>
                  </a:lnTo>
                  <a:lnTo>
                    <a:pt x="4619619" y="2541452"/>
                  </a:lnTo>
                  <a:lnTo>
                    <a:pt x="0" y="254145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52400" cap="sq">
              <a:solidFill>
                <a:srgbClr val="FFD600"/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4619619" cy="258907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>
            <a:grpSpLocks noChangeAspect="1"/>
          </p:cNvGrpSpPr>
          <p:nvPr/>
        </p:nvGrpSpPr>
        <p:grpSpPr>
          <a:xfrm>
            <a:off x="13327835" y="790833"/>
            <a:ext cx="4147322" cy="7905684"/>
            <a:chOff x="0" y="0"/>
            <a:chExt cx="3331210" cy="63500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331210" cy="6350000"/>
            </a:xfrm>
            <a:custGeom>
              <a:avLst/>
              <a:gdLst/>
              <a:ahLst/>
              <a:cxnLst/>
              <a:rect l="l" t="t" r="r" b="b"/>
              <a:pathLst>
                <a:path w="3331210" h="6350000">
                  <a:moveTo>
                    <a:pt x="3192780" y="0"/>
                  </a:moveTo>
                  <a:lnTo>
                    <a:pt x="138430" y="0"/>
                  </a:lnTo>
                  <a:cubicBezTo>
                    <a:pt x="62230" y="0"/>
                    <a:pt x="0" y="63500"/>
                    <a:pt x="0" y="140970"/>
                  </a:cubicBezTo>
                  <a:lnTo>
                    <a:pt x="0" y="6209030"/>
                  </a:lnTo>
                  <a:cubicBezTo>
                    <a:pt x="0" y="6286500"/>
                    <a:pt x="62230" y="6350000"/>
                    <a:pt x="138430" y="6350000"/>
                  </a:cubicBezTo>
                  <a:lnTo>
                    <a:pt x="3192780" y="6350000"/>
                  </a:lnTo>
                  <a:cubicBezTo>
                    <a:pt x="3268980" y="6350000"/>
                    <a:pt x="3331210" y="6286500"/>
                    <a:pt x="3331210" y="6209030"/>
                  </a:cubicBezTo>
                  <a:lnTo>
                    <a:pt x="3331210" y="140970"/>
                  </a:lnTo>
                  <a:cubicBezTo>
                    <a:pt x="3331210" y="63500"/>
                    <a:pt x="3268980" y="0"/>
                    <a:pt x="3192780" y="0"/>
                  </a:cubicBezTo>
                  <a:close/>
                </a:path>
              </a:pathLst>
            </a:custGeom>
            <a:blipFill>
              <a:blip r:embed="rId2"/>
              <a:stretch>
                <a:fillRect l="-45310" r="-45310"/>
              </a:stretch>
            </a:blipFill>
          </p:spPr>
        </p:sp>
      </p:grpSp>
      <p:grpSp>
        <p:nvGrpSpPr>
          <p:cNvPr id="7" name="Group 7"/>
          <p:cNvGrpSpPr/>
          <p:nvPr/>
        </p:nvGrpSpPr>
        <p:grpSpPr>
          <a:xfrm>
            <a:off x="-1668290" y="-919360"/>
            <a:ext cx="13871301" cy="3547019"/>
            <a:chOff x="0" y="0"/>
            <a:chExt cx="3653347" cy="934194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653347" cy="934194"/>
            </a:xfrm>
            <a:custGeom>
              <a:avLst/>
              <a:gdLst/>
              <a:ahLst/>
              <a:cxnLst/>
              <a:rect l="l" t="t" r="r" b="b"/>
              <a:pathLst>
                <a:path w="3653347" h="934194">
                  <a:moveTo>
                    <a:pt x="0" y="0"/>
                  </a:moveTo>
                  <a:lnTo>
                    <a:pt x="3653347" y="0"/>
                  </a:lnTo>
                  <a:lnTo>
                    <a:pt x="3653347" y="934194"/>
                  </a:lnTo>
                  <a:lnTo>
                    <a:pt x="0" y="934194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47625"/>
              <a:ext cx="3653347" cy="98181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373943" y="2580033"/>
            <a:ext cx="11829068" cy="7795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3390" lvl="1" indent="-226695" algn="l">
              <a:lnSpc>
                <a:spcPts val="2940"/>
              </a:lnSpc>
              <a:buFont typeface="Arial"/>
              <a:buChar char="•"/>
            </a:pPr>
            <a:r>
              <a:rPr lang="en-US" sz="2100" spc="247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формування теоретичних знань про гендерну політику, її основні концепції та принципи, що впливають на систему охорони здоровʼя;</a:t>
            </a:r>
          </a:p>
          <a:p>
            <a:pPr marL="453390" lvl="1" indent="-226695" algn="l">
              <a:lnSpc>
                <a:spcPts val="2940"/>
              </a:lnSpc>
              <a:buFont typeface="Arial"/>
              <a:buChar char="•"/>
            </a:pPr>
            <a:r>
              <a:rPr lang="en-US" sz="2100" spc="247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аналіз міжнародних стандартів та національного законодавства щодо гендерної рівності в охороні здоровʼя;</a:t>
            </a:r>
          </a:p>
          <a:p>
            <a:pPr marL="453390" lvl="1" indent="-226695" algn="l">
              <a:lnSpc>
                <a:spcPts val="2940"/>
              </a:lnSpc>
              <a:buFont typeface="Arial"/>
              <a:buChar char="•"/>
            </a:pPr>
            <a:r>
              <a:rPr lang="en-US" sz="2100" spc="247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вивчення гендерних особливостей здоровʼя, зокрема біологічних і соціальних чинників, які впливають на здоровʼя різних гендерних груп;</a:t>
            </a:r>
          </a:p>
          <a:p>
            <a:pPr marL="453390" lvl="1" indent="-226695" algn="l">
              <a:lnSpc>
                <a:spcPts val="2940"/>
              </a:lnSpc>
              <a:buFont typeface="Arial"/>
              <a:buChar char="•"/>
            </a:pPr>
            <a:r>
              <a:rPr lang="en-US" sz="2100" spc="247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дослідження впливу гендерних стереотипів на доступність та якість медичних послуг;</a:t>
            </a:r>
          </a:p>
          <a:p>
            <a:pPr marL="453390" lvl="1" indent="-226695" algn="l">
              <a:lnSpc>
                <a:spcPts val="2940"/>
              </a:lnSpc>
              <a:buFont typeface="Arial"/>
              <a:buChar char="•"/>
            </a:pPr>
            <a:r>
              <a:rPr lang="en-US" sz="2100" spc="247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опанування принципами гендерно чутливого управління в медичних закладах для покращення надання медичних послуг;</a:t>
            </a:r>
          </a:p>
          <a:p>
            <a:pPr marL="453390" lvl="1" indent="-226695" algn="l">
              <a:lnSpc>
                <a:spcPts val="2940"/>
              </a:lnSpc>
              <a:buFont typeface="Arial"/>
              <a:buChar char="•"/>
            </a:pPr>
            <a:r>
              <a:rPr lang="en-US" sz="2100" spc="247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засвоєння методів гендерного аналізу, що дозволяють виявляти гендерні проблеми у сфері охорони здоровʼя;</a:t>
            </a:r>
          </a:p>
          <a:p>
            <a:pPr marL="453390" lvl="1" indent="-226695" algn="l">
              <a:lnSpc>
                <a:spcPts val="2940"/>
              </a:lnSpc>
              <a:buFont typeface="Arial"/>
              <a:buChar char="•"/>
            </a:pPr>
            <a:r>
              <a:rPr lang="en-US" sz="2100" spc="247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вивчення питань гендерного насильства та його впливу на здоровʼя, а також основ медичної допомоги жертвам насильства;</a:t>
            </a:r>
          </a:p>
          <a:p>
            <a:pPr marL="453390" lvl="1" indent="-226695" algn="l">
              <a:lnSpc>
                <a:spcPts val="2940"/>
              </a:lnSpc>
              <a:buFont typeface="Arial"/>
              <a:buChar char="•"/>
            </a:pPr>
            <a:r>
              <a:rPr lang="en-US" sz="2100" spc="247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оцінка гендерних елементів репродуктивного здоровʼя та розробка рекомендацій для покращення доступу до послуг у цій сфері.</a:t>
            </a:r>
          </a:p>
          <a:p>
            <a:pPr algn="l">
              <a:lnSpc>
                <a:spcPts val="2940"/>
              </a:lnSpc>
            </a:pPr>
            <a:endParaRPr lang="en-US" sz="2100" spc="247">
              <a:solidFill>
                <a:srgbClr val="000000"/>
              </a:solidFill>
              <a:latin typeface="Yeseva One"/>
              <a:ea typeface="Yeseva One"/>
              <a:cs typeface="Yeseva One"/>
              <a:sym typeface="Yeseva One"/>
            </a:endParaRPr>
          </a:p>
          <a:p>
            <a:pPr algn="l">
              <a:lnSpc>
                <a:spcPts val="2940"/>
              </a:lnSpc>
            </a:pPr>
            <a:endParaRPr lang="en-US" sz="2100" spc="247">
              <a:solidFill>
                <a:srgbClr val="000000"/>
              </a:solidFill>
              <a:latin typeface="Yeseva One"/>
              <a:ea typeface="Yeseva One"/>
              <a:cs typeface="Yeseva One"/>
              <a:sym typeface="Yeseva One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29451" y="695583"/>
            <a:ext cx="11573559" cy="15451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186"/>
              </a:lnSpc>
            </a:pPr>
            <a:r>
              <a:rPr lang="en-US" sz="4418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ОСНОВНИМИ ЗАВДАННЯМИ ВИВЧЕННЯ НАВЧАЛЬНОЇ ДИСЦИПЛІНИ Є: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69512" y="735343"/>
            <a:ext cx="13144236" cy="2793793"/>
            <a:chOff x="0" y="0"/>
            <a:chExt cx="3461856" cy="73581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461857" cy="735814"/>
            </a:xfrm>
            <a:custGeom>
              <a:avLst/>
              <a:gdLst/>
              <a:ahLst/>
              <a:cxnLst/>
              <a:rect l="l" t="t" r="r" b="b"/>
              <a:pathLst>
                <a:path w="3461857" h="735814">
                  <a:moveTo>
                    <a:pt x="0" y="0"/>
                  </a:moveTo>
                  <a:lnTo>
                    <a:pt x="3461857" y="0"/>
                  </a:lnTo>
                  <a:lnTo>
                    <a:pt x="3461857" y="735814"/>
                  </a:lnTo>
                  <a:lnTo>
                    <a:pt x="0" y="735814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3461856" cy="78343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3444373" y="4719690"/>
            <a:ext cx="5962340" cy="7957073"/>
            <a:chOff x="0" y="0"/>
            <a:chExt cx="1570328" cy="209569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570328" cy="2095690"/>
            </a:xfrm>
            <a:custGeom>
              <a:avLst/>
              <a:gdLst/>
              <a:ahLst/>
              <a:cxnLst/>
              <a:rect l="l" t="t" r="r" b="b"/>
              <a:pathLst>
                <a:path w="1570328" h="2095690">
                  <a:moveTo>
                    <a:pt x="0" y="0"/>
                  </a:moveTo>
                  <a:lnTo>
                    <a:pt x="1570328" y="0"/>
                  </a:lnTo>
                  <a:lnTo>
                    <a:pt x="1570328" y="2095690"/>
                  </a:lnTo>
                  <a:lnTo>
                    <a:pt x="0" y="2095690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1570328" cy="214331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1811658" y="3919590"/>
            <a:ext cx="2981170" cy="6627134"/>
            <a:chOff x="0" y="0"/>
            <a:chExt cx="785164" cy="1745418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785164" cy="1745418"/>
            </a:xfrm>
            <a:custGeom>
              <a:avLst/>
              <a:gdLst/>
              <a:ahLst/>
              <a:cxnLst/>
              <a:rect l="l" t="t" r="r" b="b"/>
              <a:pathLst>
                <a:path w="785164" h="1745418">
                  <a:moveTo>
                    <a:pt x="0" y="0"/>
                  </a:moveTo>
                  <a:lnTo>
                    <a:pt x="785164" y="0"/>
                  </a:lnTo>
                  <a:lnTo>
                    <a:pt x="785164" y="1745418"/>
                  </a:lnTo>
                  <a:lnTo>
                    <a:pt x="0" y="1745418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47625"/>
              <a:ext cx="785164" cy="17930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2114629" y="-174016"/>
            <a:ext cx="10289343" cy="1434517"/>
            <a:chOff x="0" y="0"/>
            <a:chExt cx="2709950" cy="377815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709950" cy="377815"/>
            </a:xfrm>
            <a:custGeom>
              <a:avLst/>
              <a:gdLst/>
              <a:ahLst/>
              <a:cxnLst/>
              <a:rect l="l" t="t" r="r" b="b"/>
              <a:pathLst>
                <a:path w="2709950" h="377815">
                  <a:moveTo>
                    <a:pt x="0" y="0"/>
                  </a:moveTo>
                  <a:lnTo>
                    <a:pt x="2709950" y="0"/>
                  </a:lnTo>
                  <a:lnTo>
                    <a:pt x="2709950" y="377815"/>
                  </a:lnTo>
                  <a:lnTo>
                    <a:pt x="0" y="377815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47625"/>
              <a:ext cx="2709950" cy="4254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6129586" y="2869274"/>
            <a:ext cx="1129714" cy="1050316"/>
            <a:chOff x="0" y="0"/>
            <a:chExt cx="297538" cy="276626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97538" cy="276626"/>
            </a:xfrm>
            <a:custGeom>
              <a:avLst/>
              <a:gdLst/>
              <a:ahLst/>
              <a:cxnLst/>
              <a:rect l="l" t="t" r="r" b="b"/>
              <a:pathLst>
                <a:path w="297538" h="276626">
                  <a:moveTo>
                    <a:pt x="0" y="0"/>
                  </a:moveTo>
                  <a:lnTo>
                    <a:pt x="297538" y="0"/>
                  </a:lnTo>
                  <a:lnTo>
                    <a:pt x="297538" y="276626"/>
                  </a:lnTo>
                  <a:lnTo>
                    <a:pt x="0" y="276626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47625"/>
              <a:ext cx="297538" cy="32425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1028700" y="210185"/>
            <a:ext cx="1129714" cy="1050316"/>
            <a:chOff x="0" y="0"/>
            <a:chExt cx="297538" cy="276626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297538" cy="276626"/>
            </a:xfrm>
            <a:custGeom>
              <a:avLst/>
              <a:gdLst/>
              <a:ahLst/>
              <a:cxnLst/>
              <a:rect l="l" t="t" r="r" b="b"/>
              <a:pathLst>
                <a:path w="297538" h="276626">
                  <a:moveTo>
                    <a:pt x="0" y="0"/>
                  </a:moveTo>
                  <a:lnTo>
                    <a:pt x="297538" y="0"/>
                  </a:lnTo>
                  <a:lnTo>
                    <a:pt x="297538" y="276626"/>
                  </a:lnTo>
                  <a:lnTo>
                    <a:pt x="0" y="276626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47625"/>
              <a:ext cx="297538" cy="32425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0" name="TextBox 20"/>
          <p:cNvSpPr txBox="1"/>
          <p:nvPr/>
        </p:nvSpPr>
        <p:spPr>
          <a:xfrm>
            <a:off x="1307625" y="1195614"/>
            <a:ext cx="12887740" cy="1758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СТРУКТУРА НАВЧАЛЬНОЇ ДИСЦИПЛІНИ </a:t>
            </a:r>
          </a:p>
        </p:txBody>
      </p:sp>
      <p:grpSp>
        <p:nvGrpSpPr>
          <p:cNvPr id="21" name="Group 21"/>
          <p:cNvGrpSpPr/>
          <p:nvPr/>
        </p:nvGrpSpPr>
        <p:grpSpPr>
          <a:xfrm>
            <a:off x="1593557" y="4990363"/>
            <a:ext cx="10765640" cy="4751099"/>
            <a:chOff x="0" y="-124601"/>
            <a:chExt cx="2835395" cy="1251318"/>
          </a:xfrm>
        </p:grpSpPr>
        <p:sp>
          <p:nvSpPr>
            <p:cNvPr id="22" name="Freeform 22"/>
            <p:cNvSpPr/>
            <p:nvPr/>
          </p:nvSpPr>
          <p:spPr>
            <a:xfrm>
              <a:off x="0" y="-124601"/>
              <a:ext cx="2835395" cy="1251318"/>
            </a:xfrm>
            <a:custGeom>
              <a:avLst/>
              <a:gdLst/>
              <a:ahLst/>
              <a:cxnLst/>
              <a:rect l="l" t="t" r="r" b="b"/>
              <a:pathLst>
                <a:path w="2835395" h="1126716">
                  <a:moveTo>
                    <a:pt x="0" y="0"/>
                  </a:moveTo>
                  <a:lnTo>
                    <a:pt x="2835395" y="0"/>
                  </a:lnTo>
                  <a:lnTo>
                    <a:pt x="2835395" y="1126716"/>
                  </a:lnTo>
                  <a:lnTo>
                    <a:pt x="0" y="1126716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0" y="-47625"/>
              <a:ext cx="2835395" cy="11743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4" name="TextBox 24"/>
          <p:cNvSpPr txBox="1"/>
          <p:nvPr/>
        </p:nvSpPr>
        <p:spPr>
          <a:xfrm>
            <a:off x="1664268" y="4999399"/>
            <a:ext cx="10361811" cy="50600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1.Основи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гендерної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політики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та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її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вплив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на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сферу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охорони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здоровʼя.</a:t>
            </a:r>
          </a:p>
          <a:p>
            <a:pPr algn="l">
              <a:lnSpc>
                <a:spcPts val="3359"/>
              </a:lnSpc>
            </a:pP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2.Міжнародні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стандарти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та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національне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законодавство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щодо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гендерної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рівності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у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медицині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.</a:t>
            </a:r>
          </a:p>
          <a:p>
            <a:pPr algn="l">
              <a:lnSpc>
                <a:spcPts val="3359"/>
              </a:lnSpc>
            </a:pP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3.Гендерні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особливості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здоровʼя,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біологічні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та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соціальні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чинники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.</a:t>
            </a:r>
          </a:p>
          <a:p>
            <a:pPr algn="l">
              <a:lnSpc>
                <a:spcPts val="3359"/>
              </a:lnSpc>
            </a:pP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4.Гендерні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стереотипи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та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їх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вплив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на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доступність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і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якість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медичних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послуг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.</a:t>
            </a:r>
          </a:p>
          <a:p>
            <a:pPr algn="l">
              <a:lnSpc>
                <a:spcPts val="3359"/>
              </a:lnSpc>
            </a:pP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5.Гендерно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чутливе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управління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у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закладах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охорони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здоровʼя.</a:t>
            </a:r>
          </a:p>
          <a:p>
            <a:pPr algn="l">
              <a:lnSpc>
                <a:spcPts val="3359"/>
              </a:lnSpc>
            </a:pP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6.Гендерний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аналіз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у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сфері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охорони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здоровʼя: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методи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та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підходи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.</a:t>
            </a:r>
          </a:p>
          <a:p>
            <a:pPr algn="l">
              <a:lnSpc>
                <a:spcPts val="3359"/>
              </a:lnSpc>
            </a:pP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7.Гендерне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насильство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та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його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вплив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на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здоровʼя,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шляхи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запобігання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та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медична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допомога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.</a:t>
            </a:r>
          </a:p>
          <a:p>
            <a:pPr algn="l">
              <a:lnSpc>
                <a:spcPts val="3359"/>
              </a:lnSpc>
            </a:pP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8.Гендерні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особливості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репродуктивного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здоровʼя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та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3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материнства</a:t>
            </a:r>
            <a:r>
              <a:rPr lang="en-US" sz="23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.</a:t>
            </a:r>
          </a:p>
          <a:p>
            <a:pPr algn="l">
              <a:lnSpc>
                <a:spcPts val="3639"/>
              </a:lnSpc>
            </a:pPr>
            <a:endParaRPr lang="en-US" sz="2399" dirty="0">
              <a:solidFill>
                <a:srgbClr val="000000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grpSp>
        <p:nvGrpSpPr>
          <p:cNvPr id="25" name="Group 25"/>
          <p:cNvGrpSpPr>
            <a:grpSpLocks noChangeAspect="1"/>
          </p:cNvGrpSpPr>
          <p:nvPr/>
        </p:nvGrpSpPr>
        <p:grpSpPr>
          <a:xfrm>
            <a:off x="12026079" y="2656839"/>
            <a:ext cx="6261921" cy="4373905"/>
            <a:chOff x="0" y="0"/>
            <a:chExt cx="15163800" cy="10591800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15163800" cy="10591800"/>
            </a:xfrm>
            <a:custGeom>
              <a:avLst/>
              <a:gdLst/>
              <a:ahLst/>
              <a:cxnLst/>
              <a:rect l="l" t="t" r="r" b="b"/>
              <a:pathLst>
                <a:path w="15163800" h="10591800">
                  <a:moveTo>
                    <a:pt x="15163800" y="254000"/>
                  </a:moveTo>
                  <a:lnTo>
                    <a:pt x="15163800" y="10337800"/>
                  </a:lnTo>
                  <a:cubicBezTo>
                    <a:pt x="15163800" y="10478135"/>
                    <a:pt x="15050136" y="10591800"/>
                    <a:pt x="14909800" y="10591800"/>
                  </a:cubicBezTo>
                  <a:lnTo>
                    <a:pt x="254000" y="10591800"/>
                  </a:lnTo>
                  <a:cubicBezTo>
                    <a:pt x="113665" y="10591800"/>
                    <a:pt x="0" y="10478135"/>
                    <a:pt x="0" y="10337800"/>
                  </a:cubicBezTo>
                  <a:lnTo>
                    <a:pt x="0" y="254000"/>
                  </a:lnTo>
                  <a:cubicBezTo>
                    <a:pt x="0" y="113665"/>
                    <a:pt x="113665" y="0"/>
                    <a:pt x="254000" y="0"/>
                  </a:cubicBezTo>
                  <a:lnTo>
                    <a:pt x="14909800" y="0"/>
                  </a:lnTo>
                  <a:cubicBezTo>
                    <a:pt x="15050136" y="0"/>
                    <a:pt x="15163800" y="113665"/>
                    <a:pt x="15163800" y="254000"/>
                  </a:cubicBezTo>
                  <a:close/>
                </a:path>
              </a:pathLst>
            </a:custGeom>
            <a:blipFill>
              <a:blip r:embed="rId2"/>
              <a:stretch>
                <a:fillRect l="-2419" r="-2419"/>
              </a:stretch>
            </a:blipFill>
          </p:spPr>
        </p:sp>
      </p:grpSp>
      <p:sp>
        <p:nvSpPr>
          <p:cNvPr id="27" name="TextBox 27"/>
          <p:cNvSpPr txBox="1"/>
          <p:nvPr/>
        </p:nvSpPr>
        <p:spPr>
          <a:xfrm>
            <a:off x="5980531" y="4005124"/>
            <a:ext cx="1991692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Теми: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3093305" y="2249097"/>
            <a:ext cx="3215036" cy="3215023"/>
            <a:chOff x="0" y="0"/>
            <a:chExt cx="6350000" cy="634997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2"/>
              <a:stretch>
                <a:fillRect l="-39086" r="-39086"/>
              </a:stretch>
            </a:blipFill>
          </p:spPr>
        </p:sp>
      </p:grpSp>
      <p:grpSp>
        <p:nvGrpSpPr>
          <p:cNvPr id="4" name="Group 4"/>
          <p:cNvGrpSpPr>
            <a:grpSpLocks noChangeAspect="1"/>
          </p:cNvGrpSpPr>
          <p:nvPr/>
        </p:nvGrpSpPr>
        <p:grpSpPr>
          <a:xfrm>
            <a:off x="12068997" y="2237444"/>
            <a:ext cx="2894414" cy="2894403"/>
            <a:chOff x="0" y="0"/>
            <a:chExt cx="6350000" cy="6349975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3"/>
              <a:stretch>
                <a:fillRect l="-25046" r="-25046"/>
              </a:stretch>
            </a:blipFill>
          </p:spPr>
        </p:sp>
      </p:grpSp>
      <p:sp>
        <p:nvSpPr>
          <p:cNvPr id="6" name="AutoShape 6"/>
          <p:cNvSpPr/>
          <p:nvPr/>
        </p:nvSpPr>
        <p:spPr>
          <a:xfrm flipH="1" flipV="1">
            <a:off x="8605517" y="4323351"/>
            <a:ext cx="0" cy="4518995"/>
          </a:xfrm>
          <a:prstGeom prst="line">
            <a:avLst/>
          </a:prstGeom>
          <a:ln w="9525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7" name="TextBox 7"/>
          <p:cNvSpPr txBox="1"/>
          <p:nvPr/>
        </p:nvSpPr>
        <p:spPr>
          <a:xfrm>
            <a:off x="3730812" y="478494"/>
            <a:ext cx="10826377" cy="1758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РЕЗУЛЬТАТИ НАВЧАННЯ ДЛЯ ДИСЦИПЛІНИ 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420991" y="5674724"/>
            <a:ext cx="7688197" cy="4783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–основи гендерної політики та її вплив на сферу охорони здоровʼя – розуміти ключові концепції та принципи гендерної політики;</a:t>
            </a:r>
          </a:p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–основні документи та закони, що регулюють гендерну рівність у медицині;</a:t>
            </a:r>
          </a:p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–біологічні та соціальні чинники, які впливають на здоровʼя чоловіків і жінок;</a:t>
            </a:r>
          </a:p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–як стереотипи впливають на доступність та якість медичних послуг;</a:t>
            </a:r>
          </a:p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–принципи управління медичними закладами з урахуванням гендерних особливостей;</a:t>
            </a:r>
          </a:p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–методи гендерного аналізу для оцінки гендерних проблем у сфері охорони здоровʼя;</a:t>
            </a:r>
          </a:p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–вплив на здоровʼя та основи медичної допомоги жертвам насильства;</a:t>
            </a:r>
          </a:p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–значення гендерної рівності в контексті репродуктивного здоровʼя та материнства.</a:t>
            </a:r>
          </a:p>
          <a:p>
            <a:pPr algn="l">
              <a:lnSpc>
                <a:spcPts val="1923"/>
              </a:lnSpc>
            </a:pPr>
            <a:endParaRPr lang="en-US" sz="1500" spc="177">
              <a:solidFill>
                <a:srgbClr val="000000"/>
              </a:solidFill>
              <a:latin typeface="Tenor Sans"/>
              <a:ea typeface="Tenor Sans"/>
              <a:cs typeface="Tenor Sans"/>
              <a:sym typeface="Tenor Sans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9339042" y="5647750"/>
            <a:ext cx="8354323" cy="48101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–аналізувати гендерні політики у сфері охорони здоровʼя та їх вплив на медичні послуги;</a:t>
            </a:r>
          </a:p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–оцінювати виконання міжнародних стандартів та законодавства щодо гендерної рівності в охороні здоровʼя;</a:t>
            </a:r>
          </a:p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–визначати біологічні та соціальні чинники, які впливають на здоровʼя різних гендерних груп;</a:t>
            </a:r>
          </a:p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–ідентифікувати та усувати гендерні стереотипи в процесі надання медичних послуг;</a:t>
            </a:r>
          </a:p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–розробляти гендерно чутливі управлінські рішення для медичних закладів;</a:t>
            </a:r>
          </a:p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–застосовувати методи гендерного аналізу для оцінки стану здоровʼя населення та виявлення гендерних проблем;</a:t>
            </a:r>
          </a:p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–надати медичну допомогу жертвам гендерного насильства з урахуванням чутливих особливостей;</a:t>
            </a:r>
          </a:p>
          <a:p>
            <a:pPr algn="l">
              <a:lnSpc>
                <a:spcPts val="2100"/>
              </a:lnSpc>
            </a:pPr>
            <a:r>
              <a:rPr lang="en-US" sz="1500" spc="177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–розробляти рекомендації для покращення репродуктивного здоровʼя з урахуванням гендерних особливостей.</a:t>
            </a:r>
          </a:p>
          <a:p>
            <a:pPr algn="l">
              <a:lnSpc>
                <a:spcPts val="2100"/>
              </a:lnSpc>
            </a:pPr>
            <a:endParaRPr lang="en-US" sz="1500" spc="177">
              <a:solidFill>
                <a:srgbClr val="000000"/>
              </a:solidFill>
              <a:latin typeface="Tenor Sans"/>
              <a:ea typeface="Tenor Sans"/>
              <a:cs typeface="Tenor Sans"/>
              <a:sym typeface="Tenor Sans"/>
            </a:endParaRPr>
          </a:p>
          <a:p>
            <a:pPr algn="l">
              <a:lnSpc>
                <a:spcPts val="2100"/>
              </a:lnSpc>
            </a:pPr>
            <a:endParaRPr lang="en-US" sz="1500" spc="177">
              <a:solidFill>
                <a:srgbClr val="000000"/>
              </a:solidFill>
              <a:latin typeface="Tenor Sans"/>
              <a:ea typeface="Tenor Sans"/>
              <a:cs typeface="Tenor Sans"/>
              <a:sym typeface="Tenor Sans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1171937" y="4339226"/>
            <a:ext cx="1027881" cy="4152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sz="2399" b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знати: 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9829492" y="4266201"/>
            <a:ext cx="1020291" cy="4152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sz="2399" b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вміти: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-96435" y="-839891"/>
            <a:ext cx="18480869" cy="4773692"/>
            <a:chOff x="0" y="0"/>
            <a:chExt cx="24583390" cy="6350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583389" cy="6350000"/>
            </a:xfrm>
            <a:custGeom>
              <a:avLst/>
              <a:gdLst/>
              <a:ahLst/>
              <a:cxnLst/>
              <a:rect l="l" t="t" r="r" b="b"/>
              <a:pathLst>
                <a:path w="24583389" h="6350000">
                  <a:moveTo>
                    <a:pt x="0" y="0"/>
                  </a:moveTo>
                  <a:lnTo>
                    <a:pt x="24583389" y="0"/>
                  </a:lnTo>
                  <a:lnTo>
                    <a:pt x="24583389" y="6350000"/>
                  </a:lnTo>
                  <a:lnTo>
                    <a:pt x="0" y="63500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4" name="Freeform 4"/>
            <p:cNvSpPr/>
            <p:nvPr/>
          </p:nvSpPr>
          <p:spPr>
            <a:xfrm>
              <a:off x="45720" y="54610"/>
              <a:ext cx="24493219" cy="1004570"/>
            </a:xfrm>
            <a:custGeom>
              <a:avLst/>
              <a:gdLst/>
              <a:ahLst/>
              <a:cxnLst/>
              <a:rect l="l" t="t" r="r" b="b"/>
              <a:pathLst>
                <a:path w="24493219" h="1004570">
                  <a:moveTo>
                    <a:pt x="24493219" y="1004570"/>
                  </a:moveTo>
                  <a:lnTo>
                    <a:pt x="24493219" y="0"/>
                  </a:lnTo>
                  <a:lnTo>
                    <a:pt x="0" y="0"/>
                  </a:lnTo>
                  <a:lnTo>
                    <a:pt x="0" y="1004570"/>
                  </a:lnTo>
                  <a:lnTo>
                    <a:pt x="24493219" y="1004570"/>
                  </a:lnTo>
                  <a:close/>
                  <a:moveTo>
                    <a:pt x="23632160" y="435610"/>
                  </a:moveTo>
                  <a:cubicBezTo>
                    <a:pt x="23634700" y="427990"/>
                    <a:pt x="23641050" y="421640"/>
                    <a:pt x="23649941" y="420370"/>
                  </a:cubicBezTo>
                  <a:lnTo>
                    <a:pt x="23812501" y="396240"/>
                  </a:lnTo>
                  <a:lnTo>
                    <a:pt x="23884891" y="248920"/>
                  </a:lnTo>
                  <a:cubicBezTo>
                    <a:pt x="23892510" y="233680"/>
                    <a:pt x="23917910" y="233680"/>
                    <a:pt x="23925530" y="248920"/>
                  </a:cubicBezTo>
                  <a:lnTo>
                    <a:pt x="23997919" y="396240"/>
                  </a:lnTo>
                  <a:lnTo>
                    <a:pt x="24160480" y="420370"/>
                  </a:lnTo>
                  <a:cubicBezTo>
                    <a:pt x="24168100" y="421640"/>
                    <a:pt x="24175719" y="427990"/>
                    <a:pt x="24178260" y="435610"/>
                  </a:cubicBezTo>
                  <a:cubicBezTo>
                    <a:pt x="24180800" y="443230"/>
                    <a:pt x="24178260" y="452120"/>
                    <a:pt x="24171910" y="458470"/>
                  </a:cubicBezTo>
                  <a:lnTo>
                    <a:pt x="24053800" y="572770"/>
                  </a:lnTo>
                  <a:lnTo>
                    <a:pt x="24081739" y="735330"/>
                  </a:lnTo>
                  <a:cubicBezTo>
                    <a:pt x="24083009" y="742950"/>
                    <a:pt x="24079200" y="751840"/>
                    <a:pt x="24072850" y="756920"/>
                  </a:cubicBezTo>
                  <a:cubicBezTo>
                    <a:pt x="24069039" y="759460"/>
                    <a:pt x="24065230" y="760730"/>
                    <a:pt x="24060150" y="760730"/>
                  </a:cubicBezTo>
                  <a:cubicBezTo>
                    <a:pt x="24056339" y="760730"/>
                    <a:pt x="24053800" y="759460"/>
                    <a:pt x="24049989" y="758190"/>
                  </a:cubicBezTo>
                  <a:lnTo>
                    <a:pt x="23903939" y="681990"/>
                  </a:lnTo>
                  <a:lnTo>
                    <a:pt x="23757889" y="758190"/>
                  </a:lnTo>
                  <a:cubicBezTo>
                    <a:pt x="23750269" y="762000"/>
                    <a:pt x="23740109" y="762000"/>
                    <a:pt x="23733759" y="756920"/>
                  </a:cubicBezTo>
                  <a:cubicBezTo>
                    <a:pt x="23727409" y="751840"/>
                    <a:pt x="23723598" y="744220"/>
                    <a:pt x="23724869" y="735330"/>
                  </a:cubicBezTo>
                  <a:lnTo>
                    <a:pt x="23752809" y="572770"/>
                  </a:lnTo>
                  <a:lnTo>
                    <a:pt x="23638509" y="458470"/>
                  </a:lnTo>
                  <a:cubicBezTo>
                    <a:pt x="23632160" y="452120"/>
                    <a:pt x="23629619" y="443230"/>
                    <a:pt x="23632160" y="435610"/>
                  </a:cubicBezTo>
                  <a:close/>
                  <a:moveTo>
                    <a:pt x="1639570" y="271780"/>
                  </a:moveTo>
                  <a:cubicBezTo>
                    <a:pt x="1639570" y="259080"/>
                    <a:pt x="1649730" y="248920"/>
                    <a:pt x="1662430" y="248920"/>
                  </a:cubicBezTo>
                  <a:lnTo>
                    <a:pt x="2114550" y="248920"/>
                  </a:lnTo>
                  <a:cubicBezTo>
                    <a:pt x="2127250" y="248920"/>
                    <a:pt x="2137410" y="259080"/>
                    <a:pt x="2137410" y="271780"/>
                  </a:cubicBezTo>
                  <a:lnTo>
                    <a:pt x="2137410" y="723900"/>
                  </a:lnTo>
                  <a:cubicBezTo>
                    <a:pt x="2137410" y="736600"/>
                    <a:pt x="2127250" y="746760"/>
                    <a:pt x="2114550" y="746760"/>
                  </a:cubicBezTo>
                  <a:lnTo>
                    <a:pt x="1662430" y="746760"/>
                  </a:lnTo>
                  <a:cubicBezTo>
                    <a:pt x="1649730" y="746760"/>
                    <a:pt x="1639570" y="736600"/>
                    <a:pt x="1639570" y="723900"/>
                  </a:cubicBezTo>
                  <a:lnTo>
                    <a:pt x="1639570" y="271780"/>
                  </a:lnTo>
                  <a:close/>
                  <a:moveTo>
                    <a:pt x="948690" y="271780"/>
                  </a:moveTo>
                  <a:cubicBezTo>
                    <a:pt x="948690" y="259080"/>
                    <a:pt x="958850" y="248920"/>
                    <a:pt x="971550" y="248920"/>
                  </a:cubicBezTo>
                  <a:lnTo>
                    <a:pt x="1423670" y="248920"/>
                  </a:lnTo>
                  <a:cubicBezTo>
                    <a:pt x="1436370" y="248920"/>
                    <a:pt x="1446530" y="259080"/>
                    <a:pt x="1446530" y="271780"/>
                  </a:cubicBezTo>
                  <a:lnTo>
                    <a:pt x="1446530" y="723900"/>
                  </a:lnTo>
                  <a:cubicBezTo>
                    <a:pt x="1446530" y="736600"/>
                    <a:pt x="1436370" y="746760"/>
                    <a:pt x="1423670" y="746760"/>
                  </a:cubicBezTo>
                  <a:lnTo>
                    <a:pt x="971550" y="746760"/>
                  </a:lnTo>
                  <a:cubicBezTo>
                    <a:pt x="960120" y="746760"/>
                    <a:pt x="949960" y="736600"/>
                    <a:pt x="948690" y="723900"/>
                  </a:cubicBezTo>
                  <a:lnTo>
                    <a:pt x="948690" y="271780"/>
                  </a:lnTo>
                  <a:close/>
                  <a:moveTo>
                    <a:pt x="259080" y="271780"/>
                  </a:moveTo>
                  <a:cubicBezTo>
                    <a:pt x="259080" y="259080"/>
                    <a:pt x="269240" y="248920"/>
                    <a:pt x="281940" y="248920"/>
                  </a:cubicBezTo>
                  <a:lnTo>
                    <a:pt x="734060" y="248920"/>
                  </a:lnTo>
                  <a:cubicBezTo>
                    <a:pt x="746760" y="248920"/>
                    <a:pt x="756920" y="259080"/>
                    <a:pt x="756920" y="271780"/>
                  </a:cubicBezTo>
                  <a:lnTo>
                    <a:pt x="756920" y="723900"/>
                  </a:lnTo>
                  <a:cubicBezTo>
                    <a:pt x="756920" y="736600"/>
                    <a:pt x="746760" y="746760"/>
                    <a:pt x="734060" y="746760"/>
                  </a:cubicBezTo>
                  <a:lnTo>
                    <a:pt x="281940" y="746760"/>
                  </a:lnTo>
                  <a:cubicBezTo>
                    <a:pt x="269240" y="746760"/>
                    <a:pt x="259080" y="736600"/>
                    <a:pt x="259080" y="723900"/>
                  </a:cubicBezTo>
                  <a:lnTo>
                    <a:pt x="259080" y="271780"/>
                  </a:lnTo>
                  <a:close/>
                </a:path>
              </a:pathLst>
            </a:custGeom>
            <a:solidFill>
              <a:srgbClr val="C6E9D3"/>
            </a:solidFill>
          </p:spPr>
        </p:sp>
        <p:sp>
          <p:nvSpPr>
            <p:cNvPr id="5" name="Freeform 5"/>
            <p:cNvSpPr/>
            <p:nvPr/>
          </p:nvSpPr>
          <p:spPr>
            <a:xfrm>
              <a:off x="45720" y="1104900"/>
              <a:ext cx="24493219" cy="5199380"/>
            </a:xfrm>
            <a:custGeom>
              <a:avLst/>
              <a:gdLst/>
              <a:ahLst/>
              <a:cxnLst/>
              <a:rect l="l" t="t" r="r" b="b"/>
              <a:pathLst>
                <a:path w="24493219" h="5199380">
                  <a:moveTo>
                    <a:pt x="0" y="0"/>
                  </a:moveTo>
                  <a:lnTo>
                    <a:pt x="24493219" y="0"/>
                  </a:lnTo>
                  <a:lnTo>
                    <a:pt x="24493219" y="5199380"/>
                  </a:lnTo>
                  <a:lnTo>
                    <a:pt x="0" y="5199380"/>
                  </a:lnTo>
                  <a:close/>
                </a:path>
              </a:pathLst>
            </a:custGeom>
            <a:blipFill>
              <a:blip r:embed="rId2"/>
              <a:stretch>
                <a:fillRect t="-28611" b="-28611"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>
              <a:off x="1141730" y="449580"/>
              <a:ext cx="205740" cy="45720"/>
            </a:xfrm>
            <a:custGeom>
              <a:avLst/>
              <a:gdLst/>
              <a:ahLst/>
              <a:cxnLst/>
              <a:rect l="l" t="t" r="r" b="b"/>
              <a:pathLst>
                <a:path w="205740" h="45720">
                  <a:moveTo>
                    <a:pt x="0" y="0"/>
                  </a:moveTo>
                  <a:lnTo>
                    <a:pt x="205740" y="0"/>
                  </a:lnTo>
                  <a:lnTo>
                    <a:pt x="205740" y="45720"/>
                  </a:lnTo>
                  <a:lnTo>
                    <a:pt x="0" y="45720"/>
                  </a:lnTo>
                  <a:close/>
                </a:path>
              </a:pathLst>
            </a:custGeom>
            <a:solidFill>
              <a:srgbClr val="FBD46F"/>
            </a:solidFill>
          </p:spPr>
        </p:sp>
        <p:sp>
          <p:nvSpPr>
            <p:cNvPr id="7" name="Freeform 7"/>
            <p:cNvSpPr/>
            <p:nvPr/>
          </p:nvSpPr>
          <p:spPr>
            <a:xfrm>
              <a:off x="1141730" y="541020"/>
              <a:ext cx="205740" cy="114300"/>
            </a:xfrm>
            <a:custGeom>
              <a:avLst/>
              <a:gdLst/>
              <a:ahLst/>
              <a:cxnLst/>
              <a:rect l="l" t="t" r="r" b="b"/>
              <a:pathLst>
                <a:path w="205740" h="114300">
                  <a:moveTo>
                    <a:pt x="0" y="0"/>
                  </a:moveTo>
                  <a:lnTo>
                    <a:pt x="205740" y="0"/>
                  </a:lnTo>
                  <a:lnTo>
                    <a:pt x="205740" y="114300"/>
                  </a:lnTo>
                  <a:lnTo>
                    <a:pt x="0" y="114300"/>
                  </a:lnTo>
                  <a:close/>
                </a:path>
              </a:pathLst>
            </a:custGeom>
            <a:solidFill>
              <a:srgbClr val="FBD46F"/>
            </a:solidFill>
          </p:spPr>
        </p:sp>
        <p:sp>
          <p:nvSpPr>
            <p:cNvPr id="8" name="Freeform 8"/>
            <p:cNvSpPr/>
            <p:nvPr/>
          </p:nvSpPr>
          <p:spPr>
            <a:xfrm>
              <a:off x="1040130" y="349250"/>
              <a:ext cx="407670" cy="407670"/>
            </a:xfrm>
            <a:custGeom>
              <a:avLst/>
              <a:gdLst/>
              <a:ahLst/>
              <a:cxnLst/>
              <a:rect l="l" t="t" r="r" b="b"/>
              <a:pathLst>
                <a:path w="407670" h="407670">
                  <a:moveTo>
                    <a:pt x="0" y="0"/>
                  </a:moveTo>
                  <a:lnTo>
                    <a:pt x="0" y="407670"/>
                  </a:lnTo>
                  <a:lnTo>
                    <a:pt x="407670" y="407670"/>
                  </a:lnTo>
                  <a:lnTo>
                    <a:pt x="407670" y="0"/>
                  </a:lnTo>
                  <a:lnTo>
                    <a:pt x="0" y="0"/>
                  </a:lnTo>
                  <a:close/>
                  <a:moveTo>
                    <a:pt x="353060" y="328930"/>
                  </a:moveTo>
                  <a:cubicBezTo>
                    <a:pt x="353060" y="341630"/>
                    <a:pt x="342900" y="351790"/>
                    <a:pt x="330200" y="351790"/>
                  </a:cubicBezTo>
                  <a:lnTo>
                    <a:pt x="78740" y="351790"/>
                  </a:lnTo>
                  <a:cubicBezTo>
                    <a:pt x="66040" y="351790"/>
                    <a:pt x="55880" y="341630"/>
                    <a:pt x="55880" y="328930"/>
                  </a:cubicBezTo>
                  <a:lnTo>
                    <a:pt x="55880" y="77470"/>
                  </a:lnTo>
                  <a:cubicBezTo>
                    <a:pt x="55880" y="64770"/>
                    <a:pt x="66040" y="54610"/>
                    <a:pt x="78740" y="54610"/>
                  </a:cubicBezTo>
                  <a:lnTo>
                    <a:pt x="328930" y="54610"/>
                  </a:lnTo>
                  <a:cubicBezTo>
                    <a:pt x="341630" y="54610"/>
                    <a:pt x="351790" y="64770"/>
                    <a:pt x="353060" y="77470"/>
                  </a:cubicBezTo>
                  <a:lnTo>
                    <a:pt x="353060" y="328930"/>
                  </a:lnTo>
                  <a:close/>
                </a:path>
              </a:pathLst>
            </a:custGeom>
            <a:solidFill>
              <a:srgbClr val="FBD46F"/>
            </a:solidFill>
          </p:spPr>
        </p:sp>
        <p:sp>
          <p:nvSpPr>
            <p:cNvPr id="9" name="Freeform 9"/>
            <p:cNvSpPr/>
            <p:nvPr/>
          </p:nvSpPr>
          <p:spPr>
            <a:xfrm>
              <a:off x="350520" y="349250"/>
              <a:ext cx="407670" cy="407670"/>
            </a:xfrm>
            <a:custGeom>
              <a:avLst/>
              <a:gdLst/>
              <a:ahLst/>
              <a:cxnLst/>
              <a:rect l="l" t="t" r="r" b="b"/>
              <a:pathLst>
                <a:path w="407670" h="407670">
                  <a:moveTo>
                    <a:pt x="0" y="0"/>
                  </a:moveTo>
                  <a:lnTo>
                    <a:pt x="0" y="407670"/>
                  </a:lnTo>
                  <a:lnTo>
                    <a:pt x="407670" y="407670"/>
                  </a:lnTo>
                  <a:lnTo>
                    <a:pt x="407670" y="0"/>
                  </a:lnTo>
                  <a:lnTo>
                    <a:pt x="0" y="0"/>
                  </a:lnTo>
                  <a:close/>
                  <a:moveTo>
                    <a:pt x="337820" y="336550"/>
                  </a:moveTo>
                  <a:cubicBezTo>
                    <a:pt x="334010" y="340360"/>
                    <a:pt x="327660" y="342900"/>
                    <a:pt x="321310" y="342900"/>
                  </a:cubicBezTo>
                  <a:cubicBezTo>
                    <a:pt x="314960" y="342900"/>
                    <a:pt x="309880" y="340360"/>
                    <a:pt x="304800" y="336550"/>
                  </a:cubicBezTo>
                  <a:lnTo>
                    <a:pt x="203200" y="234950"/>
                  </a:lnTo>
                  <a:lnTo>
                    <a:pt x="101600" y="336550"/>
                  </a:lnTo>
                  <a:cubicBezTo>
                    <a:pt x="97790" y="340360"/>
                    <a:pt x="91440" y="342900"/>
                    <a:pt x="85090" y="342900"/>
                  </a:cubicBezTo>
                  <a:cubicBezTo>
                    <a:pt x="78740" y="342900"/>
                    <a:pt x="73660" y="340360"/>
                    <a:pt x="68580" y="336550"/>
                  </a:cubicBezTo>
                  <a:cubicBezTo>
                    <a:pt x="59690" y="327660"/>
                    <a:pt x="59690" y="313690"/>
                    <a:pt x="68580" y="304800"/>
                  </a:cubicBezTo>
                  <a:lnTo>
                    <a:pt x="170180" y="203200"/>
                  </a:lnTo>
                  <a:lnTo>
                    <a:pt x="68580" y="101600"/>
                  </a:lnTo>
                  <a:cubicBezTo>
                    <a:pt x="59690" y="92710"/>
                    <a:pt x="59690" y="78740"/>
                    <a:pt x="68580" y="69850"/>
                  </a:cubicBezTo>
                  <a:cubicBezTo>
                    <a:pt x="77470" y="60960"/>
                    <a:pt x="91440" y="60960"/>
                    <a:pt x="100330" y="69850"/>
                  </a:cubicBezTo>
                  <a:lnTo>
                    <a:pt x="201930" y="171450"/>
                  </a:lnTo>
                  <a:lnTo>
                    <a:pt x="303530" y="69850"/>
                  </a:lnTo>
                  <a:cubicBezTo>
                    <a:pt x="312420" y="60960"/>
                    <a:pt x="326390" y="60960"/>
                    <a:pt x="335280" y="69850"/>
                  </a:cubicBezTo>
                  <a:cubicBezTo>
                    <a:pt x="344170" y="78740"/>
                    <a:pt x="346710" y="92710"/>
                    <a:pt x="337820" y="101600"/>
                  </a:cubicBezTo>
                  <a:lnTo>
                    <a:pt x="236220" y="203200"/>
                  </a:lnTo>
                  <a:lnTo>
                    <a:pt x="337820" y="304800"/>
                  </a:lnTo>
                  <a:cubicBezTo>
                    <a:pt x="346710" y="313690"/>
                    <a:pt x="346710" y="327660"/>
                    <a:pt x="337820" y="336550"/>
                  </a:cubicBezTo>
                  <a:close/>
                </a:path>
              </a:pathLst>
            </a:custGeom>
            <a:solidFill>
              <a:srgbClr val="FBD46F"/>
            </a:solidFill>
          </p:spPr>
        </p:sp>
        <p:sp>
          <p:nvSpPr>
            <p:cNvPr id="10" name="Freeform 10"/>
            <p:cNvSpPr/>
            <p:nvPr/>
          </p:nvSpPr>
          <p:spPr>
            <a:xfrm>
              <a:off x="23743920" y="363220"/>
              <a:ext cx="410211" cy="388620"/>
            </a:xfrm>
            <a:custGeom>
              <a:avLst/>
              <a:gdLst/>
              <a:ahLst/>
              <a:cxnLst/>
              <a:rect l="l" t="t" r="r" b="b"/>
              <a:pathLst>
                <a:path w="410211" h="388620">
                  <a:moveTo>
                    <a:pt x="410210" y="148590"/>
                  </a:moveTo>
                  <a:lnTo>
                    <a:pt x="280671" y="129540"/>
                  </a:lnTo>
                  <a:cubicBezTo>
                    <a:pt x="274321" y="128270"/>
                    <a:pt x="267971" y="123190"/>
                    <a:pt x="264160" y="116840"/>
                  </a:cubicBezTo>
                  <a:lnTo>
                    <a:pt x="205741" y="0"/>
                  </a:lnTo>
                  <a:lnTo>
                    <a:pt x="147321" y="116840"/>
                  </a:lnTo>
                  <a:cubicBezTo>
                    <a:pt x="144782" y="124460"/>
                    <a:pt x="138432" y="128270"/>
                    <a:pt x="130810" y="129540"/>
                  </a:cubicBezTo>
                  <a:lnTo>
                    <a:pt x="0" y="148590"/>
                  </a:lnTo>
                  <a:lnTo>
                    <a:pt x="93980" y="240030"/>
                  </a:lnTo>
                  <a:cubicBezTo>
                    <a:pt x="99060" y="245110"/>
                    <a:pt x="101600" y="252730"/>
                    <a:pt x="100330" y="260350"/>
                  </a:cubicBezTo>
                  <a:lnTo>
                    <a:pt x="78741" y="388620"/>
                  </a:lnTo>
                  <a:lnTo>
                    <a:pt x="194310" y="327660"/>
                  </a:lnTo>
                  <a:cubicBezTo>
                    <a:pt x="201930" y="323850"/>
                    <a:pt x="209550" y="323850"/>
                    <a:pt x="215900" y="327660"/>
                  </a:cubicBezTo>
                  <a:lnTo>
                    <a:pt x="331469" y="388620"/>
                  </a:lnTo>
                  <a:lnTo>
                    <a:pt x="309880" y="260350"/>
                  </a:lnTo>
                  <a:cubicBezTo>
                    <a:pt x="308610" y="252730"/>
                    <a:pt x="311150" y="245110"/>
                    <a:pt x="316230" y="240030"/>
                  </a:cubicBezTo>
                  <a:lnTo>
                    <a:pt x="410210" y="148590"/>
                  </a:lnTo>
                  <a:close/>
                </a:path>
              </a:pathLst>
            </a:custGeom>
            <a:solidFill>
              <a:srgbClr val="FBD46F"/>
            </a:solidFill>
          </p:spPr>
        </p:sp>
        <p:sp>
          <p:nvSpPr>
            <p:cNvPr id="11" name="Freeform 11"/>
            <p:cNvSpPr/>
            <p:nvPr/>
          </p:nvSpPr>
          <p:spPr>
            <a:xfrm>
              <a:off x="1731010" y="349250"/>
              <a:ext cx="407670" cy="407670"/>
            </a:xfrm>
            <a:custGeom>
              <a:avLst/>
              <a:gdLst/>
              <a:ahLst/>
              <a:cxnLst/>
              <a:rect l="l" t="t" r="r" b="b"/>
              <a:pathLst>
                <a:path w="407670" h="407670">
                  <a:moveTo>
                    <a:pt x="0" y="0"/>
                  </a:moveTo>
                  <a:lnTo>
                    <a:pt x="0" y="407670"/>
                  </a:lnTo>
                  <a:lnTo>
                    <a:pt x="407670" y="407670"/>
                  </a:lnTo>
                  <a:lnTo>
                    <a:pt x="407670" y="0"/>
                  </a:lnTo>
                  <a:lnTo>
                    <a:pt x="0" y="0"/>
                  </a:lnTo>
                  <a:close/>
                  <a:moveTo>
                    <a:pt x="350520" y="344170"/>
                  </a:moveTo>
                  <a:lnTo>
                    <a:pt x="54610" y="344170"/>
                  </a:lnTo>
                  <a:cubicBezTo>
                    <a:pt x="41910" y="344170"/>
                    <a:pt x="31750" y="334010"/>
                    <a:pt x="31750" y="321310"/>
                  </a:cubicBezTo>
                  <a:cubicBezTo>
                    <a:pt x="31750" y="308610"/>
                    <a:pt x="41910" y="298450"/>
                    <a:pt x="54610" y="298450"/>
                  </a:cubicBezTo>
                  <a:lnTo>
                    <a:pt x="350520" y="298450"/>
                  </a:lnTo>
                  <a:cubicBezTo>
                    <a:pt x="363220" y="298450"/>
                    <a:pt x="373380" y="308610"/>
                    <a:pt x="373380" y="321310"/>
                  </a:cubicBezTo>
                  <a:cubicBezTo>
                    <a:pt x="373380" y="334010"/>
                    <a:pt x="363220" y="344170"/>
                    <a:pt x="350520" y="344170"/>
                  </a:cubicBezTo>
                  <a:close/>
                </a:path>
              </a:pathLst>
            </a:custGeom>
            <a:solidFill>
              <a:srgbClr val="FBD46F"/>
            </a:solidFill>
          </p:spPr>
        </p:sp>
      </p:grpSp>
      <p:grpSp>
        <p:nvGrpSpPr>
          <p:cNvPr id="14" name="Group 14"/>
          <p:cNvGrpSpPr/>
          <p:nvPr/>
        </p:nvGrpSpPr>
        <p:grpSpPr>
          <a:xfrm>
            <a:off x="573512" y="-484622"/>
            <a:ext cx="3361031" cy="1708136"/>
            <a:chOff x="0" y="0"/>
            <a:chExt cx="885210" cy="449879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885210" cy="449879"/>
            </a:xfrm>
            <a:custGeom>
              <a:avLst/>
              <a:gdLst/>
              <a:ahLst/>
              <a:cxnLst/>
              <a:rect l="l" t="t" r="r" b="b"/>
              <a:pathLst>
                <a:path w="885210" h="449879">
                  <a:moveTo>
                    <a:pt x="0" y="0"/>
                  </a:moveTo>
                  <a:lnTo>
                    <a:pt x="885210" y="0"/>
                  </a:lnTo>
                  <a:lnTo>
                    <a:pt x="885210" y="449879"/>
                  </a:lnTo>
                  <a:lnTo>
                    <a:pt x="0" y="449879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47625"/>
              <a:ext cx="885210" cy="4975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7" name="Group 7">
            <a:extLst>
              <a:ext uri="{FF2B5EF4-FFF2-40B4-BE49-F238E27FC236}">
                <a16:creationId xmlns:a16="http://schemas.microsoft.com/office/drawing/2014/main" id="{E5206D0C-8354-A5F7-AB3A-464542FAE368}"/>
              </a:ext>
            </a:extLst>
          </p:cNvPr>
          <p:cNvGrpSpPr/>
          <p:nvPr/>
        </p:nvGrpSpPr>
        <p:grpSpPr>
          <a:xfrm>
            <a:off x="-1668290" y="-1100186"/>
            <a:ext cx="17368390" cy="9028706"/>
            <a:chOff x="0" y="-47625"/>
            <a:chExt cx="4574391" cy="2377930"/>
          </a:xfrm>
        </p:grpSpPr>
        <p:sp>
          <p:nvSpPr>
            <p:cNvPr id="18" name="Freeform 8">
              <a:extLst>
                <a:ext uri="{FF2B5EF4-FFF2-40B4-BE49-F238E27FC236}">
                  <a16:creationId xmlns:a16="http://schemas.microsoft.com/office/drawing/2014/main" id="{874E5697-B31A-F5B0-E7FD-CF4931A18E5B}"/>
                </a:ext>
              </a:extLst>
            </p:cNvPr>
            <p:cNvSpPr/>
            <p:nvPr/>
          </p:nvSpPr>
          <p:spPr>
            <a:xfrm>
              <a:off x="921044" y="1396111"/>
              <a:ext cx="3653347" cy="934194"/>
            </a:xfrm>
            <a:custGeom>
              <a:avLst/>
              <a:gdLst/>
              <a:ahLst/>
              <a:cxnLst/>
              <a:rect l="l" t="t" r="r" b="b"/>
              <a:pathLst>
                <a:path w="3653347" h="934194">
                  <a:moveTo>
                    <a:pt x="0" y="0"/>
                  </a:moveTo>
                  <a:lnTo>
                    <a:pt x="3653347" y="0"/>
                  </a:lnTo>
                  <a:lnTo>
                    <a:pt x="3653347" y="934194"/>
                  </a:lnTo>
                  <a:lnTo>
                    <a:pt x="0" y="934194"/>
                  </a:lnTo>
                  <a:close/>
                </a:path>
              </a:pathLst>
            </a:custGeom>
            <a:solidFill>
              <a:srgbClr val="FFD600"/>
            </a:solidFill>
          </p:spPr>
          <p:txBody>
            <a:bodyPr/>
            <a:lstStyle/>
            <a:p>
              <a:pPr algn="ctr"/>
              <a:endParaRPr lang="ru-UA" sz="6600" dirty="0"/>
            </a:p>
            <a:p>
              <a:pPr algn="ctr"/>
              <a:r>
                <a:rPr lang="ru-UA" sz="6600" dirty="0"/>
                <a:t>ДЯКУЄМО ЗА УВАГУ!</a:t>
              </a:r>
            </a:p>
          </p:txBody>
        </p:sp>
        <p:sp>
          <p:nvSpPr>
            <p:cNvPr id="19" name="TextBox 9">
              <a:extLst>
                <a:ext uri="{FF2B5EF4-FFF2-40B4-BE49-F238E27FC236}">
                  <a16:creationId xmlns:a16="http://schemas.microsoft.com/office/drawing/2014/main" id="{2EF4A2EB-34AB-AEDD-DF67-12EFB08E8BB1}"/>
                </a:ext>
              </a:extLst>
            </p:cNvPr>
            <p:cNvSpPr txBox="1"/>
            <p:nvPr/>
          </p:nvSpPr>
          <p:spPr>
            <a:xfrm>
              <a:off x="0" y="-47625"/>
              <a:ext cx="3653347" cy="98181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699</Words>
  <Application>Microsoft Macintosh PowerPoint</Application>
  <PresentationFormat>Произвольный</PresentationFormat>
  <Paragraphs>60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6" baseType="lpstr">
      <vt:lpstr>Arial</vt:lpstr>
      <vt:lpstr>Arimo Bold</vt:lpstr>
      <vt:lpstr>PT Serif Bold</vt:lpstr>
      <vt:lpstr>Calibri</vt:lpstr>
      <vt:lpstr>Tenor Sans</vt:lpstr>
      <vt:lpstr>Yeseva One</vt:lpstr>
      <vt:lpstr>Arimo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ВК 4</dc:title>
  <cp:lastModifiedBy>Microsoft Office User</cp:lastModifiedBy>
  <cp:revision>2</cp:revision>
  <dcterms:created xsi:type="dcterms:W3CDTF">2006-08-16T00:00:00Z</dcterms:created>
  <dcterms:modified xsi:type="dcterms:W3CDTF">2025-09-10T15:29:54Z</dcterms:modified>
  <dc:identifier>DAGgqWcCC_g</dc:identifier>
</cp:coreProperties>
</file>