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0BDE9-2E4F-4630-A8E8-9C06997D2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2CDE127-B636-43CE-8059-6552B48C77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09EEF76-B2A5-451C-8050-193A016A1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B66F840-1162-45F7-BEC2-72DCC8EA6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6AE701B-218E-4D1E-A9ED-9BC2F6579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975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B1C708-AB3E-42A2-8765-0ACB24B48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CED8B20-160B-4F6B-87F7-1B2C7683D6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09B8FD4-6FAA-4869-97E0-DF3590296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B5AA474-E618-40F2-91A8-AD070625C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269E9-2F4A-41A0-AECB-850827B4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3886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37B498-518B-4FC0-B328-65B0108F1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709BCCE-2A9A-48B7-A52B-75443A710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A020785-A4EB-49B6-A142-A08E93397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8BE0DB0-EE46-4E9F-8E6C-467211A5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637AD29-D6AF-45EA-A0D7-2E1C9E82A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411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21F273-73F1-40F1-BABF-843E9F116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62B66A2-BFBC-4A6C-ACCE-8CB67A0AA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D49B5CB-88BA-43AD-938D-ABD6AA0308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8A42F05-50AB-4D85-A1D2-2BBB49DDB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4DF5D0E-A7F8-46B9-8478-423F21710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A4DF3FF-B2FB-48F2-B198-3EFFE2373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6339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E19F95-8B06-402C-AF5E-B71A7CD98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1497D09-6B6D-4FE6-AA32-66D0096B9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E1060F3-17B2-41C2-9CDA-F8D7E5C369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CEF4777-6F69-47C6-8B9D-F6DE45AE6C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D9DA231-D5B8-46F1-8468-DE2C5E63DD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1F923E39-A1E0-4077-8E06-C43E5C39B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7A5E913-84F6-4A53-8007-4753DE982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022FC26-7FD5-47D5-B700-50EC8B6E4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614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30593A-AEDF-4CE4-9C3D-4FD1F5B6D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549610C-92BC-443B-B3DB-77E9344AB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D2F67C2-3B75-44BA-8321-A76A04359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D36E6037-B287-4C75-A132-3454A4FD5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108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1F62C16-2123-46B3-99D5-0CEE2E98A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9440F0C-BEC0-4B22-9266-42BCEC1F3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5AE882C-8C07-4294-860F-A63F75C6B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4581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F29256-9298-4AC3-84BE-854D6F621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AAA9B2F-179C-43EA-BFC2-2B3B00BE5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881C95C-BF07-49FA-8F75-9FA575CDC7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FCBAB83-80E8-4BED-9F20-7C1950053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7382113-0176-4325-9680-61D0F1C6D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785E542-69B7-4859-AC44-2D9E9444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2810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070DD-4241-48EF-AE45-20E4D8247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5B524A87-A407-4733-9DE2-325EE2EC62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3F33177-CB83-4C20-85E2-0535EFC8E3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E7D95F2-1538-4A6D-B990-842A186A9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A8E9583-F945-4377-821E-40A2FE305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A6FB5C7-55AD-44A3-B00B-9B808C662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7562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E9AFC7-9D3A-49AA-827C-1EFE92EEB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2372E66-9F18-4414-A21A-4CCF9A0DE3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1ECFEA1-0FF8-4096-AFC0-90729BC1D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62446CD-4418-47F7-A4B9-87386FFBB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100A0E9-25BD-4F8B-99DF-A411E4604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627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1810B69-1AD5-4CF8-94E0-909E3A6B9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47BD0A-CE4A-468F-9048-3B6574D3B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9B8160-0C16-4676-B1A3-19000477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CAADC95-3E35-4ED5-BC46-E89D72E07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C8E4A01-23B5-411F-8BBF-3F417663D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21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84A0302-656F-43B7-9758-6286F83A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A943524-7323-4B55-97CA-7419DC338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6F30EEE-FCBC-4442-9616-D65199E939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775B8-7D59-4A3A-95DA-83B43C2A7FC9}" type="datetimeFigureOut">
              <a:rPr lang="uk-UA" smtClean="0"/>
              <a:t>17.03.2021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C781E15-F480-41A8-97EB-58E31F8893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1D46B7-9831-46A6-84B1-59BA71B8DE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DBAF7-A219-4998-8AFE-1957FA492C1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285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930F8-6E63-4BBC-8976-1D07823617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729" y="1764407"/>
            <a:ext cx="5760846" cy="928441"/>
          </a:xfrm>
        </p:spPr>
        <p:txBody>
          <a:bodyPr>
            <a:normAutofit/>
          </a:bodyPr>
          <a:lstStyle/>
          <a:p>
            <a:r>
              <a:rPr lang="uk-UA" sz="5200" dirty="0">
                <a:solidFill>
                  <a:schemeClr val="tx2"/>
                </a:solidFill>
              </a:rPr>
              <a:t>Елективний курс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8796991-9575-451C-9B87-B4346EAAF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5729" y="3019426"/>
            <a:ext cx="5760846" cy="1827806"/>
          </a:xfrm>
        </p:spPr>
        <p:txBody>
          <a:bodyPr>
            <a:normAutofit fontScale="25000" lnSpcReduction="20000"/>
          </a:bodyPr>
          <a:lstStyle/>
          <a:p>
            <a:r>
              <a:rPr lang="uk-UA" sz="9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Актуальні питання нефрології</a:t>
            </a:r>
          </a:p>
          <a:p>
            <a:endParaRPr lang="uk-UA" sz="9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uk-UA" sz="9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спеціальність «Медицина» </a:t>
            </a:r>
          </a:p>
          <a:p>
            <a:r>
              <a:rPr lang="uk-UA" sz="9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факультет медичний №2</a:t>
            </a:r>
          </a:p>
          <a:p>
            <a:endParaRPr lang="uk-UA" sz="9600" dirty="0"/>
          </a:p>
          <a:p>
            <a:r>
              <a:rPr lang="ru-RU" sz="9600" dirty="0"/>
              <a:t>кафедра </a:t>
            </a:r>
            <a:r>
              <a:rPr lang="ru-RU" sz="9600" dirty="0" err="1"/>
              <a:t>внутрішньої</a:t>
            </a:r>
            <a:r>
              <a:rPr lang="ru-RU" sz="9600" dirty="0"/>
              <a:t> </a:t>
            </a:r>
            <a:r>
              <a:rPr lang="ru-RU" sz="9600" dirty="0" err="1"/>
              <a:t>медицини</a:t>
            </a:r>
            <a:endParaRPr lang="ru-RU" sz="9600" dirty="0"/>
          </a:p>
          <a:p>
            <a:r>
              <a:rPr lang="ru-RU" sz="9600" dirty="0"/>
              <a:t> </a:t>
            </a:r>
            <a:r>
              <a:rPr lang="ru-RU" sz="9600" dirty="0" err="1"/>
              <a:t>медичного</a:t>
            </a:r>
            <a:r>
              <a:rPr lang="ru-RU" sz="9600" dirty="0"/>
              <a:t> факультету №2</a:t>
            </a:r>
            <a:endParaRPr lang="uk-UA" sz="9600" dirty="0"/>
          </a:p>
          <a:p>
            <a:endParaRPr lang="uk-UA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06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54F671-5B66-4F0D-8A0C-EE953E0589AC}"/>
              </a:ext>
            </a:extLst>
          </p:cNvPr>
          <p:cNvSpPr txBox="1"/>
          <p:nvPr/>
        </p:nvSpPr>
        <p:spPr>
          <a:xfrm>
            <a:off x="542925" y="762000"/>
            <a:ext cx="11296650" cy="4893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Актуальність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Впродовж останніх років у світі спостерігається значне зростання кількості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хвороб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нирок, які є причиною втрати працездатності та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інвалідизації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значно погіршують якість та вкорочують тривалість життя пацієнтів. </a:t>
            </a:r>
          </a:p>
          <a:p>
            <a:pPr algn="just"/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Особливої актуальності ця проблема набуває з огляду на стабільне  збільшення чисельності хворих на термінальну стадію хвороби, яка потребує застосування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нирково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-замісної терапії. </a:t>
            </a:r>
          </a:p>
          <a:p>
            <a:pPr algn="just"/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Своєчасна діагностика є запорукою успішного лікування, адже від знань лікаря, володіння практичними навичками, ретельності та точності дослідження нирок значною мірою залежить своєчасність та правильність встановлення діагнозу, ефективність лікування.</a:t>
            </a:r>
            <a:endParaRPr lang="uk-UA" sz="24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409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4F662F-21C5-4861-B36B-232FAE487884}"/>
              </a:ext>
            </a:extLst>
          </p:cNvPr>
          <p:cNvSpPr txBox="1"/>
          <p:nvPr/>
        </p:nvSpPr>
        <p:spPr>
          <a:xfrm>
            <a:off x="514350" y="1190625"/>
            <a:ext cx="11239500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Мета навчальної дисципліни</a:t>
            </a:r>
          </a:p>
          <a:p>
            <a:endParaRPr lang="uk-UA" b="1" dirty="0">
              <a:latin typeface="Times New Roman"/>
            </a:endParaRPr>
          </a:p>
          <a:p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Метою викладання навчальної дисципліни «Актуальні питання нефрології» є здобуття та поглиблення знань, вмінь, навичок та інших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компетентностей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нефрології, необхідних у професійній діяльності, які встановлені на основі освітньо-професійної програми спеціаліста.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29496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2768F62-D92E-4F89-9298-4B2124B694C5}"/>
              </a:ext>
            </a:extLst>
          </p:cNvPr>
          <p:cNvSpPr txBox="1"/>
          <p:nvPr/>
        </p:nvSpPr>
        <p:spPr>
          <a:xfrm>
            <a:off x="161925" y="142875"/>
            <a:ext cx="11668125" cy="61863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Основні завдання вивчення дисципліни «Актуальні питання нефрології» </a:t>
            </a:r>
          </a:p>
          <a:p>
            <a:endParaRPr lang="uk-U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Визначати етіологічні та патогенетичні фактори захворювань сечовидільної системи.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Класифікувати і аналізувати типову клінічну картину захворювань сечовидільної системи.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Виявляти клінічні варіанти та ускладнення захворювань сечовидільної системи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Визначати симптоми і синдроми у нефрології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Формулювати попередній діагноз захворювань сечовидільної системи.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Складати план обстеження хворого, інтерпретувати результати лабораторних та інструментальних досліджень при захворюваннях сечовидільної системи та їх ускладненнях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Проводити диференціальну діагностику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обгрунтовувати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формулювати клінічний діагноз захворювань сечовидільної системи </a:t>
            </a:r>
          </a:p>
        </p:txBody>
      </p:sp>
    </p:spTree>
    <p:extLst>
      <p:ext uri="{BB962C8B-B14F-4D97-AF65-F5344CB8AC3E}">
        <p14:creationId xmlns:p14="http://schemas.microsoft.com/office/powerpoint/2010/main" val="2105309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A1FEC4-CB31-4002-B002-19F23363C83E}"/>
              </a:ext>
            </a:extLst>
          </p:cNvPr>
          <p:cNvSpPr txBox="1"/>
          <p:nvPr/>
        </p:nvSpPr>
        <p:spPr>
          <a:xfrm>
            <a:off x="371475" y="781050"/>
            <a:ext cx="11601450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Визначати тактику ведення (рекомендації стосовно режиму, дієти, лікування, реабілітаційні заходи) хворого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 захворюваннями сечовидільної системи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Призначати немедикаментозне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медикаментозне лікування, в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т.ч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прогнозмодифікуюче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захворювання сечовидільної системи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Проводити немедикаментозну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медикаментозну первинну та вторинну профілактику при захворюваннях сечовидільної системи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Визначати прогноз та працездатність у хворих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 захворюваннями сечовидільної системи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Діагностувати та надавати медичну допомогу при невідкладних станах. Застосовувати основні алгоритми інтенсивної терапії невідкладних станів при захворюваннях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сечовидвльної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системи</a:t>
            </a:r>
          </a:p>
        </p:txBody>
      </p:sp>
    </p:spTree>
    <p:extLst>
      <p:ext uri="{BB962C8B-B14F-4D97-AF65-F5344CB8AC3E}">
        <p14:creationId xmlns:p14="http://schemas.microsoft.com/office/powerpoint/2010/main" val="1631655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40E5C2-1550-438B-BD03-F24DBC899DE0}"/>
              </a:ext>
            </a:extLst>
          </p:cNvPr>
          <p:cNvSpPr txBox="1"/>
          <p:nvPr/>
        </p:nvSpPr>
        <p:spPr>
          <a:xfrm>
            <a:off x="428625" y="485775"/>
            <a:ext cx="11639550" cy="48013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Результати навчання</a:t>
            </a:r>
          </a:p>
          <a:p>
            <a:endParaRPr lang="uk-U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uk-UA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Інтегративні кінцеві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програмні результати навчання, формуванню яких сприяє навчальна дисципліна: проводити професійну діяльність у соціальній взаємодії, аналізувати інформацію, отриману в результаті наукового пошуку, узагальнювати, систематизувати й використовувати її у професійній діяльності.</a:t>
            </a:r>
          </a:p>
          <a:p>
            <a:pPr algn="just"/>
            <a:r>
              <a:rPr lang="uk-UA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Програмні результати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навчання для дисципліни: проводити клінічне обстеження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нефрологічного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пацієнта, оцінювати інформацію щодо діагнозу, застосовуючи стандартну процедуру, на підставі результатів лабораторних та інструментальних досліджень, визначати </a:t>
            </a:r>
            <a:r>
              <a:rPr lang="uk-UA" alt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діагностично</a:t>
            </a:r>
            <a:r>
              <a:rPr lang="uk-UA" alt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-лікувальні підходи до менеджменту захворювань нирок.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42888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BFC00B3-2471-4C88-9FEF-D8CC2EC32987}"/>
              </a:ext>
            </a:extLst>
          </p:cNvPr>
          <p:cNvSpPr txBox="1"/>
          <p:nvPr/>
        </p:nvSpPr>
        <p:spPr>
          <a:xfrm>
            <a:off x="466725" y="409575"/>
            <a:ext cx="11515725" cy="56323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Методи навчання</a:t>
            </a:r>
          </a:p>
          <a:p>
            <a:endParaRPr lang="uk-U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uk-UA" sz="24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Наочні: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демонстрація тематичного хворого на практичному занятті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демонстрація історії хвороби, лабораторних та функціональних досліджень хворого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відео-метод</a:t>
            </a:r>
          </a:p>
          <a:p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демонстрація лікарських препаратів</a:t>
            </a:r>
          </a:p>
          <a:p>
            <a:pPr>
              <a:buNone/>
            </a:pPr>
            <a:r>
              <a:rPr lang="uk-UA" sz="24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Практичні: </a:t>
            </a:r>
            <a:endParaRPr lang="en-US" sz="24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фізикальні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методи обстеження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нефрологічного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хворого (огляд, пальпація, перкусія, аускультація, проведення </a:t>
            </a:r>
            <a:r>
              <a:rPr lang="uk-UA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легенево</a:t>
            </a: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-серцевої реанімації).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оцінка лабораторних та функціональних досліджень хворого.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формулювання діагнозу, написання плану обстеження та лікування хворого.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виписування рецептів.</a:t>
            </a:r>
          </a:p>
        </p:txBody>
      </p:sp>
    </p:spTree>
    <p:extLst>
      <p:ext uri="{BB962C8B-B14F-4D97-AF65-F5344CB8AC3E}">
        <p14:creationId xmlns:p14="http://schemas.microsoft.com/office/powerpoint/2010/main" val="6529639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445</Words>
  <Application>Microsoft Office PowerPoint</Application>
  <PresentationFormat>Широкий екран</PresentationFormat>
  <Paragraphs>46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Tahoma</vt:lpstr>
      <vt:lpstr>Times New Roman</vt:lpstr>
      <vt:lpstr>Тема Office</vt:lpstr>
      <vt:lpstr>Елективний курс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Елективний курс</dc:title>
  <dc:creator>Олександра Шевчук</dc:creator>
  <cp:lastModifiedBy>Олександра Шевчук</cp:lastModifiedBy>
  <cp:revision>4</cp:revision>
  <dcterms:created xsi:type="dcterms:W3CDTF">2021-03-17T17:51:38Z</dcterms:created>
  <dcterms:modified xsi:type="dcterms:W3CDTF">2021-03-17T18:29:01Z</dcterms:modified>
</cp:coreProperties>
</file>