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6" d="100"/>
          <a:sy n="86" d="100"/>
        </p:scale>
        <p:origin x="5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t>6/11/2026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6/11/2026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t>6/11/2026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6/11/2026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6/11/2026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6/11/2026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6/11/2026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t>6/11/2026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t>6/11/2026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6/11/2026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6/11/2026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6/11/2026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758" y="244611"/>
            <a:ext cx="1798146" cy="1712191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Прямоугольник 9"/>
          <p:cNvSpPr/>
          <p:nvPr/>
        </p:nvSpPr>
        <p:spPr>
          <a:xfrm>
            <a:off x="3045125" y="244611"/>
            <a:ext cx="710746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</a:t>
            </a:r>
            <a:r>
              <a:rPr lang="uk-UA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КЛІНІЧНОЇ ФАРМАЦІЇ ТА КЛІНІЧНОЇ ФАРМАКОЛОГІЇ</a:t>
            </a:r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225 МЕДИЧНА ПСИХОЛОГІЯ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 ОХОРОНА ЗДОРОВ’Я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«МЕДИЧНА ПСИХОЛОГІЯ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</p:spPr>
        <p:txBody>
          <a:bodyPr/>
          <a:lstStyle/>
          <a:p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4.9. </a:t>
            </a:r>
            <a:r>
              <a:rPr lang="uk-UA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ПОБІЧНА ДІЯ ЛІКІВ</a:t>
            </a:r>
          </a:p>
        </p:txBody>
      </p:sp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584138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ОСВІТНЬОГО </a:t>
            </a:r>
            <a:r>
              <a:rPr lang="uk-UA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4.9 «ПОБІЧНА ДІЯ ЛІКІВ» 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6027" y="2148396"/>
            <a:ext cx="10811829" cy="4509855"/>
          </a:xfrm>
        </p:spPr>
        <p:txBody>
          <a:bodyPr>
            <a:noAutofit/>
          </a:bodyPr>
          <a:lstStyle/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225 Медична психологія</a:t>
            </a: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4-й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2,0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</a:t>
            </a:r>
            <a:r>
              <a:rPr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залік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українська, англійська</a:t>
            </a:r>
          </a:p>
          <a:p>
            <a:pPr algn="just"/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Пререквізити: для успішного засвоєння дисципліни студенту необхідні знання, отримані в процесі вивчення наступних дисциплін загальної підготовки: латинська мова, етика, філософія, медична біологія, медична хімія, біологічна та біоорганічна хімія, біофізика, анатомія людини, патологічна анатомія, фізіологія, патологічна фізіологія, мікробіологія, фармакологія</a:t>
            </a:r>
            <a:r>
              <a:rPr lang="uk-UA" sz="2400" i="1" dirty="0"/>
              <a:t> </a:t>
            </a:r>
            <a:endParaRPr sz="2400" i="1" dirty="0"/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1976" y="346956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362394" y="2091265"/>
            <a:ext cx="5355825" cy="1533086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ПЕРЕВАГА:</a:t>
            </a:r>
          </a:p>
          <a:p>
            <a:pPr marL="0" indent="0">
              <a:buNone/>
            </a:pP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розуміння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механізмів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побічної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дії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ліків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→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критерій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безпечної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фармакотерапії</a:t>
            </a:r>
            <a:endParaRPr lang="ru-RU" sz="2400" dirty="0">
              <a:solidFill>
                <a:srgbClr val="0070C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329779" y="248575"/>
            <a:ext cx="5637320" cy="6516209"/>
          </a:xfrm>
        </p:spPr>
        <p:txBody>
          <a:bodyPr>
            <a:normAutofit fontScale="92500" lnSpcReduction="10000"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endParaRPr lang="uk-UA" dirty="0">
              <a:solidFill>
                <a:srgbClr val="FF0000"/>
              </a:solidFill>
              <a:latin typeface="Bahnschrift" panose="020B0502040204020203" pitchFamily="34" charset="0"/>
            </a:endParaRP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uk-UA" b="1" dirty="0">
                <a:latin typeface="Bahnschrift" panose="020B0502040204020203" pitchFamily="34" charset="0"/>
              </a:rPr>
              <a:t>Висока актуальність:</a:t>
            </a:r>
            <a:r>
              <a:rPr lang="uk-UA" dirty="0">
                <a:latin typeface="Bahnschrift" panose="020B0502040204020203" pitchFamily="34" charset="0"/>
              </a:rPr>
              <a:t> Оскільки частота побічних ефектів при амбулаторному лікуванні сягає 20%, знання з цього курсу є обов'язковими для уникнення серйозних наслідків для здоров'я пацієнтів. 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uk-UA" b="1" dirty="0" err="1">
                <a:latin typeface="Bahnschrift" panose="020B0502040204020203" pitchFamily="34" charset="0"/>
              </a:rPr>
              <a:t>Фармаконагляд</a:t>
            </a:r>
            <a:r>
              <a:rPr lang="uk-UA" b="1" dirty="0">
                <a:latin typeface="Bahnschrift" panose="020B0502040204020203" pitchFamily="34" charset="0"/>
              </a:rPr>
              <a:t> та безпека:</a:t>
            </a:r>
            <a:r>
              <a:rPr lang="uk-UA" dirty="0">
                <a:latin typeface="Bahnschrift" panose="020B0502040204020203" pitchFamily="34" charset="0"/>
              </a:rPr>
              <a:t> Курс надає сучасну інформацію про моніторинг безпеки ліків (</a:t>
            </a:r>
            <a:r>
              <a:rPr lang="uk-UA" dirty="0" err="1">
                <a:latin typeface="Bahnschrift" panose="020B0502040204020203" pitchFamily="34" charset="0"/>
              </a:rPr>
              <a:t>фармаконагляд</a:t>
            </a:r>
            <a:r>
              <a:rPr lang="uk-UA" dirty="0">
                <a:latin typeface="Bahnschrift" panose="020B0502040204020203" pitchFamily="34" charset="0"/>
              </a:rPr>
              <a:t>), що є критично важливим для клінічної практики та громадського здоров'я.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uk-UA" b="1" dirty="0">
                <a:latin typeface="Bahnschrift" panose="020B0502040204020203" pitchFamily="34" charset="0"/>
              </a:rPr>
              <a:t>Формування навичок безпечної фармакотерапії:</a:t>
            </a:r>
            <a:r>
              <a:rPr lang="uk-UA" dirty="0">
                <a:latin typeface="Bahnschrift" panose="020B0502040204020203" pitchFamily="34" charset="0"/>
              </a:rPr>
              <a:t> Курс навчає не лише лікувати, а й прогнозувати та попереджати небажані реакції на препарати.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uk-UA" b="1" dirty="0">
                <a:latin typeface="Bahnschrift" panose="020B0502040204020203" pitchFamily="34" charset="0"/>
              </a:rPr>
              <a:t>Глибоке розуміння механізмів: </a:t>
            </a:r>
            <a:r>
              <a:rPr lang="uk-UA" dirty="0">
                <a:latin typeface="Bahnschrift" panose="020B0502040204020203" pitchFamily="34" charset="0"/>
              </a:rPr>
              <a:t>Вивчаються основні механізми розвитку побічних ефектів, негативні види дії, пов'язані з </a:t>
            </a:r>
            <a:r>
              <a:rPr lang="uk-UA" dirty="0" err="1">
                <a:latin typeface="Bahnschrift" panose="020B0502040204020203" pitchFamily="34" charset="0"/>
              </a:rPr>
              <a:t>фармакодинамікою</a:t>
            </a:r>
            <a:r>
              <a:rPr lang="uk-UA" dirty="0">
                <a:latin typeface="Bahnschrift" panose="020B0502040204020203" pitchFamily="34" charset="0"/>
              </a:rPr>
              <a:t>, передозуванням та несумісністю препаратів.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uk-UA" b="1" dirty="0">
                <a:latin typeface="Bahnschrift" panose="020B0502040204020203" pitchFamily="34" charset="0"/>
              </a:rPr>
              <a:t>Оцінка ризиків та користі: </a:t>
            </a:r>
            <a:r>
              <a:rPr lang="uk-UA" dirty="0">
                <a:latin typeface="Bahnschrift" panose="020B0502040204020203" pitchFamily="34" charset="0"/>
              </a:rPr>
              <a:t>Навчання оцінці співвідношення «користь/ризик», що дозволяє уникнути поліпрагмазії (надмірного призначення ліків) та підвищити якість лікування.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uk-UA" b="1" dirty="0">
                <a:latin typeface="Bahnschrift" panose="020B0502040204020203" pitchFamily="34" charset="0"/>
              </a:rPr>
              <a:t>Спеціалізовані знання для різних груп пацієнтів: </a:t>
            </a:r>
            <a:r>
              <a:rPr lang="uk-UA" dirty="0">
                <a:latin typeface="Bahnschrift" panose="020B0502040204020203" pitchFamily="34" charset="0"/>
              </a:rPr>
              <a:t>Особлива увага приділяється ускладненням фармакотерапії у дітей, пацієнтів похилого віку, а також жінок під час вагітності та лактації.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uk-UA" b="1" dirty="0">
                <a:latin typeface="Bahnschrift" panose="020B0502040204020203" pitchFamily="34" charset="0"/>
              </a:rPr>
              <a:t>Практична спрямованість: </a:t>
            </a:r>
            <a:r>
              <a:rPr lang="uk-UA" dirty="0">
                <a:latin typeface="Bahnschrift" panose="020B0502040204020203" pitchFamily="34" charset="0"/>
              </a:rPr>
              <a:t>Вивчення реальних клінічних випадків, класифікацій побічних реакцій та міжнародних стандартів безпеки </a:t>
            </a:r>
            <a:endParaRPr lang="uk-UA" sz="2400" dirty="0">
              <a:solidFill>
                <a:srgbClr val="FF0000"/>
              </a:solidFill>
              <a:latin typeface="Bahnschrift" panose="020B0502040204020203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0399402-FC86-454D-AA50-67FC1D33C1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3666684"/>
            <a:ext cx="6096000" cy="3191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4385" y="23081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05491" y="781234"/>
            <a:ext cx="5535060" cy="5726097"/>
          </a:xfrm>
        </p:spPr>
        <p:txBody>
          <a:bodyPr>
            <a:normAutofit/>
          </a:bodyPr>
          <a:lstStyle/>
          <a:p>
            <a:pPr algn="just"/>
            <a:r>
              <a:rPr lang="uk-UA" dirty="0"/>
              <a:t>Типові прояви побічних реакцій на лікарські засоби, що виникають при їх застосуванні у діапазоні терапевтичних доз для профілактики, діагностики та лікування захворювань.</a:t>
            </a:r>
          </a:p>
          <a:p>
            <a:pPr algn="just"/>
            <a:r>
              <a:rPr lang="uk-UA" dirty="0"/>
              <a:t>Механізми розвитку побічних реакцій на лікарські засоби: закономірності між хімічною будовою, фізико-хімічними та фармакологічними властивостями і проявами побічної дії ліків.</a:t>
            </a:r>
          </a:p>
          <a:p>
            <a:pPr algn="just"/>
            <a:r>
              <a:rPr lang="uk-UA" dirty="0"/>
              <a:t>Заходи, що сприяють підвищенню та зменшенню виникненню побічних реакцій на лікарські засоби</a:t>
            </a:r>
          </a:p>
          <a:p>
            <a:pPr algn="just"/>
            <a:r>
              <a:rPr lang="uk-UA" dirty="0"/>
              <a:t>Заходи щодо попередження виникнення та допомоги при розвитку побічних реакцій на лікарські засоби основних </a:t>
            </a:r>
            <a:r>
              <a:rPr lang="uk-UA" dirty="0" err="1"/>
              <a:t>фармакотерапевтичних</a:t>
            </a:r>
            <a:r>
              <a:rPr lang="uk-UA" dirty="0"/>
              <a:t> груп.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4A215F2-B6F8-4934-8670-80127F1C7E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0110" y="2199446"/>
            <a:ext cx="4985551" cy="4569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2827" y="337351"/>
            <a:ext cx="4880136" cy="248574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347534" y="337351"/>
            <a:ext cx="5221639" cy="5925425"/>
          </a:xfrm>
        </p:spPr>
        <p:txBody>
          <a:bodyPr>
            <a:noAutofit/>
          </a:bodyPr>
          <a:lstStyle/>
          <a:p>
            <a:pPr lvl="0" algn="just"/>
            <a:r>
              <a:rPr lang="uk-UA" sz="2200" dirty="0"/>
              <a:t>проводити оцінку ефективності призначеної терапії за відповідними критеріями (клінічними та </a:t>
            </a:r>
            <a:r>
              <a:rPr lang="uk-UA" sz="2200" dirty="0" err="1"/>
              <a:t>параклінічними</a:t>
            </a:r>
            <a:r>
              <a:rPr lang="uk-UA" sz="2200" dirty="0"/>
              <a:t>);</a:t>
            </a:r>
          </a:p>
          <a:p>
            <a:pPr lvl="0" algn="just"/>
            <a:r>
              <a:rPr lang="uk-UA" sz="2200" dirty="0"/>
              <a:t>прогнозувати та визначати ризики розвитку побічної дії ліків;</a:t>
            </a:r>
          </a:p>
          <a:p>
            <a:pPr lvl="0" algn="just"/>
            <a:r>
              <a:rPr lang="uk-UA" sz="2200" dirty="0"/>
              <a:t>застосовувати відповідні </a:t>
            </a:r>
            <a:r>
              <a:rPr lang="uk-UA" sz="2200" dirty="0" err="1"/>
              <a:t>фармакотерапевтичні</a:t>
            </a:r>
            <a:r>
              <a:rPr lang="uk-UA" sz="2200" dirty="0"/>
              <a:t> заходи при розвитку побічних реакцій на лікарські засоби;</a:t>
            </a:r>
          </a:p>
          <a:p>
            <a:pPr lvl="0" algn="just"/>
            <a:r>
              <a:rPr lang="uk-UA" sz="2200" dirty="0"/>
              <a:t>оформлювати протокол оцінки та безпеки фармакотерапії у конкретного хворого (історія хвороби) із заповненням карти-повідомлення про побічну дію лікарських засобів (форма 137/о)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656926F-8EC8-476E-8D3D-86D69212F0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384917" y="3187084"/>
            <a:ext cx="3559946" cy="2974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/ Семінарські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Індивідуальна самостійна робота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2972" y="4209943"/>
            <a:ext cx="2592069" cy="839701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z="2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Доцент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Дорошкевич І.О.              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035305" y="2408390"/>
            <a:ext cx="450538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інформація: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Вінниця, вул.Пирогова,56</a:t>
            </a: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клінічної фармації та клінічної фармакології</a:t>
            </a:r>
          </a:p>
          <a:p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clinpharm@vnmu.edu.ua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7C76A4B-405A-4377-8515-A6D55E2AF0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2972" y="1964571"/>
            <a:ext cx="2057400" cy="2181225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92C5CAA-09D9-4CCB-AB27-0815FAF7D9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97616" y="2116971"/>
            <a:ext cx="1943100" cy="2028825"/>
          </a:xfrm>
          <a:prstGeom prst="rect">
            <a:avLst/>
          </a:prstGeom>
        </p:spPr>
      </p:pic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477BFBE7-A1D3-4069-865F-AA0AC932EDA9}"/>
              </a:ext>
            </a:extLst>
          </p:cNvPr>
          <p:cNvSpPr txBox="1">
            <a:spLocks/>
          </p:cNvSpPr>
          <p:nvPr/>
        </p:nvSpPr>
        <p:spPr>
          <a:xfrm>
            <a:off x="3397616" y="4190770"/>
            <a:ext cx="2439669" cy="85887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1286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8431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5735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82775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sz="2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Доцент</a:t>
            </a:r>
          </a:p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sz="2000" i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Барало</a:t>
            </a:r>
            <a:r>
              <a:rPr lang="ru-RU" sz="2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Р.П.</a:t>
            </a:r>
          </a:p>
          <a:p>
            <a:pPr>
              <a:spcBef>
                <a:spcPts val="0"/>
              </a:spcBef>
            </a:pPr>
            <a:endParaRPr lang="ru-RU" sz="2000" i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164</TotalTime>
  <Words>373</Words>
  <Application>Microsoft Office PowerPoint</Application>
  <PresentationFormat>Широкий екран</PresentationFormat>
  <Paragraphs>55</Paragraphs>
  <Slides>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3" baseType="lpstr">
      <vt:lpstr>Arial</vt:lpstr>
      <vt:lpstr>Bahnschrift</vt:lpstr>
      <vt:lpstr>Calibri</vt:lpstr>
      <vt:lpstr>Corbel</vt:lpstr>
      <vt:lpstr>Gill Sans MT</vt:lpstr>
      <vt:lpstr>Parcel</vt:lpstr>
      <vt:lpstr>ВК 4.9. ПОБІЧНА ДІЯ ЛІКІВ</vt:lpstr>
      <vt:lpstr>Паспорт ОСВІТНЬОГО КОМПОНЕнТА   ВК 4.9 «ПОБІЧНА ДІЯ ЛІКІВ»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Дорошкевич Інна Олександрівна</cp:lastModifiedBy>
  <cp:revision>27</cp:revision>
  <dcterms:created xsi:type="dcterms:W3CDTF">2026-04-08T10:22:59Z</dcterms:created>
  <dcterms:modified xsi:type="dcterms:W3CDTF">2026-06-11T17:16:18Z</dcterms:modified>
</cp:coreProperties>
</file>