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5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ПСИХІАТРІЇ, НАРКОЛОГІЇ та ПСИХОТЕРАПІЇ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2.5.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 ПРОФІЛАКТИКИ ЗАЛЕЖНОСТЕЙ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150255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2.5 «ОСНОВИ ПРОФІЛАКТИКИ ЗАЛЕЖНОСТЕЙ»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46" y="2100778"/>
            <a:ext cx="11882554" cy="460696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pPr>
              <a:lnSpc>
                <a:spcPct val="90000"/>
              </a:lnSpc>
            </a:pP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>
              <a:lnSpc>
                <a:spcPct val="90000"/>
              </a:lnSpc>
            </a:pP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латинська мова та медична термінологія; медична біологія та генетики; медична та біологічна фізика; медична, біологічна та біоорганічна хімія; анатомія людини; гістологія, цитологія та ембріологія; нормальна та патологічна фізіологія; пропедевтика внутрішніх та дитячих </a:t>
            </a:r>
            <a:r>
              <a:rPr lang="uk-UA" sz="280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хвороб</a:t>
            </a:r>
            <a:r>
              <a:rPr lang="uk-UA" sz="2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фармакологія, загальна психологія.</a:t>
            </a:r>
            <a:r>
              <a:rPr lang="ru-UA" sz="2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2800" i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246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цілісного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залежностей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професійного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52665" y="1440291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розуміння механізмів розвитку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залежностей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щодо поведінкових ризиків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орієнтуватися в сучасних підходах до профілактики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адикцій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 у сфері профілактики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залежностей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229" y="2048996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2380" y="804672"/>
            <a:ext cx="5518171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хворобливих змін психіки та поведінки при вживанні психоактивних речовин</a:t>
            </a:r>
            <a:r>
              <a:rPr lang="ru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ru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природу, патогенез, клініку, лікування, профілактику, експертизу, реабілітацію та соціальні аспекти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залежностей</a:t>
            </a:r>
            <a:r>
              <a:rPr lang="ru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ru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сучасні стратегії роботи з різними типами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адикцій</a:t>
            </a:r>
            <a:r>
              <a:rPr lang="ru-UA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179791"/>
            <a:ext cx="5932448" cy="5492611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ласифікувати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та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аналізувати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типову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клінічну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картину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розладів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психіки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та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поведінки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внаслідок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вживання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ПАР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UA" sz="215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Складати план обстеження та аналізувати дані </a:t>
            </a:r>
            <a:r>
              <a:rPr lang="uk-UA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клінікопсихопатологічного</a:t>
            </a: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патопсихологічного, лабораторних та інструментальних обстежень при типовому перебігу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розладів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психіки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та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поведінки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внаслідок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вживання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ПАР</a:t>
            </a: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UA" sz="215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Проводити диференційну діагностику та ставити попередній діагноз при типовому перебігу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розладів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психіки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та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поведінки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внаслідок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вживання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ПАР</a:t>
            </a: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UA" sz="215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Демонструвати володіння принципами лікування, реабілітації і профілактики розладів психіки та поведінки внаслідок вживання ПАР.</a:t>
            </a:r>
            <a:endParaRPr lang="ru-UA" sz="215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buFont typeface="Wingdings" pitchFamily="2" charset="2"/>
              <a:buChar char="ü"/>
              <a:tabLst>
                <a:tab pos="450215" algn="r"/>
                <a:tab pos="540385" algn="l"/>
                <a:tab pos="6472555" algn="r"/>
              </a:tabLst>
            </a:pP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Надавати екстрену допомогу при невідкладних станах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внаслідок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150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вживання</a:t>
            </a:r>
            <a:r>
              <a:rPr lang="ru-RU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ПАР</a:t>
            </a:r>
            <a:r>
              <a:rPr lang="uk-UA" sz="215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ru-UA" sz="215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1452" y="4488588"/>
            <a:ext cx="2654548" cy="98354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Ярослава МАРУНКЕВИЧ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45689" y="1927856"/>
            <a:ext cx="5189152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психіатрії, наркології та психотерапії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psychiatry@vnmu.edu.ua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CE03196-D208-412C-1237-194FBF8DE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UA" altLang="ru-UA" sz="1200" b="1" i="0" u="none" strike="noStrike" cap="none" normalizeH="0" baseline="0">
                <a:ln>
                  <a:noFill/>
                </a:ln>
                <a:solidFill>
                  <a:srgbClr val="5E5E5E"/>
                </a:solidFill>
                <a:effectLst/>
                <a:latin typeface="Google Sans"/>
              </a:rPr>
              <a:t>psychiatry@vnmu.edu.ua</a:t>
            </a:r>
            <a:endParaRPr kumimoji="0" lang="ru-UA" altLang="ru-UA" sz="1200" b="1" i="0" u="none" strike="noStrike" cap="none" normalizeH="0" baseline="0">
              <a:ln>
                <a:noFill/>
              </a:ln>
              <a:solidFill>
                <a:srgbClr val="5F6368"/>
              </a:solidFill>
              <a:effectLst/>
              <a:latin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F010A71-F5E5-2D94-13FA-F3C94E0DA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UA" altLang="ru-UA" sz="1200" b="1" i="0" u="none" strike="noStrike" cap="none" normalizeH="0" baseline="0">
                <a:ln>
                  <a:noFill/>
                </a:ln>
                <a:solidFill>
                  <a:srgbClr val="5E5E5E"/>
                </a:solidFill>
                <a:effectLst/>
                <a:latin typeface="Google Sans"/>
              </a:rPr>
              <a:t>psychiatry@vnmu.edu.ua</a:t>
            </a:r>
            <a:endParaRPr kumimoji="0" lang="ru-UA" altLang="ru-UA" sz="1200" b="1" i="0" u="none" strike="noStrike" cap="none" normalizeH="0" baseline="0">
              <a:ln>
                <a:noFill/>
              </a:ln>
              <a:solidFill>
                <a:srgbClr val="5F6368"/>
              </a:solidFill>
              <a:effectLst/>
              <a:latin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6A7F81-150D-6356-749B-9EE2205A9716}"/>
              </a:ext>
            </a:extLst>
          </p:cNvPr>
          <p:cNvSpPr txBox="1"/>
          <p:nvPr/>
        </p:nvSpPr>
        <p:spPr>
          <a:xfrm>
            <a:off x="3158" y="4488588"/>
            <a:ext cx="28534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Наталія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РАЦИБОРИНСЬКА-ПОЛЯКОВА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D92E5D7-1F0D-14EB-BEEB-B58692FD6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977" y="1927856"/>
            <a:ext cx="1699863" cy="196265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909F048-C5EB-2A86-AFE8-EFDA72BEF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88" y="1927856"/>
            <a:ext cx="2235543" cy="195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129</TotalTime>
  <Words>398</Words>
  <Application>Microsoft Macintosh PowerPoint</Application>
  <PresentationFormat>Широкоэкранный</PresentationFormat>
  <Paragraphs>54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Google Sans</vt:lpstr>
      <vt:lpstr>Wingdings</vt:lpstr>
      <vt:lpstr>Parcel</vt:lpstr>
      <vt:lpstr>ВК 2.5. ОСНОВИ ПРОФІЛАКТИКИ ЗАЛЕЖНОСТЕЙ</vt:lpstr>
      <vt:lpstr>Паспорт ОСВІТНЬОГО КОМПОНЕнТА   ВК 2.5 «ОСНОВИ ПРОФІЛАКТИКИ ЗАЛЕЖНОСТЕЙ»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Nataliya Ratsyborynska</cp:lastModifiedBy>
  <cp:revision>10</cp:revision>
  <dcterms:created xsi:type="dcterms:W3CDTF">2026-04-08T10:22:59Z</dcterms:created>
  <dcterms:modified xsi:type="dcterms:W3CDTF">2026-04-29T16:02:38Z</dcterms:modified>
</cp:coreProperties>
</file>