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96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</p:sldIdLst>
  <p:sldSz cx="12192000" cy="6858000"/>
  <p:notesSz cx="6858000" cy="9144000"/>
  <p:defaultTextStyle>
    <a:defPPr>
      <a:defRPr lang="en-US"/>
    </a:defPPr>
    <a:lvl1pPr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9280" autoAdjust="0"/>
    <p:restoredTop sz="94660"/>
  </p:normalViewPr>
  <p:slideViewPr>
    <p:cSldViewPr snapToGrid="0">
      <p:cViewPr varScale="1">
        <p:scale>
          <a:sx n="82" d="100"/>
          <a:sy n="82" d="100"/>
        </p:scale>
        <p:origin x="192" y="91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Ctr="1"/>
          <a:lstStyle>
            <a:lvl1pPr algn="ctr">
              <a:defRPr sz="38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5194" y="4352544"/>
            <a:ext cx="6801612" cy="1239894"/>
          </a:xfrm>
          <a:noFill/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2D0649-8A95-4E43-9C06-90EB8CF6FE2D}" type="datetimeFigureOut">
              <a:rPr lang="en-US"/>
              <a:pPr>
                <a:defRPr/>
              </a:pPr>
              <a:t>4/21/26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02DE2FB-BA41-413B-9DD5-1421AE5D513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8CE085-FD6F-47B2-9225-97C4C53AA242}" type="datetimeFigureOut">
              <a:rPr lang="en-US"/>
              <a:pPr>
                <a:defRPr/>
              </a:pPr>
              <a:t>4/21/26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B84A4E3-F5F8-4ABF-B864-1F6A1617033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Ctr="1"/>
          <a:lstStyle>
            <a:lvl1pPr>
              <a:defRPr sz="38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695194" y="4352465"/>
            <a:ext cx="6801612" cy="1265082"/>
          </a:xfrm>
        </p:spPr>
        <p:txBody>
          <a:bodyPr anchorCtr="1"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62CFF0-82A6-4227-BE5E-163C2DB0E271}" type="datetimeFigureOut">
              <a:rPr lang="en-US"/>
              <a:pPr>
                <a:defRPr/>
              </a:pPr>
              <a:t>4/21/26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3BC8A8E-6C9B-4E0B-B566-F5F6AE58D7E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81912" y="2638044"/>
            <a:ext cx="4271771" cy="310198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38315" y="2638044"/>
            <a:ext cx="4270247" cy="310198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61B1FD-8594-4760-AEA6-F2AEA1BA102B}" type="datetimeFigureOut">
              <a:rPr lang="en-US"/>
              <a:pPr>
                <a:defRPr/>
              </a:pPr>
              <a:t>4/21/26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D760D1-22CA-4EBD-B51A-781A2EFA9D1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8343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583436" y="3143250"/>
            <a:ext cx="4270248" cy="2596776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38316" y="3143250"/>
            <a:ext cx="4253484" cy="2596776"/>
          </a:xfrm>
        </p:spPr>
        <p:txBody>
          <a:bodyPr/>
          <a:lstStyle>
            <a:lvl5pPr>
              <a:defRPr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633831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E434C0-879E-4C2B-94EA-FEF11762C556}" type="datetimeFigureOut">
              <a:rPr lang="en-US"/>
              <a:pPr>
                <a:defRPr/>
              </a:pPr>
              <a:t>4/21/26</a:t>
            </a:fld>
            <a:endParaRPr 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D84610-DA00-4106-92B2-33B1E1F7255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24EC2C-CB3A-45F8-A4BC-BB25CA86F733}" type="datetimeFigureOut">
              <a:rPr lang="en-US"/>
              <a:pPr>
                <a:defRPr/>
              </a:pPr>
              <a:t>4/21/26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051EC54-5248-4382-B053-2BF974DC018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475735-C60D-479C-B64D-1BED0EE911F7}" type="datetimeFigureOut">
              <a:rPr lang="en-US"/>
              <a:pPr>
                <a:defRPr/>
              </a:pPr>
              <a:t>4/21/26</a:t>
            </a:fld>
            <a:endParaRPr lang="en-U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38CC66F-A1CD-453A-AB8C-B37B52805DA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5"/>
          <p:cNvSpPr/>
          <p:nvPr/>
        </p:nvSpPr>
        <p:spPr>
          <a:xfrm>
            <a:off x="6096000" y="0"/>
            <a:ext cx="6096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4672" y="2243828"/>
            <a:ext cx="4486656" cy="1141497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Ctr="1"/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36080" y="804672"/>
            <a:ext cx="4815840" cy="5248656"/>
          </a:xfrm>
        </p:spPr>
        <p:txBody>
          <a:bodyPr>
            <a:normAutofit/>
          </a:bodyPr>
          <a:lstStyle>
            <a:lvl1pPr>
              <a:defRPr sz="1900">
                <a:solidFill>
                  <a:schemeClr val="tx1"/>
                </a:solidFill>
              </a:defRPr>
            </a:lvl1pPr>
            <a:lvl2pPr>
              <a:defRPr sz="1600">
                <a:solidFill>
                  <a:schemeClr val="tx1"/>
                </a:solidFill>
              </a:defRPr>
            </a:lvl2pPr>
            <a:lvl3pPr>
              <a:defRPr sz="1600">
                <a:solidFill>
                  <a:schemeClr val="tx1"/>
                </a:solidFill>
              </a:defRPr>
            </a:lvl3pPr>
            <a:lvl4pPr>
              <a:defRPr sz="1600">
                <a:solidFill>
                  <a:schemeClr val="tx1"/>
                </a:solidFill>
              </a:defRPr>
            </a:lvl4pPr>
            <a:lvl5pPr>
              <a:defRPr sz="1600">
                <a:solidFill>
                  <a:schemeClr val="tx1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6"/>
          </a:xfrm>
        </p:spPr>
        <p:txBody>
          <a:bodyPr anchorCtr="1">
            <a:normAutofit/>
          </a:bodyPr>
          <a:lstStyle>
            <a:lvl1pPr marL="0" indent="0" algn="ctr">
              <a:buNone/>
              <a:defRPr sz="1500">
                <a:solidFill>
                  <a:schemeClr val="tx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1E731E-1709-43A3-B606-F874AA1670FE}" type="datetimeFigureOut">
              <a:rPr lang="en-US"/>
              <a:pPr>
                <a:defRPr/>
              </a:pPr>
              <a:t>4/21/26</a:t>
            </a:fld>
            <a:endParaRPr lang="en-US"/>
          </a:p>
        </p:txBody>
      </p:sp>
      <p:sp>
        <p:nvSpPr>
          <p:cNvPr id="7" name="Footer Placeholder 9"/>
          <p:cNvSpPr>
            <a:spLocks noGrp="1"/>
          </p:cNvSpPr>
          <p:nvPr>
            <p:ph type="ftr" sz="quarter" idx="11"/>
          </p:nvPr>
        </p:nvSpPr>
        <p:spPr>
          <a:xfrm>
            <a:off x="804863" y="6235700"/>
            <a:ext cx="5124450" cy="320675"/>
          </a:xfrm>
        </p:spPr>
        <p:txBody>
          <a:bodyPr/>
          <a:lstStyle>
            <a:lvl1pPr>
              <a:defRPr dirty="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45CCC3A-DD18-42FB-A2E8-5B414B1C365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8523" y="2243828"/>
            <a:ext cx="4494998" cy="1134640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Ctr="1">
            <a:no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9" y="0"/>
            <a:ext cx="6102097" cy="6858000"/>
          </a:xfrm>
          <a:solidFill>
            <a:schemeClr val="bg1">
              <a:lumMod val="85000"/>
            </a:schemeClr>
          </a:solidFill>
        </p:spPr>
        <p:txBody>
          <a:bodyPr rtlCol="0">
            <a:normAutofit/>
          </a:bodyPr>
          <a:lstStyle>
            <a:lvl1pPr marL="0" indent="0">
              <a:buNone/>
              <a:defRPr sz="32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/>
              <a:t>Вставка рисунка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7"/>
          </a:xfrm>
        </p:spPr>
        <p:txBody>
          <a:bodyPr anchorCtr="1">
            <a:normAutofit/>
          </a:bodyPr>
          <a:lstStyle>
            <a:lvl1pPr marL="0" indent="0" algn="ctr">
              <a:buNone/>
              <a:defRPr sz="1500">
                <a:solidFill>
                  <a:schemeClr val="tx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dirty="0">
                <a:solidFill>
                  <a:srgbClr val="FFFFFF"/>
                </a:solidFill>
                <a:effectLst>
                  <a:outerShdw blurRad="50800" dist="38100" dir="2700000" algn="tl" rotWithShape="0">
                    <a:prstClr val="black">
                      <a:alpha val="43000"/>
                    </a:prstClr>
                  </a:outerShdw>
                </a:effectLst>
              </a:defRPr>
            </a:lvl1pPr>
          </a:lstStyle>
          <a:p>
            <a:pPr>
              <a:defRPr/>
            </a:pPr>
            <a:fld id="{CF5842F3-744F-43FE-9606-C4DA0866B84A}" type="datetimeFigureOut">
              <a:rPr lang="en-US"/>
              <a:pPr>
                <a:defRPr/>
              </a:pPr>
              <a:t>4/21/26</a:t>
            </a:fld>
            <a:endParaRPr lang="en-US"/>
          </a:p>
        </p:txBody>
      </p:sp>
      <p:sp>
        <p:nvSpPr>
          <p:cNvPr id="6" name="Footer Placeholder 8"/>
          <p:cNvSpPr>
            <a:spLocks noGrp="1"/>
          </p:cNvSpPr>
          <p:nvPr>
            <p:ph type="ftr" sz="quarter" idx="11"/>
          </p:nvPr>
        </p:nvSpPr>
        <p:spPr>
          <a:xfrm>
            <a:off x="804863" y="6235700"/>
            <a:ext cx="5124450" cy="320675"/>
          </a:xfrm>
        </p:spPr>
        <p:txBody>
          <a:bodyPr/>
          <a:lstStyle>
            <a:lvl1pPr>
              <a:defRPr dirty="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A682BAA-9C70-4AA1-BBA5-D2D7690357D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B34D854-88EE-4CBA-8158-47813CD244C9}" type="datetimeFigureOut">
              <a:rPr lang="en-US"/>
              <a:pPr>
                <a:defRPr/>
              </a:pPr>
              <a:t>4/21/26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5EE54E-1513-4859-8AB9-5DE44E51A9E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53112" y="937260"/>
            <a:ext cx="1298608" cy="4983480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231136" y="937260"/>
            <a:ext cx="6198489" cy="4983480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6C7ED48-1789-4A2F-99CF-9103C4E28670}" type="datetimeFigureOut">
              <a:rPr lang="en-US"/>
              <a:pPr>
                <a:defRPr/>
              </a:pPr>
              <a:t>4/21/26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F61310A-22F4-4842-8296-86E40026AE3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230438" y="965200"/>
            <a:ext cx="7731125" cy="1187450"/>
          </a:xfrm>
          <a:prstGeom prst="rect">
            <a:avLst/>
          </a:prstGeom>
          <a:solidFill>
            <a:schemeClr val="bg1"/>
          </a:solidFill>
          <a:ln w="31750" cap="sq">
            <a:solidFill>
              <a:schemeClr val="tx1">
                <a:lumMod val="75000"/>
                <a:lumOff val="25000"/>
              </a:schemeClr>
            </a:solidFill>
            <a:miter lim="800000"/>
          </a:ln>
        </p:spPr>
        <p:txBody>
          <a:bodyPr vert="horz" lIns="182880" tIns="182880" rIns="182880" bIns="18288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2230438" y="2638425"/>
            <a:ext cx="7731125" cy="3101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821613" y="6238875"/>
            <a:ext cx="2754312" cy="32385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050" dirty="0">
                <a:solidFill>
                  <a:schemeClr val="tx1">
                    <a:alpha val="7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99D1A0ED-A589-49E7-AAE7-979B8CC8C46A}" type="datetimeFigureOut">
              <a:rPr lang="en-US"/>
              <a:pPr>
                <a:defRPr/>
              </a:pPr>
              <a:t>4/21/26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600200" y="6235700"/>
            <a:ext cx="5900738" cy="3206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050" dirty="0">
                <a:solidFill>
                  <a:schemeClr val="tx1">
                    <a:alpha val="7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758488" y="6218238"/>
            <a:ext cx="366712" cy="365125"/>
          </a:xfrm>
          <a:prstGeom prst="ellipse">
            <a:avLst/>
          </a:prstGeom>
          <a:solidFill>
            <a:srgbClr val="1D1D1D">
              <a:alpha val="70000"/>
            </a:srgbClr>
          </a:solidFill>
        </p:spPr>
        <p:txBody>
          <a:bodyPr vert="horz" lIns="18288" tIns="45720" rIns="18288" bIns="45720" rtlCol="0" anchor="ctr">
            <a:noAutofit/>
          </a:bodyPr>
          <a:lstStyle>
            <a:lvl1pPr algn="ctr" fontAlgn="auto">
              <a:spcBef>
                <a:spcPts val="0"/>
              </a:spcBef>
              <a:spcAft>
                <a:spcPts val="0"/>
              </a:spcAft>
              <a:defRPr sz="1100" spc="0" baseline="0" dirty="0">
                <a:solidFill>
                  <a:srgbClr val="FFFFFF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18C86FBE-93AE-4A06-9ECE-1AAAB22774F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7" r:id="rId1"/>
    <p:sldLayoutId id="2147483706" r:id="rId2"/>
    <p:sldLayoutId id="2147483705" r:id="rId3"/>
    <p:sldLayoutId id="2147483704" r:id="rId4"/>
    <p:sldLayoutId id="2147483703" r:id="rId5"/>
    <p:sldLayoutId id="2147483702" r:id="rId6"/>
    <p:sldLayoutId id="2147483701" r:id="rId7"/>
    <p:sldLayoutId id="2147483708" r:id="rId8"/>
    <p:sldLayoutId id="2147483709" r:id="rId9"/>
    <p:sldLayoutId id="2147483700" r:id="rId10"/>
    <p:sldLayoutId id="2147483699" r:id="rId11"/>
  </p:sldLayoutIdLst>
  <p:hf sldNum="0" hdr="0" ftr="0" dt="0"/>
  <p:txStyles>
    <p:titleStyle>
      <a:lvl1pPr algn="ctr" rtl="0" fontAlgn="base">
        <a:lnSpc>
          <a:spcPct val="90000"/>
        </a:lnSpc>
        <a:spcBef>
          <a:spcPct val="0"/>
        </a:spcBef>
        <a:spcAft>
          <a:spcPct val="0"/>
        </a:spcAft>
        <a:defRPr sz="2800" kern="1200" cap="all" spc="200">
          <a:solidFill>
            <a:srgbClr val="262626"/>
          </a:solidFill>
          <a:latin typeface="+mj-lt"/>
          <a:ea typeface="+mj-ea"/>
          <a:cs typeface="+mj-cs"/>
        </a:defRPr>
      </a:lvl1pPr>
      <a:lvl2pPr algn="ctr" rtl="0" fontAlgn="base">
        <a:lnSpc>
          <a:spcPct val="90000"/>
        </a:lnSpc>
        <a:spcBef>
          <a:spcPct val="0"/>
        </a:spcBef>
        <a:spcAft>
          <a:spcPct val="0"/>
        </a:spcAft>
        <a:defRPr sz="2800">
          <a:solidFill>
            <a:srgbClr val="262626"/>
          </a:solidFill>
          <a:latin typeface="Gill Sans MT" pitchFamily="34" charset="0"/>
        </a:defRPr>
      </a:lvl2pPr>
      <a:lvl3pPr algn="ctr" rtl="0" fontAlgn="base">
        <a:lnSpc>
          <a:spcPct val="90000"/>
        </a:lnSpc>
        <a:spcBef>
          <a:spcPct val="0"/>
        </a:spcBef>
        <a:spcAft>
          <a:spcPct val="0"/>
        </a:spcAft>
        <a:defRPr sz="2800">
          <a:solidFill>
            <a:srgbClr val="262626"/>
          </a:solidFill>
          <a:latin typeface="Gill Sans MT" pitchFamily="34" charset="0"/>
        </a:defRPr>
      </a:lvl3pPr>
      <a:lvl4pPr algn="ctr" rtl="0" fontAlgn="base">
        <a:lnSpc>
          <a:spcPct val="90000"/>
        </a:lnSpc>
        <a:spcBef>
          <a:spcPct val="0"/>
        </a:spcBef>
        <a:spcAft>
          <a:spcPct val="0"/>
        </a:spcAft>
        <a:defRPr sz="2800">
          <a:solidFill>
            <a:srgbClr val="262626"/>
          </a:solidFill>
          <a:latin typeface="Gill Sans MT" pitchFamily="34" charset="0"/>
        </a:defRPr>
      </a:lvl4pPr>
      <a:lvl5pPr algn="ctr" rtl="0" fontAlgn="base">
        <a:lnSpc>
          <a:spcPct val="90000"/>
        </a:lnSpc>
        <a:spcBef>
          <a:spcPct val="0"/>
        </a:spcBef>
        <a:spcAft>
          <a:spcPct val="0"/>
        </a:spcAft>
        <a:defRPr sz="2800">
          <a:solidFill>
            <a:srgbClr val="262626"/>
          </a:solidFill>
          <a:latin typeface="Gill Sans MT" pitchFamily="34" charset="0"/>
        </a:defRPr>
      </a:lvl5pPr>
      <a:lvl6pPr marL="457200" algn="ctr" rtl="0" fontAlgn="base">
        <a:lnSpc>
          <a:spcPct val="90000"/>
        </a:lnSpc>
        <a:spcBef>
          <a:spcPct val="0"/>
        </a:spcBef>
        <a:spcAft>
          <a:spcPct val="0"/>
        </a:spcAft>
        <a:defRPr sz="2800">
          <a:solidFill>
            <a:srgbClr val="262626"/>
          </a:solidFill>
          <a:latin typeface="Gill Sans MT" pitchFamily="34" charset="0"/>
        </a:defRPr>
      </a:lvl6pPr>
      <a:lvl7pPr marL="914400" algn="ctr" rtl="0" fontAlgn="base">
        <a:lnSpc>
          <a:spcPct val="90000"/>
        </a:lnSpc>
        <a:spcBef>
          <a:spcPct val="0"/>
        </a:spcBef>
        <a:spcAft>
          <a:spcPct val="0"/>
        </a:spcAft>
        <a:defRPr sz="2800">
          <a:solidFill>
            <a:srgbClr val="262626"/>
          </a:solidFill>
          <a:latin typeface="Gill Sans MT" pitchFamily="34" charset="0"/>
        </a:defRPr>
      </a:lvl7pPr>
      <a:lvl8pPr marL="1371600" algn="ctr" rtl="0" fontAlgn="base">
        <a:lnSpc>
          <a:spcPct val="90000"/>
        </a:lnSpc>
        <a:spcBef>
          <a:spcPct val="0"/>
        </a:spcBef>
        <a:spcAft>
          <a:spcPct val="0"/>
        </a:spcAft>
        <a:defRPr sz="2800">
          <a:solidFill>
            <a:srgbClr val="262626"/>
          </a:solidFill>
          <a:latin typeface="Gill Sans MT" pitchFamily="34" charset="0"/>
        </a:defRPr>
      </a:lvl8pPr>
      <a:lvl9pPr marL="1828800" algn="ctr" rtl="0" fontAlgn="base">
        <a:lnSpc>
          <a:spcPct val="90000"/>
        </a:lnSpc>
        <a:spcBef>
          <a:spcPct val="0"/>
        </a:spcBef>
        <a:spcAft>
          <a:spcPct val="0"/>
        </a:spcAft>
        <a:defRPr sz="2800">
          <a:solidFill>
            <a:srgbClr val="262626"/>
          </a:solidFill>
          <a:latin typeface="Gill Sans MT" pitchFamily="34" charset="0"/>
        </a:defRPr>
      </a:lvl9pPr>
    </p:titleStyle>
    <p:bodyStyle>
      <a:lvl1pPr marL="228600" indent="-228600" algn="l" rtl="0" fontAlgn="base">
        <a:spcBef>
          <a:spcPts val="1000"/>
        </a:spcBef>
        <a:spcAft>
          <a:spcPct val="0"/>
        </a:spcAft>
        <a:buClr>
          <a:schemeClr val="accent2"/>
        </a:buClr>
        <a:buFont typeface="Arial" charset="0"/>
        <a:buChar char="•"/>
        <a:defRPr kern="1200">
          <a:solidFill>
            <a:srgbClr val="262626"/>
          </a:solidFill>
          <a:latin typeface="+mn-lt"/>
          <a:ea typeface="+mn-ea"/>
          <a:cs typeface="+mn-cs"/>
        </a:defRPr>
      </a:lvl1pPr>
      <a:lvl2pPr marL="457200" indent="-228600" algn="l" rtl="0" fontAlgn="base">
        <a:spcBef>
          <a:spcPts val="1000"/>
        </a:spcBef>
        <a:spcAft>
          <a:spcPct val="0"/>
        </a:spcAft>
        <a:buClr>
          <a:schemeClr val="accent2"/>
        </a:buClr>
        <a:buFont typeface="Arial" charset="0"/>
        <a:buChar char="•"/>
        <a:defRPr sz="1600" kern="1200">
          <a:solidFill>
            <a:srgbClr val="262626"/>
          </a:solidFill>
          <a:latin typeface="+mn-lt"/>
          <a:ea typeface="+mn-ea"/>
          <a:cs typeface="+mn-cs"/>
        </a:defRPr>
      </a:lvl2pPr>
      <a:lvl3pPr marL="685800" indent="-228600" algn="l" rtl="0" fontAlgn="base">
        <a:spcBef>
          <a:spcPts val="1000"/>
        </a:spcBef>
        <a:spcAft>
          <a:spcPct val="0"/>
        </a:spcAft>
        <a:buClr>
          <a:schemeClr val="accent2"/>
        </a:buClr>
        <a:buFont typeface="Arial" charset="0"/>
        <a:buChar char="•"/>
        <a:defRPr sz="1600" kern="1200">
          <a:solidFill>
            <a:srgbClr val="262626"/>
          </a:solidFill>
          <a:latin typeface="+mn-lt"/>
          <a:ea typeface="+mn-ea"/>
          <a:cs typeface="+mn-cs"/>
        </a:defRPr>
      </a:lvl3pPr>
      <a:lvl4pPr marL="914400" indent="-228600" algn="l" rtl="0" fontAlgn="base">
        <a:spcBef>
          <a:spcPts val="1000"/>
        </a:spcBef>
        <a:spcAft>
          <a:spcPct val="0"/>
        </a:spcAft>
        <a:buClr>
          <a:schemeClr val="accent2"/>
        </a:buClr>
        <a:buFont typeface="Arial" charset="0"/>
        <a:buChar char="•"/>
        <a:defRPr sz="1600" kern="1200">
          <a:solidFill>
            <a:srgbClr val="262626"/>
          </a:solidFill>
          <a:latin typeface="+mn-lt"/>
          <a:ea typeface="+mn-ea"/>
          <a:cs typeface="+mn-cs"/>
        </a:defRPr>
      </a:lvl4pPr>
      <a:lvl5pPr marL="1143000" indent="-228600" algn="l" rtl="0" fontAlgn="base">
        <a:spcBef>
          <a:spcPts val="1000"/>
        </a:spcBef>
        <a:spcAft>
          <a:spcPct val="0"/>
        </a:spcAft>
        <a:buClr>
          <a:schemeClr val="accent2"/>
        </a:buClr>
        <a:buFont typeface="Arial" charset="0"/>
        <a:buChar char="•"/>
        <a:defRPr sz="1600" kern="1200">
          <a:solidFill>
            <a:srgbClr val="262626"/>
          </a:solidFill>
          <a:latin typeface="+mn-lt"/>
          <a:ea typeface="+mn-ea"/>
          <a:cs typeface="+mn-cs"/>
        </a:defRPr>
      </a:lvl5pPr>
      <a:lvl6pPr marL="131286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48431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165735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882775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3" name="Рисунок 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11200" y="244475"/>
            <a:ext cx="1798638" cy="1712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14" name="Прямоугольник 9"/>
          <p:cNvSpPr>
            <a:spLocks noChangeArrowheads="1"/>
          </p:cNvSpPr>
          <p:nvPr/>
        </p:nvSpPr>
        <p:spPr bwMode="auto">
          <a:xfrm>
            <a:off x="3044825" y="244475"/>
            <a:ext cx="7107238" cy="1552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2400" b="1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Вінницький національний медичний університет </a:t>
            </a:r>
          </a:p>
          <a:p>
            <a:pPr algn="ctr"/>
            <a:r>
              <a:rPr lang="ru-RU" sz="2400" b="1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ім. М.І. Пирогова МОЗ України</a:t>
            </a:r>
          </a:p>
          <a:p>
            <a:pPr algn="ctr"/>
            <a:endParaRPr lang="ru-RU" sz="2400">
              <a:solidFill>
                <a:srgbClr val="002060"/>
              </a:solidFill>
              <a:latin typeface="Calibri" pitchFamily="34" charset="0"/>
              <a:cs typeface="Calibri" pitchFamily="34" charset="0"/>
            </a:endParaRPr>
          </a:p>
          <a:p>
            <a:pPr algn="ctr"/>
            <a:r>
              <a:rPr lang="ru-RU" sz="240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КАФЕДРА </a:t>
            </a:r>
            <a:r>
              <a:rPr lang="ru-RU" sz="2400">
                <a:solidFill>
                  <a:srgbClr val="002060"/>
                </a:solidFill>
                <a:cs typeface="Calibri" pitchFamily="34" charset="0"/>
              </a:rPr>
              <a:t>МІКРОБІОЛОГІЇ</a:t>
            </a:r>
          </a:p>
        </p:txBody>
      </p:sp>
      <p:sp>
        <p:nvSpPr>
          <p:cNvPr id="13315" name="Прямоугольник 12"/>
          <p:cNvSpPr>
            <a:spLocks noChangeArrowheads="1"/>
          </p:cNvSpPr>
          <p:nvPr/>
        </p:nvSpPr>
        <p:spPr bwMode="auto">
          <a:xfrm>
            <a:off x="2079625" y="4362450"/>
            <a:ext cx="7859713" cy="1754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СПЕЦІАЛЬНІСТЬ: </a:t>
            </a:r>
            <a:r>
              <a:rPr lang="uk-UA" b="1" dirty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222 МЕДИЦИНА</a:t>
            </a:r>
          </a:p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ГАЛУЗЬ ЗНАНЬ: </a:t>
            </a:r>
            <a:r>
              <a:rPr lang="uk-UA" b="1" dirty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22 ОХОРОНА ЗДОРОВ’Я </a:t>
            </a:r>
          </a:p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ОСВІТНЬО-ПРОФЕСІЙНА ПРОГРАМА:</a:t>
            </a:r>
            <a:r>
              <a:rPr lang="uk-UA" b="1" dirty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 «МЕДИЦИНА</a:t>
            </a:r>
            <a:r>
              <a:rPr lang="uk-UA" dirty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»</a:t>
            </a:r>
          </a:p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РІВЕНЬ ВИЩОЇ ОСВІТИ: </a:t>
            </a:r>
            <a:r>
              <a:rPr lang="uk-UA" b="1" dirty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ДРУГИЙ (МАГІСТЕРСЬКИЙ)</a:t>
            </a:r>
          </a:p>
        </p:txBody>
      </p:sp>
      <p:sp>
        <p:nvSpPr>
          <p:cNvPr id="11" name="Заголовок 10"/>
          <p:cNvSpPr>
            <a:spLocks noGrp="1"/>
          </p:cNvSpPr>
          <p:nvPr>
            <p:ph type="ctrTitle"/>
          </p:nvPr>
        </p:nvSpPr>
        <p:spPr>
          <a:xfrm>
            <a:off x="2284413" y="2430463"/>
            <a:ext cx="7772400" cy="1470025"/>
          </a:xfrm>
          <a:solidFill>
            <a:schemeClr val="bg1"/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txBody>
          <a:bodyPr wrap="square" numCol="1" compatLnSpc="1">
            <a:prstTxWarp prst="textNoShape">
              <a:avLst/>
            </a:prstTxWarp>
          </a:bodyPr>
          <a:lstStyle/>
          <a:p>
            <a:r>
              <a:rPr lang="ru-RU" b="1" cap="none">
                <a:solidFill>
                  <a:srgbClr val="C00000"/>
                </a:solidFill>
                <a:latin typeface="Calibri" pitchFamily="34" charset="0"/>
                <a:cs typeface="Calibri" pitchFamily="34" charset="0"/>
              </a:rPr>
              <a:t>ВК </a:t>
            </a:r>
            <a:r>
              <a:rPr lang="ru-RU" b="1" cap="none">
                <a:solidFill>
                  <a:srgbClr val="C00000"/>
                </a:solidFill>
                <a:latin typeface="Arial" charset="0"/>
                <a:cs typeface="Calibri" pitchFamily="34" charset="0"/>
              </a:rPr>
              <a:t>3.2</a:t>
            </a:r>
            <a:r>
              <a:rPr lang="ru-RU" b="1" cap="none">
                <a:solidFill>
                  <a:srgbClr val="C00000"/>
                </a:solidFill>
                <a:latin typeface="Calibri" pitchFamily="34" charset="0"/>
                <a:cs typeface="Calibri" pitchFamily="34" charset="0"/>
              </a:rPr>
              <a:t>. </a:t>
            </a:r>
            <a:r>
              <a:rPr lang="ru-RU" b="1" cap="none">
                <a:solidFill>
                  <a:srgbClr val="C00000"/>
                </a:solidFill>
                <a:latin typeface="Arial" charset="0"/>
                <a:cs typeface="Calibri" pitchFamily="34" charset="0"/>
              </a:rPr>
              <a:t>ІНФЕКЦІЙНА ІМУНОЛОГІЯ</a:t>
            </a:r>
            <a:endParaRPr lang="uk-UA" b="1" cap="none">
              <a:solidFill>
                <a:srgbClr val="C00000"/>
              </a:solidFill>
              <a:latin typeface="Arial" charset="0"/>
              <a:cs typeface="Calibri" pitchFamily="34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15886" y="395289"/>
            <a:ext cx="9160102" cy="1139598"/>
          </a:xfrm>
        </p:spPr>
        <p:txBody>
          <a:bodyPr wrap="square" numCol="1" anchorCtr="0" compatLnSpc="1">
            <a:prstTxWarp prst="textNoShape">
              <a:avLst/>
            </a:prstTxWarp>
            <a:normAutofit fontScale="90000"/>
          </a:bodyPr>
          <a:lstStyle/>
          <a:p>
            <a:r>
              <a:rPr lang="uk-UA" b="1" cap="none" dirty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ПАСПОРТ ОСВІТНЬОГО КОМПОНЕНТА </a:t>
            </a:r>
            <a:br>
              <a:rPr lang="uk-UA" b="1" cap="none" dirty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</a:br>
            <a:br>
              <a:rPr lang="uk-UA" b="1" cap="none" dirty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</a:br>
            <a:r>
              <a:rPr lang="uk-UA" b="1" cap="none" dirty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ВК 3.2 «ІНФЕКЦІЙНА ІМУНОЛОГІЯ»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749424"/>
            <a:ext cx="11728450" cy="4814661"/>
          </a:xfrm>
        </p:spPr>
        <p:txBody>
          <a:bodyPr>
            <a:noAutofit/>
          </a:bodyPr>
          <a:lstStyle/>
          <a:p>
            <a:r>
              <a:rPr lang="uk-UA" sz="2800" b="1" dirty="0">
                <a:latin typeface="Calibri" pitchFamily="34" charset="0"/>
                <a:cs typeface="Calibri" pitchFamily="34" charset="0"/>
              </a:rPr>
              <a:t>Спеціальність: </a:t>
            </a:r>
            <a:r>
              <a:rPr lang="uk-UA" sz="2800" dirty="0">
                <a:latin typeface="Calibri" pitchFamily="34" charset="0"/>
                <a:cs typeface="Calibri" pitchFamily="34" charset="0"/>
              </a:rPr>
              <a:t>222 Медицина</a:t>
            </a:r>
          </a:p>
          <a:p>
            <a:r>
              <a:rPr lang="uk-UA" sz="2800" b="1" dirty="0">
                <a:latin typeface="Calibri" pitchFamily="34" charset="0"/>
                <a:cs typeface="Calibri" pitchFamily="34" charset="0"/>
              </a:rPr>
              <a:t>Курс: </a:t>
            </a:r>
            <a:r>
              <a:rPr lang="uk-UA" sz="2800" dirty="0">
                <a:latin typeface="Arial" charset="0"/>
                <a:cs typeface="Calibri" pitchFamily="34" charset="0"/>
              </a:rPr>
              <a:t>3</a:t>
            </a:r>
            <a:r>
              <a:rPr lang="uk-UA" sz="2800" dirty="0">
                <a:latin typeface="Calibri" pitchFamily="34" charset="0"/>
                <a:cs typeface="Calibri" pitchFamily="34" charset="0"/>
              </a:rPr>
              <a:t>-й</a:t>
            </a:r>
          </a:p>
          <a:p>
            <a:r>
              <a:rPr lang="uk-UA" sz="2800" b="1" dirty="0">
                <a:latin typeface="Calibri" pitchFamily="34" charset="0"/>
                <a:cs typeface="Calibri" pitchFamily="34" charset="0"/>
              </a:rPr>
              <a:t>Кредити: </a:t>
            </a:r>
            <a:r>
              <a:rPr lang="uk-UA" sz="2800" dirty="0">
                <a:latin typeface="Calibri" pitchFamily="34" charset="0"/>
                <a:cs typeface="Calibri" pitchFamily="34" charset="0"/>
              </a:rPr>
              <a:t>3,0</a:t>
            </a:r>
          </a:p>
          <a:p>
            <a:r>
              <a:rPr lang="uk-UA" sz="2800" b="1" dirty="0">
                <a:latin typeface="Calibri" pitchFamily="34" charset="0"/>
                <a:cs typeface="Calibri" pitchFamily="34" charset="0"/>
              </a:rPr>
              <a:t>Форма контролю: </a:t>
            </a:r>
            <a:r>
              <a:rPr lang="uk-UA" sz="2800" dirty="0">
                <a:latin typeface="Calibri" pitchFamily="34" charset="0"/>
                <a:cs typeface="Calibri" pitchFamily="34" charset="0"/>
              </a:rPr>
              <a:t>залік</a:t>
            </a:r>
          </a:p>
          <a:p>
            <a:r>
              <a:rPr lang="uk-UA" sz="2800" b="1" dirty="0">
                <a:latin typeface="Calibri" pitchFamily="34" charset="0"/>
                <a:cs typeface="Calibri" pitchFamily="34" charset="0"/>
              </a:rPr>
              <a:t>Мова: </a:t>
            </a:r>
            <a:r>
              <a:rPr lang="uk-UA" sz="2800" dirty="0">
                <a:latin typeface="Calibri" pitchFamily="34" charset="0"/>
                <a:cs typeface="Calibri" pitchFamily="34" charset="0"/>
              </a:rPr>
              <a:t>українська, англійська</a:t>
            </a:r>
          </a:p>
          <a:p>
            <a:pPr algn="just"/>
            <a:r>
              <a:rPr lang="uk-UA" sz="2800" b="1" dirty="0" err="1">
                <a:latin typeface="Calibri" pitchFamily="34" charset="0"/>
                <a:cs typeface="Calibri" pitchFamily="34" charset="0"/>
              </a:rPr>
              <a:t>Пререквізити</a:t>
            </a:r>
            <a:r>
              <a:rPr lang="uk-UA" sz="2800" b="1" dirty="0">
                <a:latin typeface="Calibri" pitchFamily="34" charset="0"/>
                <a:cs typeface="Calibri" pitchFamily="34" charset="0"/>
              </a:rPr>
              <a:t>:</a:t>
            </a:r>
            <a:r>
              <a:rPr lang="uk-UA" sz="2800" b="1" dirty="0">
                <a:latin typeface="Arial" charset="0"/>
                <a:cs typeface="Calibri" pitchFamily="34" charset="0"/>
              </a:rPr>
              <a:t> </a:t>
            </a:r>
            <a:r>
              <a:rPr lang="uk-UA" sz="2400" dirty="0">
                <a:latin typeface="Calibri" pitchFamily="34" charset="0"/>
                <a:ea typeface="Arial Unicode MS" pitchFamily="34" charset="-128"/>
                <a:cs typeface="Arial Unicode MS" pitchFamily="34" charset="-128"/>
              </a:rPr>
              <a:t>базові знання з медичної та біоорганічної хімії, біологічної хімії, медичної біології, гістології, анатомії людини, нормальної фізіології, мікробіології</a:t>
            </a:r>
            <a:endParaRPr lang="uk-UA" sz="2800" dirty="0">
              <a:latin typeface="Calibri" pitchFamily="34" charset="0"/>
              <a:ea typeface="Arial Unicode MS" pitchFamily="34" charset="-128"/>
              <a:cs typeface="Arial Unicode MS" pitchFamily="34" charset="-128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625" y="755650"/>
            <a:ext cx="5018088" cy="1533525"/>
          </a:xfrm>
          <a:solidFill>
            <a:schemeClr val="bg1"/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txBody>
          <a:bodyPr wrap="square" numCol="1" compatLnSpc="1">
            <a:prstTxWarp prst="textNoShape">
              <a:avLst/>
            </a:prstTxWarp>
          </a:bodyPr>
          <a:lstStyle/>
          <a:p>
            <a:r>
              <a:rPr lang="uk-UA" sz="3200" b="1" cap="none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ЧОМУ ВАРТО ОБРАТИ ЦЕЙ КУРС</a:t>
            </a:r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>
          <a:xfrm>
            <a:off x="682625" y="2651125"/>
            <a:ext cx="5462588" cy="3905250"/>
          </a:xfrm>
        </p:spPr>
        <p:txBody>
          <a:bodyPr/>
          <a:lstStyle/>
          <a:p>
            <a:pPr marL="0" indent="0">
              <a:buFont typeface="Arial" charset="0"/>
              <a:buNone/>
            </a:pPr>
            <a:r>
              <a:rPr lang="ru-RU" sz="2400" b="1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КЛЮЧОВА ПЕРЕВАГА:</a:t>
            </a:r>
          </a:p>
          <a:p>
            <a:pPr marL="0" indent="0">
              <a:buFont typeface="Arial" charset="0"/>
              <a:buNone/>
            </a:pPr>
            <a:r>
              <a:rPr lang="uk-UA" sz="2400"/>
              <a:t>цілісні, глибокі, ґрунтовні </a:t>
            </a:r>
            <a:r>
              <a:rPr lang="uk-UA" sz="2400" i="1"/>
              <a:t>знання про формування протибактеріального, антитоксичного, противірусного, протигрибкового, антипротозойного імунітету</a:t>
            </a:r>
            <a:r>
              <a:rPr lang="uk-UA" sz="2400"/>
              <a:t>  здобувачі вищої освіти можуть отримати </a:t>
            </a:r>
            <a:r>
              <a:rPr lang="uk-UA" sz="2400" u="sng"/>
              <a:t>лише на кафедрі мікробіології, імунології, вірусології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type="body" sz="half" idx="2"/>
          </p:nvPr>
        </p:nvSpPr>
        <p:spPr>
          <a:xfrm>
            <a:off x="6280150" y="307975"/>
            <a:ext cx="5621338" cy="6203950"/>
          </a:xfrm>
        </p:spPr>
        <p:txBody>
          <a:bodyPr/>
          <a:lstStyle/>
          <a:p>
            <a:pPr marL="266700" indent="-266700" algn="l">
              <a:lnSpc>
                <a:spcPct val="90000"/>
              </a:lnSpc>
            </a:pPr>
            <a:r>
              <a:rPr lang="uk-UA" sz="2400" dirty="0"/>
              <a:t>Курс рекомендується до вивчення всім здобувачам освіти, а також </a:t>
            </a:r>
            <a:r>
              <a:rPr lang="uk-UA" sz="2400" b="1" dirty="0"/>
              <a:t>тим, хто прагне </a:t>
            </a:r>
          </a:p>
          <a:p>
            <a:pPr marL="266700" indent="-266700" algn="just">
              <a:lnSpc>
                <a:spcPct val="90000"/>
              </a:lnSpc>
              <a:buFont typeface="Arial" charset="0"/>
              <a:buChar char="•"/>
            </a:pPr>
            <a:r>
              <a:rPr lang="uk-UA" sz="2400" dirty="0"/>
              <a:t>розширити свої знання з основ інфекційної патології,</a:t>
            </a:r>
          </a:p>
          <a:p>
            <a:pPr marL="266700" indent="-266700" algn="l">
              <a:lnSpc>
                <a:spcPct val="90000"/>
              </a:lnSpc>
              <a:buFont typeface="Arial" charset="0"/>
              <a:buChar char="•"/>
            </a:pPr>
            <a:r>
              <a:rPr lang="uk-UA" sz="2400" dirty="0"/>
              <a:t>використовувати набуті знання, практичні навички в галузі медицини для дослідження </a:t>
            </a:r>
            <a:r>
              <a:rPr lang="uk-UA" sz="2400" dirty="0" err="1"/>
              <a:t>протиінфекційного</a:t>
            </a:r>
            <a:r>
              <a:rPr lang="uk-UA" sz="2400" dirty="0"/>
              <a:t> захисту</a:t>
            </a:r>
          </a:p>
          <a:p>
            <a:pPr marL="266700" indent="-266700" algn="l">
              <a:lnSpc>
                <a:spcPct val="90000"/>
              </a:lnSpc>
            </a:pPr>
            <a:r>
              <a:rPr lang="en-US" sz="2400" dirty="0"/>
              <a:t>		</a:t>
            </a:r>
            <a:r>
              <a:rPr lang="uk-UA" sz="2400" dirty="0"/>
              <a:t>- в лікуванні, </a:t>
            </a:r>
          </a:p>
          <a:p>
            <a:pPr marL="266700" indent="-266700" algn="l">
              <a:lnSpc>
                <a:spcPct val="90000"/>
              </a:lnSpc>
            </a:pPr>
            <a:r>
              <a:rPr lang="en-US" sz="2400" dirty="0"/>
              <a:t>		</a:t>
            </a:r>
            <a:r>
              <a:rPr lang="uk-UA" sz="2400" dirty="0"/>
              <a:t>- діагностиці,</a:t>
            </a:r>
          </a:p>
          <a:p>
            <a:pPr marL="266700" indent="-266700" algn="l">
              <a:lnSpc>
                <a:spcPct val="90000"/>
              </a:lnSpc>
            </a:pPr>
            <a:r>
              <a:rPr lang="en-US" sz="2400" dirty="0"/>
              <a:t>		</a:t>
            </a:r>
            <a:r>
              <a:rPr lang="uk-UA" sz="2400" dirty="0"/>
              <a:t>- профілактиці інфекційних </a:t>
            </a:r>
            <a:r>
              <a:rPr lang="en-US" sz="2400" dirty="0"/>
              <a:t>	</a:t>
            </a:r>
            <a:r>
              <a:rPr lang="uk-UA" sz="2400" dirty="0"/>
              <a:t>захворювань, гнійно-запальних </a:t>
            </a:r>
            <a:r>
              <a:rPr lang="en-US" sz="2400" dirty="0"/>
              <a:t>	</a:t>
            </a:r>
            <a:r>
              <a:rPr lang="uk-UA" sz="2400" dirty="0"/>
              <a:t>процесів.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44538" y="2071688"/>
            <a:ext cx="4837112" cy="1870075"/>
          </a:xfrm>
          <a:solidFill>
            <a:schemeClr val="bg1"/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txBody>
          <a:bodyPr wrap="square" numCol="1" compatLnSpc="1">
            <a:prstTxWarp prst="textNoShape">
              <a:avLst/>
            </a:prstTxWarp>
            <a:noAutofit/>
          </a:bodyPr>
          <a:lstStyle/>
          <a:p>
            <a:r>
              <a:rPr lang="uk-UA" sz="4000" b="1" cap="none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ЩО ВИ БУДЕТЕ ВИВЧАТИ</a:t>
            </a:r>
          </a:p>
        </p:txBody>
      </p:sp>
      <p:sp>
        <p:nvSpPr>
          <p:cNvPr id="16386" name="Content Placeholder 2"/>
          <p:cNvSpPr>
            <a:spLocks noGrp="1"/>
          </p:cNvSpPr>
          <p:nvPr>
            <p:ph idx="1"/>
          </p:nvPr>
        </p:nvSpPr>
        <p:spPr>
          <a:xfrm>
            <a:off x="6461125" y="804863"/>
            <a:ext cx="5280025" cy="5248275"/>
          </a:xfrm>
        </p:spPr>
        <p:txBody>
          <a:bodyPr>
            <a:normAutofit/>
          </a:bodyPr>
          <a:lstStyle/>
          <a:p>
            <a:r>
              <a:rPr lang="uk-UA" sz="2000" dirty="0">
                <a:solidFill>
                  <a:srgbClr val="262626"/>
                </a:solidFill>
                <a:latin typeface="Arial" charset="0"/>
              </a:rPr>
              <a:t>механізми </a:t>
            </a:r>
            <a:r>
              <a:rPr lang="uk-UA" sz="2000" dirty="0" err="1">
                <a:solidFill>
                  <a:srgbClr val="262626"/>
                </a:solidFill>
                <a:latin typeface="Arial" charset="0"/>
              </a:rPr>
              <a:t>протиінфекційного</a:t>
            </a:r>
            <a:r>
              <a:rPr lang="uk-UA" sz="2000" dirty="0">
                <a:solidFill>
                  <a:srgbClr val="262626"/>
                </a:solidFill>
                <a:latin typeface="Arial" charset="0"/>
              </a:rPr>
              <a:t> імунітету різних вікових груп; </a:t>
            </a:r>
          </a:p>
          <a:p>
            <a:r>
              <a:rPr lang="uk-UA" sz="2000" dirty="0">
                <a:solidFill>
                  <a:srgbClr val="262626"/>
                </a:solidFill>
                <a:latin typeface="Arial" charset="0"/>
              </a:rPr>
              <a:t>розвиток імунної відповіді при гострих, хронічних інфекційних захворюваннях, гнійно-запальних процесах, зумовлених патогенними та умовно-патогенними мікроорганізмами; </a:t>
            </a:r>
          </a:p>
          <a:p>
            <a:r>
              <a:rPr lang="uk-UA" sz="2000" dirty="0">
                <a:solidFill>
                  <a:srgbClr val="262626"/>
                </a:solidFill>
                <a:latin typeface="Arial" charset="0"/>
              </a:rPr>
              <a:t>принципи використання серологічних, </a:t>
            </a:r>
            <a:r>
              <a:rPr lang="uk-UA" sz="2000" dirty="0" err="1">
                <a:solidFill>
                  <a:srgbClr val="262626"/>
                </a:solidFill>
                <a:latin typeface="Arial" charset="0"/>
              </a:rPr>
              <a:t>імунохімічних</a:t>
            </a:r>
            <a:r>
              <a:rPr lang="uk-UA" sz="2000" dirty="0">
                <a:solidFill>
                  <a:srgbClr val="262626"/>
                </a:solidFill>
                <a:latin typeface="Arial" charset="0"/>
              </a:rPr>
              <a:t>, </a:t>
            </a:r>
            <a:r>
              <a:rPr lang="uk-UA" sz="2000" dirty="0" err="1">
                <a:solidFill>
                  <a:srgbClr val="262626"/>
                </a:solidFill>
                <a:latin typeface="Arial" charset="0"/>
              </a:rPr>
              <a:t>імунохроматографічного</a:t>
            </a:r>
            <a:r>
              <a:rPr lang="uk-UA" sz="2000" dirty="0">
                <a:solidFill>
                  <a:srgbClr val="262626"/>
                </a:solidFill>
                <a:latin typeface="Arial" charset="0"/>
              </a:rPr>
              <a:t>, алергічного методів для діагностики інфекційних захворювань, оцінки показників імунітету організму, трактування отриманих результатів, інтерпретування їх діагностичної цінності.</a:t>
            </a:r>
            <a:endParaRPr lang="uk-UA" sz="2000" dirty="0">
              <a:solidFill>
                <a:srgbClr val="262626"/>
              </a:solidFill>
              <a:latin typeface="Gill Sans MT" pitchFamily="34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62000" y="1692275"/>
            <a:ext cx="4879975" cy="2914650"/>
          </a:xfrm>
          <a:solidFill>
            <a:schemeClr val="bg1"/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txBody>
          <a:bodyPr>
            <a:no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uk-UA" sz="3600" b="1" dirty="0">
                <a:solidFill>
                  <a:srgbClr val="002060"/>
                </a:solidFill>
              </a:rPr>
              <a:t>Що ви зможете </a:t>
            </a:r>
            <a:br>
              <a:rPr lang="uk-UA" sz="3600" b="1" dirty="0">
                <a:solidFill>
                  <a:srgbClr val="002060"/>
                </a:solidFill>
              </a:rPr>
            </a:br>
            <a:r>
              <a:rPr lang="uk-UA" sz="3600" b="1" dirty="0">
                <a:solidFill>
                  <a:srgbClr val="002060"/>
                </a:solidFill>
              </a:rPr>
              <a:t>за умови опанування курсу</a:t>
            </a:r>
            <a:endParaRPr lang="uk-UA" sz="3600" dirty="0">
              <a:solidFill>
                <a:srgbClr val="00206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935663" y="230188"/>
            <a:ext cx="5600700" cy="6342062"/>
          </a:xfrm>
        </p:spPr>
        <p:txBody>
          <a:bodyPr>
            <a:normAutofit lnSpcReduction="10000"/>
          </a:bodyPr>
          <a:lstStyle/>
          <a:p>
            <a:pPr>
              <a:lnSpc>
                <a:spcPct val="80000"/>
              </a:lnSpc>
            </a:pPr>
            <a:r>
              <a:rPr lang="uk-UA" sz="2400" dirty="0">
                <a:solidFill>
                  <a:srgbClr val="262626"/>
                </a:solidFill>
                <a:latin typeface="Arial" charset="0"/>
              </a:rPr>
              <a:t>інтерпретувати результати серологічних реакцій (аглютинації, преципітації, зв’язування комплементу);</a:t>
            </a:r>
          </a:p>
          <a:p>
            <a:pPr>
              <a:lnSpc>
                <a:spcPct val="80000"/>
              </a:lnSpc>
            </a:pPr>
            <a:r>
              <a:rPr lang="uk-UA" sz="2400" dirty="0">
                <a:solidFill>
                  <a:srgbClr val="262626"/>
                </a:solidFill>
                <a:latin typeface="Arial" charset="0"/>
              </a:rPr>
              <a:t> аналізувати результати </a:t>
            </a:r>
            <a:r>
              <a:rPr lang="uk-UA" sz="2400" dirty="0" err="1">
                <a:solidFill>
                  <a:srgbClr val="262626"/>
                </a:solidFill>
                <a:latin typeface="Arial" charset="0"/>
              </a:rPr>
              <a:t>імунохімічних</a:t>
            </a:r>
            <a:r>
              <a:rPr lang="uk-UA" sz="2400" dirty="0">
                <a:solidFill>
                  <a:srgbClr val="262626"/>
                </a:solidFill>
                <a:latin typeface="Arial" charset="0"/>
              </a:rPr>
              <a:t> методів (РІФ, ІФА, </a:t>
            </a:r>
            <a:r>
              <a:rPr lang="uk-UA" sz="2400" dirty="0" err="1">
                <a:solidFill>
                  <a:srgbClr val="262626"/>
                </a:solidFill>
                <a:latin typeface="Arial" charset="0"/>
              </a:rPr>
              <a:t>імуноблотинг</a:t>
            </a:r>
            <a:r>
              <a:rPr lang="uk-UA" sz="2400" dirty="0">
                <a:solidFill>
                  <a:srgbClr val="262626"/>
                </a:solidFill>
                <a:latin typeface="Arial" charset="0"/>
              </a:rPr>
              <a:t>);</a:t>
            </a:r>
          </a:p>
          <a:p>
            <a:pPr>
              <a:lnSpc>
                <a:spcPct val="80000"/>
              </a:lnSpc>
            </a:pPr>
            <a:r>
              <a:rPr lang="uk-UA" sz="2400" dirty="0">
                <a:solidFill>
                  <a:srgbClr val="262626"/>
                </a:solidFill>
                <a:latin typeface="Arial" charset="0"/>
              </a:rPr>
              <a:t> інтерпретувати результати </a:t>
            </a:r>
            <a:r>
              <a:rPr lang="uk-UA" sz="2400" dirty="0" err="1">
                <a:solidFill>
                  <a:srgbClr val="262626"/>
                </a:solidFill>
                <a:latin typeface="Arial" charset="0"/>
              </a:rPr>
              <a:t>імунохроматографічних</a:t>
            </a:r>
            <a:r>
              <a:rPr lang="uk-UA" sz="2400" dirty="0">
                <a:solidFill>
                  <a:srgbClr val="262626"/>
                </a:solidFill>
                <a:latin typeface="Arial" charset="0"/>
              </a:rPr>
              <a:t> досліджень;</a:t>
            </a:r>
          </a:p>
          <a:p>
            <a:pPr>
              <a:lnSpc>
                <a:spcPct val="80000"/>
              </a:lnSpc>
            </a:pPr>
            <a:r>
              <a:rPr lang="uk-UA" sz="2400" dirty="0">
                <a:solidFill>
                  <a:srgbClr val="262626"/>
                </a:solidFill>
                <a:latin typeface="Arial" charset="0"/>
              </a:rPr>
              <a:t>оцінювати результати шкірно-алергічних проб;</a:t>
            </a:r>
          </a:p>
          <a:p>
            <a:pPr>
              <a:lnSpc>
                <a:spcPct val="80000"/>
              </a:lnSpc>
            </a:pPr>
            <a:r>
              <a:rPr lang="uk-UA" sz="2400" dirty="0">
                <a:solidFill>
                  <a:srgbClr val="262626"/>
                </a:solidFill>
                <a:latin typeface="Arial" charset="0"/>
              </a:rPr>
              <a:t>аналізувати показники імунного статусу організму;</a:t>
            </a:r>
          </a:p>
          <a:p>
            <a:pPr>
              <a:lnSpc>
                <a:spcPct val="80000"/>
              </a:lnSpc>
            </a:pPr>
            <a:r>
              <a:rPr lang="uk-UA" sz="2400" dirty="0">
                <a:solidFill>
                  <a:srgbClr val="262626"/>
                </a:solidFill>
                <a:latin typeface="Arial" charset="0"/>
              </a:rPr>
              <a:t>застосовувати імунологічні методи у діагностиці та моніторингу інфекційних захворювань;</a:t>
            </a:r>
          </a:p>
          <a:p>
            <a:pPr>
              <a:lnSpc>
                <a:spcPct val="80000"/>
              </a:lnSpc>
            </a:pPr>
            <a:r>
              <a:rPr lang="uk-UA" sz="2400" dirty="0">
                <a:solidFill>
                  <a:srgbClr val="262626"/>
                </a:solidFill>
                <a:latin typeface="Arial" charset="0"/>
              </a:rPr>
              <a:t>дотримуватися протиепідемічного режиму та правил асептики при роботі з біологічним матеріалом.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29438" y="444500"/>
            <a:ext cx="4486275" cy="1141413"/>
          </a:xfrm>
          <a:solidFill>
            <a:schemeClr val="bg1"/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txBody>
          <a:bodyPr wrap="square" numCol="1" compatLnSpc="1">
            <a:prstTxWarp prst="textNoShape">
              <a:avLst/>
            </a:prstTxWarp>
            <a:normAutofit fontScale="90000"/>
          </a:bodyPr>
          <a:lstStyle/>
          <a:p>
            <a:r>
              <a:rPr lang="uk-UA" sz="2900" b="1" cap="none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ПІДСУМКОВИЙ КОНТРОЛЬ</a:t>
            </a:r>
          </a:p>
        </p:txBody>
      </p:sp>
      <p:sp>
        <p:nvSpPr>
          <p:cNvPr id="18434" name="Content Placeholder 2"/>
          <p:cNvSpPr>
            <a:spLocks noGrp="1"/>
          </p:cNvSpPr>
          <p:nvPr>
            <p:ph idx="1"/>
          </p:nvPr>
        </p:nvSpPr>
        <p:spPr>
          <a:xfrm>
            <a:off x="792163" y="2130425"/>
            <a:ext cx="4816475" cy="2857500"/>
          </a:xfrm>
        </p:spPr>
        <p:txBody>
          <a:bodyPr/>
          <a:lstStyle/>
          <a:p>
            <a:r>
              <a:rPr lang="uk-UA" sz="2800" dirty="0">
                <a:latin typeface="Calibri" pitchFamily="34" charset="0"/>
                <a:cs typeface="Calibri" pitchFamily="34" charset="0"/>
              </a:rPr>
              <a:t>Лекції</a:t>
            </a:r>
          </a:p>
          <a:p>
            <a:r>
              <a:rPr lang="uk-UA" sz="2800" dirty="0">
                <a:latin typeface="Calibri" pitchFamily="34" charset="0"/>
                <a:cs typeface="Calibri" pitchFamily="34" charset="0"/>
              </a:rPr>
              <a:t>Практичні</a:t>
            </a:r>
            <a:r>
              <a:rPr lang="en-US" sz="2800" dirty="0">
                <a:latin typeface="Calibri" pitchFamily="34" charset="0"/>
                <a:cs typeface="Calibri" pitchFamily="34" charset="0"/>
              </a:rPr>
              <a:t> </a:t>
            </a:r>
            <a:r>
              <a:rPr lang="uk-UA" sz="2800" dirty="0">
                <a:latin typeface="Calibri" pitchFamily="34" charset="0"/>
                <a:cs typeface="Calibri" pitchFamily="34" charset="0"/>
              </a:rPr>
              <a:t>заняття</a:t>
            </a:r>
          </a:p>
          <a:p>
            <a:r>
              <a:rPr lang="uk-UA" sz="2800" dirty="0">
                <a:latin typeface="Calibri" pitchFamily="34" charset="0"/>
                <a:cs typeface="Calibri" pitchFamily="34" charset="0"/>
              </a:rPr>
              <a:t>Самостійна робота</a:t>
            </a:r>
          </a:p>
          <a:p>
            <a:r>
              <a:rPr lang="uk-UA" sz="2800" dirty="0">
                <a:latin typeface="Calibri" pitchFamily="34" charset="0"/>
                <a:cs typeface="Calibri" pitchFamily="34" charset="0"/>
              </a:rPr>
              <a:t>Індивідуальна робота</a:t>
            </a:r>
          </a:p>
        </p:txBody>
      </p:sp>
      <p:sp>
        <p:nvSpPr>
          <p:cNvPr id="18435" name="Прямоугольник 3"/>
          <p:cNvSpPr>
            <a:spLocks noChangeArrowheads="1"/>
          </p:cNvSpPr>
          <p:nvPr/>
        </p:nvSpPr>
        <p:spPr bwMode="auto">
          <a:xfrm>
            <a:off x="6710363" y="1974850"/>
            <a:ext cx="5081587" cy="3108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r>
              <a:rPr lang="uk-UA" sz="2800" b="1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Залік: </a:t>
            </a:r>
            <a:r>
              <a:rPr lang="uk-UA" sz="2800">
                <a:latin typeface="Calibri" pitchFamily="34" charset="0"/>
                <a:cs typeface="Calibri" pitchFamily="34" charset="0"/>
              </a:rPr>
              <a:t>на останньому практичному занятті за умов успішного проходження курсу</a:t>
            </a:r>
            <a:r>
              <a:rPr lang="en-US" sz="2800">
                <a:latin typeface="Calibri" pitchFamily="34" charset="0"/>
                <a:cs typeface="Calibri" pitchFamily="34" charset="0"/>
              </a:rPr>
              <a:t> (</a:t>
            </a:r>
            <a:r>
              <a:rPr lang="ru-RU" sz="2800">
                <a:latin typeface="Calibri" pitchFamily="34" charset="0"/>
                <a:cs typeface="Calibri" pitchFamily="34" charset="0"/>
              </a:rPr>
              <a:t>сума балів за всі види навчальної діяльності - </a:t>
            </a:r>
            <a:r>
              <a:rPr lang="en-US" sz="2800">
                <a:latin typeface="Calibri" pitchFamily="34" charset="0"/>
                <a:cs typeface="Calibri" pitchFamily="34" charset="0"/>
              </a:rPr>
              <a:t>122-200 </a:t>
            </a:r>
            <a:r>
              <a:rPr lang="uk-UA" sz="2800">
                <a:latin typeface="Calibri" pitchFamily="34" charset="0"/>
                <a:cs typeface="Calibri" pitchFamily="34" charset="0"/>
              </a:rPr>
              <a:t>балів) і відсутності академічної заборгованості.</a:t>
            </a: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1042988" y="511175"/>
            <a:ext cx="4486275" cy="1141413"/>
          </a:xfrm>
          <a:prstGeom prst="rect">
            <a:avLst/>
          </a:prstGeom>
          <a:solidFill>
            <a:srgbClr val="FFFFFF"/>
          </a:solidFill>
          <a:ln w="31750" cap="sq">
            <a:solidFill>
              <a:srgbClr val="404040"/>
            </a:solidFill>
            <a:miter lim="800000"/>
          </a:ln>
        </p:spPr>
        <p:txBody>
          <a:bodyPr lIns="182880" tIns="182880" rIns="182880" bIns="182880" anchor="ctr" anchorCtr="1">
            <a:normAutofit/>
          </a:bodyPr>
          <a:lstStyle/>
          <a:p>
            <a:pPr algn="ctr" defTabSz="914400">
              <a:lnSpc>
                <a:spcPct val="90000"/>
              </a:lnSpc>
            </a:pPr>
            <a:r>
              <a:rPr lang="uk-UA" sz="3200" b="1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ФОРМИ НАВЧАННЯ 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29438" y="444500"/>
            <a:ext cx="4486275" cy="1141413"/>
          </a:xfrm>
          <a:solidFill>
            <a:schemeClr val="bg1"/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txBody>
          <a:bodyPr wrap="square" numCol="1" compatLnSpc="1">
            <a:prstTxWarp prst="textNoShape">
              <a:avLst/>
            </a:prstTxWarp>
            <a:normAutofit fontScale="90000"/>
          </a:bodyPr>
          <a:lstStyle/>
          <a:p>
            <a:r>
              <a:rPr lang="uk-UA" sz="2900" b="1" cap="none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КОНТАКТНА ІНФОРМАЦІЯ</a:t>
            </a: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974725" y="330200"/>
            <a:ext cx="4486275" cy="1141413"/>
          </a:xfrm>
          <a:prstGeom prst="rect">
            <a:avLst/>
          </a:prstGeom>
          <a:solidFill>
            <a:srgbClr val="FFFFFF"/>
          </a:solidFill>
          <a:ln w="31750" cap="sq">
            <a:solidFill>
              <a:srgbClr val="404040"/>
            </a:solidFill>
            <a:miter lim="800000"/>
          </a:ln>
        </p:spPr>
        <p:txBody>
          <a:bodyPr lIns="182880" tIns="182880" rIns="182880" bIns="182880" anchor="ctr" anchorCtr="1">
            <a:normAutofit/>
          </a:bodyPr>
          <a:lstStyle/>
          <a:p>
            <a:pPr algn="ctr" defTabSz="914400">
              <a:lnSpc>
                <a:spcPct val="90000"/>
              </a:lnSpc>
            </a:pPr>
            <a:r>
              <a:rPr lang="uk-UA" sz="3200" b="1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РОЗРОБНИКИ КУРСУ</a:t>
            </a:r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>
            <a:off x="700314" y="2447131"/>
            <a:ext cx="4922611" cy="1963738"/>
          </a:xfrm>
          <a:prstGeom prst="rect">
            <a:avLst/>
          </a:prstGeom>
          <a:solidFill>
            <a:srgbClr val="FFFFFF"/>
          </a:solidFill>
          <a:ln w="31750" cap="sq">
            <a:noFill/>
            <a:miter lim="800000"/>
          </a:ln>
        </p:spPr>
        <p:txBody>
          <a:bodyPr lIns="182880" tIns="182880" rIns="182880" bIns="182880" anchor="ctr" anchorCtr="1">
            <a:normAutofit/>
          </a:bodyPr>
          <a:lstStyle/>
          <a:p>
            <a:r>
              <a:rPr lang="ru-RU" sz="3200" dirty="0" err="1">
                <a:latin typeface="Calibri" pitchFamily="34" charset="0"/>
                <a:cs typeface="Calibri" pitchFamily="34" charset="0"/>
              </a:rPr>
              <a:t>Професор</a:t>
            </a:r>
            <a:r>
              <a:rPr lang="ru-RU" sz="3200" dirty="0">
                <a:latin typeface="Calibri" pitchFamily="34" charset="0"/>
                <a:cs typeface="Calibri" pitchFamily="34" charset="0"/>
              </a:rPr>
              <a:t> </a:t>
            </a:r>
            <a:r>
              <a:rPr lang="ru-RU" sz="3200" dirty="0" err="1">
                <a:latin typeface="Calibri" pitchFamily="34" charset="0"/>
                <a:cs typeface="Calibri" pitchFamily="34" charset="0"/>
              </a:rPr>
              <a:t>В.П.Ковальчук</a:t>
            </a:r>
            <a:endParaRPr lang="ru-RU" sz="3200" dirty="0">
              <a:latin typeface="Calibri" pitchFamily="34" charset="0"/>
              <a:cs typeface="Calibri" pitchFamily="34" charset="0"/>
            </a:endParaRPr>
          </a:p>
          <a:p>
            <a:r>
              <a:rPr lang="ru-RU" sz="3200" dirty="0">
                <a:latin typeface="Calibri" pitchFamily="34" charset="0"/>
                <a:cs typeface="Calibri" pitchFamily="34" charset="0"/>
              </a:rPr>
              <a:t>Доцент </a:t>
            </a:r>
            <a:r>
              <a:rPr lang="uk-UA" sz="3200" dirty="0" err="1">
                <a:latin typeface="Calibri" pitchFamily="34" charset="0"/>
                <a:cs typeface="Calibri" pitchFamily="34" charset="0"/>
              </a:rPr>
              <a:t>А.В.Крижановська</a:t>
            </a:r>
            <a:endParaRPr lang="uk-UA" sz="3200" dirty="0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19461" name="Прямоугольник 4"/>
          <p:cNvSpPr>
            <a:spLocks noChangeArrowheads="1"/>
          </p:cNvSpPr>
          <p:nvPr/>
        </p:nvSpPr>
        <p:spPr bwMode="auto">
          <a:xfrm>
            <a:off x="7035800" y="2408238"/>
            <a:ext cx="4505325" cy="191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uk-UA" sz="2400" b="1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Контактна інформація:</a:t>
            </a:r>
            <a:endParaRPr lang="uk-UA" sz="2400">
              <a:solidFill>
                <a:srgbClr val="000000"/>
              </a:solidFill>
              <a:latin typeface="Calibri" pitchFamily="34" charset="0"/>
              <a:cs typeface="Calibri" pitchFamily="34" charset="0"/>
            </a:endParaRPr>
          </a:p>
          <a:p>
            <a:r>
              <a:rPr lang="uk-UA" sz="240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Вінниця, вул.Пирогова,56</a:t>
            </a:r>
          </a:p>
          <a:p>
            <a:r>
              <a:rPr lang="uk-UA" sz="240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Кафедра МІКРОБІОЛОГІЇ</a:t>
            </a:r>
          </a:p>
          <a:p>
            <a:endParaRPr lang="uk-UA" sz="2400">
              <a:solidFill>
                <a:srgbClr val="000000"/>
              </a:solidFill>
              <a:latin typeface="Calibri" pitchFamily="34" charset="0"/>
              <a:cs typeface="Calibri" pitchFamily="34" charset="0"/>
            </a:endParaRPr>
          </a:p>
          <a:p>
            <a:r>
              <a:rPr lang="en-US" sz="240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microbiology@vnmu.edu.ua</a:t>
            </a:r>
            <a:endParaRPr lang="uk-UA" sz="2400">
              <a:latin typeface="Calibri" pitchFamily="34" charset="0"/>
              <a:cs typeface="Calibri" pitchFamily="34" charset="0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Parcel">
  <a:themeElements>
    <a:clrScheme name="Parcel">
      <a:dk1>
        <a:srgbClr val="000000"/>
      </a:dk1>
      <a:lt1>
        <a:srgbClr val="FFFFFF"/>
      </a:lt1>
      <a:dk2>
        <a:srgbClr val="4A5356"/>
      </a:dk2>
      <a:lt2>
        <a:srgbClr val="E8E3CE"/>
      </a:lt2>
      <a:accent1>
        <a:srgbClr val="F6A21D"/>
      </a:accent1>
      <a:accent2>
        <a:srgbClr val="9BAFB5"/>
      </a:accent2>
      <a:accent3>
        <a:srgbClr val="C96731"/>
      </a:accent3>
      <a:accent4>
        <a:srgbClr val="9CA383"/>
      </a:accent4>
      <a:accent5>
        <a:srgbClr val="87795D"/>
      </a:accent5>
      <a:accent6>
        <a:srgbClr val="A0988C"/>
      </a:accent6>
      <a:hlink>
        <a:srgbClr val="00B0F0"/>
      </a:hlink>
      <a:folHlink>
        <a:srgbClr val="738F97"/>
      </a:folHlink>
    </a:clrScheme>
    <a:fontScheme name="Parcel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Parcel">
      <a: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107000"/>
                <a:lumMod val="103000"/>
              </a:schemeClr>
            </a:gs>
            <a:gs pos="100000">
              <a:schemeClr val="phClr">
                <a:tint val="82000"/>
                <a:satMod val="109000"/>
                <a:lumMod val="103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7000"/>
                <a:satMod val="100000"/>
                <a:lumMod val="102000"/>
              </a:schemeClr>
            </a:gs>
            <a:gs pos="50000">
              <a:schemeClr val="phClr">
                <a:shade val="100000"/>
                <a:satMod val="103000"/>
                <a:lumMod val="100000"/>
              </a:schemeClr>
            </a:gs>
            <a:gs pos="100000">
              <a:schemeClr val="phClr">
                <a:shade val="93000"/>
                <a:satMod val="11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5880" dist="1524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prstMaterial="dkEdge">
            <a:bevelT w="0" h="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7000"/>
                <a:shade val="100000"/>
                <a:satMod val="185000"/>
                <a:lumMod val="120000"/>
              </a:schemeClr>
            </a:gs>
            <a:gs pos="100000">
              <a:schemeClr val="phClr">
                <a:tint val="96000"/>
                <a:shade val="95000"/>
                <a:satMod val="215000"/>
                <a:lumMod val="80000"/>
              </a:schemeClr>
            </a:gs>
          </a:gsLst>
          <a:path path="circle">
            <a:fillToRect l="50000" t="55000" r="125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arcel" id="{8BEC4385-4EB9-4D53-BFB5-0EA123736B6D}" vid="{71C241A9-A460-4AD1-916F-25308628A5BC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Посылка</Template>
  <TotalTime>190</TotalTime>
  <Words>400</Words>
  <Application>Microsoft Macintosh PowerPoint</Application>
  <PresentationFormat>Широкоэкранный</PresentationFormat>
  <Paragraphs>53</Paragraphs>
  <Slides>7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12" baseType="lpstr">
      <vt:lpstr>Arial</vt:lpstr>
      <vt:lpstr>Calibri</vt:lpstr>
      <vt:lpstr>Corbel</vt:lpstr>
      <vt:lpstr>Gill Sans MT</vt:lpstr>
      <vt:lpstr>Parcel</vt:lpstr>
      <vt:lpstr>ВК 3.2. ІНФЕКЦІЙНА ІМУНОЛОГІЯ</vt:lpstr>
      <vt:lpstr>ПАСПОРТ ОСВІТНЬОГО КОМПОНЕНТА   ВК 3.2 «ІНФЕКЦІЙНА ІМУНОЛОГІЯ» </vt:lpstr>
      <vt:lpstr>ЧОМУ ВАРТО ОБРАТИ ЦЕЙ КУРС</vt:lpstr>
      <vt:lpstr>ЩО ВИ БУДЕТЕ ВИВЧАТИ</vt:lpstr>
      <vt:lpstr>Що ви зможете  за умови опанування курсу</vt:lpstr>
      <vt:lpstr>ПІДСУМКОВИЙ КОНТРОЛЬ</vt:lpstr>
      <vt:lpstr>КОНТАКТНА ІНФОРМАЦІЯ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Фоміна Надія Сергіївна</cp:lastModifiedBy>
  <cp:revision>15</cp:revision>
  <dcterms:created xsi:type="dcterms:W3CDTF">2026-04-08T10:22:59Z</dcterms:created>
  <dcterms:modified xsi:type="dcterms:W3CDTF">2026-04-21T15:51:51Z</dcterms:modified>
</cp:coreProperties>
</file>