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889" r:id="rId1"/>
  </p:sldMasterIdLst>
  <p:sldIdLst>
    <p:sldId id="256" r:id="rId2"/>
    <p:sldId id="257" r:id="rId3"/>
    <p:sldId id="258" r:id="rId4"/>
    <p:sldId id="259" r:id="rId5"/>
    <p:sldId id="260" r:id="rId6"/>
    <p:sldId id="282" r:id="rId7"/>
    <p:sldId id="283" r:id="rId8"/>
    <p:sldId id="261" r:id="rId9"/>
    <p:sldId id="279" r:id="rId10"/>
  </p:sldIdLst>
  <p:sldSz cx="12192000" cy="6858000"/>
  <p:notesSz cx="6858000" cy="9144000"/>
  <p:defaultTextStyle>
    <a:defPPr>
      <a:defRPr lang="en-US"/>
    </a:defPPr>
    <a:lvl1pPr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  <p:clrMru>
    <a:srgbClr val="009900"/>
    <a:srgbClr val="FF00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797" autoAdjust="0"/>
    <p:restoredTop sz="94660"/>
  </p:normalViewPr>
  <p:slideViewPr>
    <p:cSldViewPr snapToGrid="0">
      <p:cViewPr varScale="1">
        <p:scale>
          <a:sx n="76" d="100"/>
          <a:sy n="76" d="100"/>
        </p:scale>
        <p:origin x="-108" y="-10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7"/>
          <p:cNvGrpSpPr>
            <a:grpSpLocks/>
          </p:cNvGrpSpPr>
          <p:nvPr/>
        </p:nvGrpSpPr>
        <p:grpSpPr bwMode="auto">
          <a:xfrm>
            <a:off x="0" y="-7938"/>
            <a:ext cx="12192000" cy="6865938"/>
            <a:chOff x="0" y="-8467"/>
            <a:chExt cx="12192000" cy="6866467"/>
          </a:xfrm>
        </p:grpSpPr>
        <p:cxnSp>
          <p:nvCxnSpPr>
            <p:cNvPr id="5" name="Straight Connector 31"/>
            <p:cNvCxnSpPr/>
            <p:nvPr/>
          </p:nvCxnSpPr>
          <p:spPr>
            <a:xfrm>
              <a:off x="9371013" y="-528"/>
              <a:ext cx="1219200" cy="6858528"/>
            </a:xfrm>
            <a:prstGeom prst="line">
              <a:avLst/>
            </a:prstGeom>
            <a:ln w="9525">
              <a:solidFill>
                <a:schemeClr val="bg1">
                  <a:lumMod val="85000"/>
                  <a:lumOff val="1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Straight Connector 20"/>
            <p:cNvCxnSpPr/>
            <p:nvPr/>
          </p:nvCxnSpPr>
          <p:spPr>
            <a:xfrm flipH="1">
              <a:off x="7424738" y="3681168"/>
              <a:ext cx="4764087" cy="3176832"/>
            </a:xfrm>
            <a:prstGeom prst="line">
              <a:avLst/>
            </a:prstGeom>
            <a:ln w="9525">
              <a:solidFill>
                <a:schemeClr val="bg1">
                  <a:lumMod val="85000"/>
                  <a:lumOff val="1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7" name="Rectangle 23"/>
            <p:cNvSpPr/>
            <p:nvPr/>
          </p:nvSpPr>
          <p:spPr>
            <a:xfrm>
              <a:off x="9182100" y="-8467"/>
              <a:ext cx="3006725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" name="Rectangle 25"/>
            <p:cNvSpPr/>
            <p:nvPr/>
          </p:nvSpPr>
          <p:spPr>
            <a:xfrm>
              <a:off x="9602788" y="-8467"/>
              <a:ext cx="2589212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Isosceles Triangle 26"/>
            <p:cNvSpPr/>
            <p:nvPr/>
          </p:nvSpPr>
          <p:spPr>
            <a:xfrm>
              <a:off x="8932863" y="3047706"/>
              <a:ext cx="3259137" cy="3810294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Rectangle 27"/>
            <p:cNvSpPr/>
            <p:nvPr/>
          </p:nvSpPr>
          <p:spPr>
            <a:xfrm>
              <a:off x="9334500" y="-8467"/>
              <a:ext cx="2854325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28"/>
            <p:cNvSpPr/>
            <p:nvPr/>
          </p:nvSpPr>
          <p:spPr>
            <a:xfrm>
              <a:off x="10898188" y="-8467"/>
              <a:ext cx="1290637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Rectangle 29"/>
            <p:cNvSpPr/>
            <p:nvPr/>
          </p:nvSpPr>
          <p:spPr>
            <a:xfrm>
              <a:off x="10939463" y="-8467"/>
              <a:ext cx="1249362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Isosceles Triangle 30"/>
            <p:cNvSpPr/>
            <p:nvPr/>
          </p:nvSpPr>
          <p:spPr>
            <a:xfrm>
              <a:off x="10371138" y="3589086"/>
              <a:ext cx="1817687" cy="326891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Isosceles Triangle 18"/>
            <p:cNvSpPr/>
            <p:nvPr/>
          </p:nvSpPr>
          <p:spPr>
            <a:xfrm rot="10800000">
              <a:off x="0" y="-528"/>
              <a:ext cx="842963" cy="5666225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1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5C8A34-8612-4905-AF43-CB4676358FE6}" type="datetimeFigureOut">
              <a:rPr lang="en-US"/>
              <a:pPr>
                <a:defRPr/>
              </a:pPr>
              <a:t>6/3/2025</a:t>
            </a:fld>
            <a:endParaRPr lang="en-US"/>
          </a:p>
        </p:txBody>
      </p:sp>
      <p:sp>
        <p:nvSpPr>
          <p:cNvPr id="1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382AE2-3FD0-421A-AF5D-AD133D62FB1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D7D7AB-55B7-4D6A-88C8-FDEF1180D05A}" type="datetimeFigureOut">
              <a:rPr lang="en-US"/>
              <a:pPr>
                <a:defRPr/>
              </a:pPr>
              <a:t>6/3/2025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D9B9DB-9C0E-4810-B062-86B80C81BEF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41EEC9-1157-4EB0-86AE-9236FBB03FDA}" type="datetimeFigureOut">
              <a:rPr lang="en-US"/>
              <a:pPr>
                <a:defRPr/>
              </a:pPr>
              <a:t>6/3/2025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CFE981-7BD6-42D4-B429-B4BAD891F23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13D1BF-9885-47C2-A99C-DE68A7BEEC5D}" type="datetimeFigureOut">
              <a:rPr lang="en-US"/>
              <a:pPr>
                <a:defRPr/>
              </a:pPr>
              <a:t>6/3/2025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BA8B18-BCC2-4DDD-B189-F432BA3B64D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5E6B6C-EC2F-4DE8-99C3-740FF02C7778}" type="datetimeFigureOut">
              <a:rPr lang="en-US"/>
              <a:pPr>
                <a:defRPr/>
              </a:pPr>
              <a:t>6/3/2025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7723AD-513F-4DF9-8B88-87AD8E04CA9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B963C7-D372-4B70-85FA-D0A2478BC84E}" type="datetimeFigureOut">
              <a:rPr lang="en-US"/>
              <a:pPr>
                <a:defRPr/>
              </a:pPr>
              <a:t>6/3/2025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53BB24-E1C3-4752-8D5F-9526422969A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72FB13-2CCD-4EC7-B78D-16BE29C669B5}" type="datetimeFigureOut">
              <a:rPr lang="en-US"/>
              <a:pPr>
                <a:defRPr/>
              </a:pPr>
              <a:t>6/3/2025</a:t>
            </a:fld>
            <a:endParaRPr 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6C95EA-2C6B-4E40-8FA2-0EEA1304978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FC6205-D7F7-42CD-9215-FD198BC9CC5C}" type="datetimeFigureOut">
              <a:rPr lang="en-US"/>
              <a:pPr>
                <a:defRPr/>
              </a:pPr>
              <a:t>6/3/2025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07F3BB-39F6-49C8-AC1F-6A2F7FE8DB0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rtlCol="0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5C8414-1618-43AF-AB2D-ECB83E2466B2}" type="datetimeFigureOut">
              <a:rPr lang="en-US"/>
              <a:pPr>
                <a:defRPr/>
              </a:pPr>
              <a:t>6/3/2025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C5973F-D11A-4BC4-B2D3-AC5298A2D0D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58012D-A695-4576-90AF-4BB3E4CF434D}" type="datetimeFigureOut">
              <a:rPr lang="en-US"/>
              <a:pPr>
                <a:defRPr/>
              </a:pPr>
              <a:t>6/3/2025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D30D31-91F3-497E-826D-2D709F000CB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19"/>
          <p:cNvSpPr txBox="1"/>
          <p:nvPr/>
        </p:nvSpPr>
        <p:spPr>
          <a:xfrm>
            <a:off x="541338" y="790575"/>
            <a:ext cx="609600" cy="584200"/>
          </a:xfrm>
          <a:prstGeom prst="rect">
            <a:avLst/>
          </a:prstGeom>
        </p:spPr>
        <p:txBody>
          <a:bodyPr anchor="ctr"/>
          <a:lstStyle/>
          <a:p>
            <a:pPr>
              <a:defRPr/>
            </a:pPr>
            <a:r>
              <a:rPr lang="en-US" sz="8000" dirty="0">
                <a:ln w="3175" cmpd="sng">
                  <a:noFill/>
                </a:ln>
                <a:solidFill>
                  <a:schemeClr val="accent1"/>
                </a:solidFill>
                <a:latin typeface="Arial"/>
              </a:rPr>
              <a:t>“</a:t>
            </a:r>
          </a:p>
        </p:txBody>
      </p:sp>
      <p:sp>
        <p:nvSpPr>
          <p:cNvPr id="6" name="TextBox 21"/>
          <p:cNvSpPr txBox="1"/>
          <p:nvPr/>
        </p:nvSpPr>
        <p:spPr>
          <a:xfrm>
            <a:off x="8893175" y="2886075"/>
            <a:ext cx="609600" cy="585788"/>
          </a:xfrm>
          <a:prstGeom prst="rect">
            <a:avLst/>
          </a:prstGeom>
        </p:spPr>
        <p:txBody>
          <a:bodyPr anchor="ctr"/>
          <a:lstStyle/>
          <a:p>
            <a:pPr>
              <a:defRPr/>
            </a:pPr>
            <a:r>
              <a:rPr lang="en-US" sz="8000" dirty="0">
                <a:ln w="3175" cmpd="sng">
                  <a:noFill/>
                </a:ln>
                <a:solidFill>
                  <a:schemeClr val="accent1"/>
                </a:solidFill>
                <a:latin typeface="Arial"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D94328-16F2-48DA-A83C-1FE50957D629}" type="datetimeFigureOut">
              <a:rPr lang="en-US"/>
              <a:pPr>
                <a:defRPr/>
              </a:pPr>
              <a:t>6/3/2025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F7E30F-D802-4991-9E5A-6E0B9A0EC59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EDBA84-943A-4C1A-8A5F-174EE63C3510}" type="datetimeFigureOut">
              <a:rPr lang="en-US"/>
              <a:pPr>
                <a:defRPr/>
              </a:pPr>
              <a:t>6/3/2025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2EE758-CFC2-45D4-AAB5-4D9096CFDAB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23"/>
          <p:cNvSpPr txBox="1"/>
          <p:nvPr/>
        </p:nvSpPr>
        <p:spPr>
          <a:xfrm>
            <a:off x="541338" y="790575"/>
            <a:ext cx="609600" cy="584200"/>
          </a:xfrm>
          <a:prstGeom prst="rect">
            <a:avLst/>
          </a:prstGeom>
        </p:spPr>
        <p:txBody>
          <a:bodyPr anchor="ctr"/>
          <a:lstStyle/>
          <a:p>
            <a:pPr>
              <a:defRPr/>
            </a:pPr>
            <a:r>
              <a:rPr lang="en-US" sz="8000" dirty="0">
                <a:ln w="3175" cmpd="sng">
                  <a:noFill/>
                </a:ln>
                <a:solidFill>
                  <a:schemeClr val="accent1"/>
                </a:solidFill>
                <a:latin typeface="Arial"/>
              </a:rPr>
              <a:t>“</a:t>
            </a:r>
          </a:p>
        </p:txBody>
      </p:sp>
      <p:sp>
        <p:nvSpPr>
          <p:cNvPr id="6" name="TextBox 24"/>
          <p:cNvSpPr txBox="1"/>
          <p:nvPr/>
        </p:nvSpPr>
        <p:spPr>
          <a:xfrm>
            <a:off x="8893175" y="2886075"/>
            <a:ext cx="609600" cy="585788"/>
          </a:xfrm>
          <a:prstGeom prst="rect">
            <a:avLst/>
          </a:prstGeom>
        </p:spPr>
        <p:txBody>
          <a:bodyPr anchor="ctr"/>
          <a:lstStyle/>
          <a:p>
            <a:pPr>
              <a:defRPr/>
            </a:pPr>
            <a:r>
              <a:rPr lang="en-US" sz="8000" dirty="0">
                <a:ln w="3175" cmpd="sng">
                  <a:noFill/>
                </a:ln>
                <a:solidFill>
                  <a:schemeClr val="accent1"/>
                </a:solidFill>
                <a:latin typeface="Arial"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FDF7AD-BA8F-4A38-A7A5-5641846DEB67}" type="datetimeFigureOut">
              <a:rPr lang="en-US"/>
              <a:pPr>
                <a:defRPr/>
              </a:pPr>
              <a:t>6/3/2025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6ADA64-C65E-4C0F-8537-8F875B5C141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70AC98-D915-4E3B-A3B6-D09FAE0B7275}" type="datetimeFigureOut">
              <a:rPr lang="en-US"/>
              <a:pPr>
                <a:defRPr/>
              </a:pPr>
              <a:t>6/3/2025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0C5C1C-D465-443F-A5B1-CA05B89CC52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7AF9C0-7AFD-443B-BAE8-74694BC965CA}" type="datetimeFigureOut">
              <a:rPr lang="en-US"/>
              <a:pPr>
                <a:defRPr/>
              </a:pPr>
              <a:t>6/3/2025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E7B2F8-1C40-4FB0-81D7-1E8E16020C4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06204D-1DAA-4C0C-9C88-1BB0FCAE9CEA}" type="datetimeFigureOut">
              <a:rPr lang="en-US"/>
              <a:pPr>
                <a:defRPr/>
              </a:pPr>
              <a:t>6/3/2025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3B097D-1CDF-4A67-9C8B-5F60A2430B2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7"/>
          <p:cNvGrpSpPr>
            <a:grpSpLocks/>
          </p:cNvGrpSpPr>
          <p:nvPr/>
        </p:nvGrpSpPr>
        <p:grpSpPr bwMode="auto">
          <a:xfrm>
            <a:off x="0" y="-7938"/>
            <a:ext cx="12192000" cy="6865938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3" y="-528"/>
              <a:ext cx="1219200" cy="6858528"/>
            </a:xfrm>
            <a:prstGeom prst="line">
              <a:avLst/>
            </a:prstGeom>
            <a:ln w="9525">
              <a:solidFill>
                <a:schemeClr val="bg1">
                  <a:lumMod val="85000"/>
                  <a:lumOff val="1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4738" y="3681168"/>
              <a:ext cx="4764087" cy="3176832"/>
            </a:xfrm>
            <a:prstGeom prst="line">
              <a:avLst/>
            </a:prstGeom>
            <a:ln w="9525">
              <a:solidFill>
                <a:schemeClr val="bg1">
                  <a:lumMod val="85000"/>
                  <a:lumOff val="1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2100" y="-8467"/>
              <a:ext cx="3006725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2788" y="-8467"/>
              <a:ext cx="2589212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863" y="3047706"/>
              <a:ext cx="3259137" cy="3810294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5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188" y="-8467"/>
              <a:ext cx="1290637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9463" y="-8467"/>
              <a:ext cx="1249362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138" y="3589086"/>
              <a:ext cx="1817687" cy="326891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2981"/>
              <a:ext cx="449263" cy="2845019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1027" name="Title Placeholder 1"/>
          <p:cNvSpPr>
            <a:spLocks noGrp="1"/>
          </p:cNvSpPr>
          <p:nvPr>
            <p:ph type="title"/>
          </p:nvPr>
        </p:nvSpPr>
        <p:spPr bwMode="auto">
          <a:xfrm>
            <a:off x="677863" y="609600"/>
            <a:ext cx="8596312" cy="1320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  <a:endParaRPr lang="en-US" smtClean="0"/>
          </a:p>
        </p:txBody>
      </p:sp>
      <p:sp>
        <p:nvSpPr>
          <p:cNvPr id="1028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77863" y="2160588"/>
            <a:ext cx="8596312" cy="3881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663" y="6042025"/>
            <a:ext cx="9112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A0B7038D-53F3-44D3-B59B-3BE202BCDB1E}" type="datetimeFigureOut">
              <a:rPr lang="en-US"/>
              <a:pPr>
                <a:defRPr/>
              </a:pPr>
              <a:t>6/3/2025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863" y="6042025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89963" y="6042025"/>
            <a:ext cx="6842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pPr>
              <a:defRPr/>
            </a:pPr>
            <a:fld id="{107C4244-4DD3-4605-8FF9-3F3BAEF0EFA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906" r:id="rId1"/>
    <p:sldLayoutId id="2147483905" r:id="rId2"/>
    <p:sldLayoutId id="2147483904" r:id="rId3"/>
    <p:sldLayoutId id="2147483903" r:id="rId4"/>
    <p:sldLayoutId id="2147483902" r:id="rId5"/>
    <p:sldLayoutId id="2147483901" r:id="rId6"/>
    <p:sldLayoutId id="2147483900" r:id="rId7"/>
    <p:sldLayoutId id="2147483899" r:id="rId8"/>
    <p:sldLayoutId id="2147483898" r:id="rId9"/>
    <p:sldLayoutId id="2147483897" r:id="rId10"/>
    <p:sldLayoutId id="2147483907" r:id="rId11"/>
    <p:sldLayoutId id="2147483896" r:id="rId12"/>
    <p:sldLayoutId id="2147483908" r:id="rId13"/>
    <p:sldLayoutId id="2147483895" r:id="rId14"/>
    <p:sldLayoutId id="2147483894" r:id="rId15"/>
    <p:sldLayoutId id="2147483893" r:id="rId16"/>
  </p:sldLayoutIdLst>
  <p:txStyles>
    <p:titleStyle>
      <a:lvl1pPr algn="l" defTabSz="457200" rtl="0" eaLnBrk="0" fontAlgn="base" hangingPunct="0">
        <a:spcBef>
          <a:spcPct val="0"/>
        </a:spcBef>
        <a:spcAft>
          <a:spcPct val="0"/>
        </a:spcAft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algn="l" defTabSz="457200" rtl="0" eaLnBrk="0" fontAlgn="base" hangingPunct="0">
        <a:spcBef>
          <a:spcPct val="0"/>
        </a:spcBef>
        <a:spcAft>
          <a:spcPct val="0"/>
        </a:spcAft>
        <a:defRPr sz="3600">
          <a:solidFill>
            <a:schemeClr val="accent1"/>
          </a:solidFill>
          <a:latin typeface="Trebuchet MS" pitchFamily="34" charset="0"/>
        </a:defRPr>
      </a:lvl2pPr>
      <a:lvl3pPr algn="l" defTabSz="457200" rtl="0" eaLnBrk="0" fontAlgn="base" hangingPunct="0">
        <a:spcBef>
          <a:spcPct val="0"/>
        </a:spcBef>
        <a:spcAft>
          <a:spcPct val="0"/>
        </a:spcAft>
        <a:defRPr sz="3600">
          <a:solidFill>
            <a:schemeClr val="accent1"/>
          </a:solidFill>
          <a:latin typeface="Trebuchet MS" pitchFamily="34" charset="0"/>
        </a:defRPr>
      </a:lvl3pPr>
      <a:lvl4pPr algn="l" defTabSz="457200" rtl="0" eaLnBrk="0" fontAlgn="base" hangingPunct="0">
        <a:spcBef>
          <a:spcPct val="0"/>
        </a:spcBef>
        <a:spcAft>
          <a:spcPct val="0"/>
        </a:spcAft>
        <a:defRPr sz="3600">
          <a:solidFill>
            <a:schemeClr val="accent1"/>
          </a:solidFill>
          <a:latin typeface="Trebuchet MS" pitchFamily="34" charset="0"/>
        </a:defRPr>
      </a:lvl4pPr>
      <a:lvl5pPr algn="l" defTabSz="457200" rtl="0" eaLnBrk="0" fontAlgn="base" hangingPunct="0">
        <a:spcBef>
          <a:spcPct val="0"/>
        </a:spcBef>
        <a:spcAft>
          <a:spcPct val="0"/>
        </a:spcAft>
        <a:defRPr sz="3600">
          <a:solidFill>
            <a:schemeClr val="accent1"/>
          </a:solidFill>
          <a:latin typeface="Trebuchet MS" pitchFamily="34" charset="0"/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0" fontAlgn="base" hangingPunct="0">
        <a:spcBef>
          <a:spcPts val="1000"/>
        </a:spcBef>
        <a:spcAft>
          <a:spcPct val="0"/>
        </a:spcAft>
        <a:buClr>
          <a:schemeClr val="accent1"/>
        </a:buClr>
        <a:buSzPct val="80000"/>
        <a:buFont typeface="Wingdings 3" pitchFamily="18" charset="2"/>
        <a:buChar char=""/>
        <a:defRPr kern="1200">
          <a:solidFill>
            <a:srgbClr val="FFFFFF"/>
          </a:solidFill>
          <a:latin typeface="+mn-lt"/>
          <a:ea typeface="+mn-ea"/>
          <a:cs typeface="+mn-cs"/>
        </a:defRPr>
      </a:lvl1pPr>
      <a:lvl2pPr marL="742950" indent="-285750" algn="l" defTabSz="457200" rtl="0" eaLnBrk="0" fontAlgn="base" hangingPunct="0">
        <a:spcBef>
          <a:spcPts val="1000"/>
        </a:spcBef>
        <a:spcAft>
          <a:spcPct val="0"/>
        </a:spcAft>
        <a:buClr>
          <a:schemeClr val="accent1"/>
        </a:buClr>
        <a:buSzPct val="80000"/>
        <a:buFont typeface="Wingdings 3" pitchFamily="18" charset="2"/>
        <a:buChar char=""/>
        <a:defRPr sz="1600" kern="1200">
          <a:solidFill>
            <a:srgbClr val="FFFFFF"/>
          </a:solidFill>
          <a:latin typeface="+mn-lt"/>
          <a:ea typeface="+mn-ea"/>
          <a:cs typeface="+mn-cs"/>
        </a:defRPr>
      </a:lvl2pPr>
      <a:lvl3pPr marL="1143000" indent="-228600" algn="l" defTabSz="457200" rtl="0" eaLnBrk="0" fontAlgn="base" hangingPunct="0">
        <a:spcBef>
          <a:spcPts val="1000"/>
        </a:spcBef>
        <a:spcAft>
          <a:spcPct val="0"/>
        </a:spcAft>
        <a:buClr>
          <a:schemeClr val="accent1"/>
        </a:buClr>
        <a:buSzPct val="80000"/>
        <a:buFont typeface="Wingdings 3" pitchFamily="18" charset="2"/>
        <a:buChar char=""/>
        <a:defRPr sz="1400" kern="1200">
          <a:solidFill>
            <a:srgbClr val="FFFFFF"/>
          </a:solidFill>
          <a:latin typeface="+mn-lt"/>
          <a:ea typeface="+mn-ea"/>
          <a:cs typeface="+mn-cs"/>
        </a:defRPr>
      </a:lvl3pPr>
      <a:lvl4pPr marL="1600200" indent="-228600" algn="l" defTabSz="457200" rtl="0" eaLnBrk="0" fontAlgn="base" hangingPunct="0">
        <a:spcBef>
          <a:spcPts val="1000"/>
        </a:spcBef>
        <a:spcAft>
          <a:spcPct val="0"/>
        </a:spcAft>
        <a:buClr>
          <a:schemeClr val="accent1"/>
        </a:buClr>
        <a:buSzPct val="80000"/>
        <a:buFont typeface="Wingdings 3" pitchFamily="18" charset="2"/>
        <a:buChar char=""/>
        <a:defRPr sz="1200" kern="1200">
          <a:solidFill>
            <a:srgbClr val="FFFFFF"/>
          </a:solidFill>
          <a:latin typeface="+mn-lt"/>
          <a:ea typeface="+mn-ea"/>
          <a:cs typeface="+mn-cs"/>
        </a:defRPr>
      </a:lvl4pPr>
      <a:lvl5pPr marL="2057400" indent="-228600" algn="l" defTabSz="457200" rtl="0" eaLnBrk="0" fontAlgn="base" hangingPunct="0">
        <a:spcBef>
          <a:spcPts val="1000"/>
        </a:spcBef>
        <a:spcAft>
          <a:spcPct val="0"/>
        </a:spcAft>
        <a:buClr>
          <a:schemeClr val="accent1"/>
        </a:buClr>
        <a:buSzPct val="80000"/>
        <a:buFont typeface="Wingdings 3" pitchFamily="18" charset="2"/>
        <a:buChar char=""/>
        <a:defRPr sz="1200" kern="1200">
          <a:solidFill>
            <a:srgbClr val="FFFFFF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Заголовок 1"/>
          <p:cNvSpPr>
            <a:spLocks noGrp="1"/>
          </p:cNvSpPr>
          <p:nvPr>
            <p:ph type="ctrTitle"/>
          </p:nvPr>
        </p:nvSpPr>
        <p:spPr>
          <a:xfrm>
            <a:off x="220663" y="0"/>
            <a:ext cx="11817350" cy="6310313"/>
          </a:xfrm>
        </p:spPr>
        <p:txBody>
          <a:bodyPr/>
          <a:lstStyle/>
          <a:p>
            <a:pPr algn="ctr" eaLnBrk="1" hangingPunct="1">
              <a:lnSpc>
                <a:spcPct val="107000"/>
              </a:lnSpc>
              <a:spcAft>
                <a:spcPts val="600"/>
              </a:spcAft>
            </a:pPr>
            <a:r>
              <a:rPr lang="uk-UA" sz="1600" b="1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ВІННИЦЬКИЙ НАЦІОНАЛЬНИЙ МЕДИЧНИЙ УНІВЕРСИТЕТ ім. М.І. ПИРОГОВА</a:t>
            </a:r>
            <a:r>
              <a:rPr lang="ru-RU" sz="1600" smtClean="0">
                <a:solidFill>
                  <a:srgbClr val="FFC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/>
            </a:r>
            <a:br>
              <a:rPr lang="ru-RU" sz="1600" smtClean="0">
                <a:solidFill>
                  <a:srgbClr val="FFC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</a:br>
            <a:r>
              <a:rPr lang="uk-UA" sz="1800" b="1" smtClean="0">
                <a:solidFill>
                  <a:srgbClr val="FFC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 </a:t>
            </a:r>
            <a:r>
              <a:rPr lang="ru-RU" sz="1800" smtClean="0">
                <a:solidFill>
                  <a:srgbClr val="FFC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/>
            </a:r>
            <a:br>
              <a:rPr lang="ru-RU" sz="1800" smtClean="0">
                <a:solidFill>
                  <a:srgbClr val="FFC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</a:br>
            <a:r>
              <a:rPr lang="ru-RU" sz="1600" b="1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КАФЕДРА ЛАТИНСЬКОЇ МОВИ  ТА  МЕДИЧНОЇ  ТЕРМІНОЛОГІЇ</a:t>
            </a:r>
            <a:r>
              <a:rPr lang="ru-RU" sz="200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2000" b="1" smtClean="0">
                <a:solidFill>
                  <a:srgbClr val="FFC000"/>
                </a:solidFill>
                <a:latin typeface="Times New Roman" pitchFamily="18" charset="0"/>
                <a:cs typeface="Calibri" pitchFamily="34" charset="0"/>
              </a:rPr>
              <a:t/>
            </a:r>
            <a:br>
              <a:rPr lang="uk-UA" sz="2000" b="1" smtClean="0">
                <a:solidFill>
                  <a:srgbClr val="FFC000"/>
                </a:solidFill>
                <a:latin typeface="Times New Roman" pitchFamily="18" charset="0"/>
                <a:cs typeface="Calibri" pitchFamily="34" charset="0"/>
              </a:rPr>
            </a:br>
            <a:r>
              <a:rPr lang="uk-UA" sz="1800" b="1" smtClean="0">
                <a:solidFill>
                  <a:srgbClr val="FFC000"/>
                </a:solidFill>
                <a:latin typeface="Times New Roman" pitchFamily="18" charset="0"/>
                <a:cs typeface="Calibri" pitchFamily="34" charset="0"/>
              </a:rPr>
              <a:t/>
            </a:r>
            <a:br>
              <a:rPr lang="uk-UA" sz="1800" b="1" smtClean="0">
                <a:solidFill>
                  <a:srgbClr val="FFC000"/>
                </a:solidFill>
                <a:latin typeface="Times New Roman" pitchFamily="18" charset="0"/>
                <a:cs typeface="Calibri" pitchFamily="34" charset="0"/>
              </a:rPr>
            </a:br>
            <a:r>
              <a:rPr lang="uk-UA" sz="1800" b="1" smtClean="0">
                <a:latin typeface="Times New Roman" pitchFamily="18" charset="0"/>
                <a:cs typeface="Calibri" pitchFamily="34" charset="0"/>
              </a:rPr>
              <a:t/>
            </a:r>
            <a:br>
              <a:rPr lang="uk-UA" sz="1800" b="1" smtClean="0">
                <a:latin typeface="Times New Roman" pitchFamily="18" charset="0"/>
                <a:cs typeface="Calibri" pitchFamily="34" charset="0"/>
              </a:rPr>
            </a:br>
            <a:r>
              <a:rPr lang="uk-UA" sz="1800" b="1" smtClean="0">
                <a:latin typeface="Times New Roman" pitchFamily="18" charset="0"/>
                <a:cs typeface="Calibri" pitchFamily="34" charset="0"/>
              </a:rPr>
              <a:t> </a:t>
            </a:r>
            <a:r>
              <a:rPr lang="uk-UA" sz="2800" b="1" smtClean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ВИБІРКОВА НАВЧАЛЬНА ДИСЦИПЛІНА </a:t>
            </a:r>
            <a:r>
              <a:rPr lang="uk-UA" sz="2000" b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2000" b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4800" b="1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Сучасна стоматологічна латина </a:t>
            </a:r>
            <a:br>
              <a:rPr lang="ru-RU" sz="4800" b="1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4800" b="1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(практико-орієнтований курс)</a:t>
            </a:r>
            <a:r>
              <a:rPr lang="ru-RU" sz="4400" b="1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br>
              <a:rPr lang="ru-RU" sz="4400" b="1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4400" b="1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для здобувачів освіти спеціальності «Стоматологія»</a:t>
            </a:r>
            <a:r>
              <a:rPr lang="ru-RU" sz="4400" smtClean="0">
                <a:solidFill>
                  <a:srgbClr val="FFC000"/>
                </a:solidFill>
                <a:latin typeface="Times New Roman" pitchFamily="18" charset="0"/>
                <a:cs typeface="Calibri" pitchFamily="34" charset="0"/>
              </a:rPr>
              <a:t/>
            </a:r>
            <a:br>
              <a:rPr lang="ru-RU" sz="4400" smtClean="0">
                <a:solidFill>
                  <a:srgbClr val="FFC000"/>
                </a:solidFill>
                <a:latin typeface="Times New Roman" pitchFamily="18" charset="0"/>
                <a:cs typeface="Calibri" pitchFamily="34" charset="0"/>
              </a:rPr>
            </a:br>
            <a:endParaRPr lang="uk-UA" sz="4400" smtClean="0">
              <a:solidFill>
                <a:srgbClr val="FFC000"/>
              </a:solidFill>
              <a:latin typeface="Times New Roman" pitchFamily="18" charset="0"/>
              <a:cs typeface="Calibri" pitchFamily="34" charset="0"/>
            </a:endParaRPr>
          </a:p>
        </p:txBody>
      </p:sp>
      <p:sp>
        <p:nvSpPr>
          <p:cNvPr id="16386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945313" y="4598988"/>
            <a:ext cx="4983162" cy="1911350"/>
          </a:xfrm>
        </p:spPr>
        <p:txBody>
          <a:bodyPr rtlCol="0">
            <a:normAutofit/>
          </a:bodyPr>
          <a:lstStyle/>
          <a:p>
            <a:pPr eaLnBrk="1" fontAlgn="auto" hangingPunct="1">
              <a:lnSpc>
                <a:spcPct val="87000"/>
              </a:lnSpc>
              <a:spcAft>
                <a:spcPts val="800"/>
              </a:spcAft>
              <a:buFont typeface="Wingdings 3" charset="2"/>
              <a:buNone/>
              <a:defRPr/>
            </a:pPr>
            <a:r>
              <a:rPr lang="uk-UA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 </a:t>
            </a:r>
            <a:endParaRPr lang="ru-RU" smtClean="0">
              <a:ea typeface="Calibri" pitchFamily="34" charset="0"/>
              <a:cs typeface="Times New Roman" pitchFamily="18" charset="0"/>
            </a:endParaRPr>
          </a:p>
          <a:p>
            <a:pPr eaLnBrk="1" fontAlgn="auto" hangingPunct="1">
              <a:lnSpc>
                <a:spcPct val="87000"/>
              </a:lnSpc>
              <a:spcAft>
                <a:spcPts val="800"/>
              </a:spcAft>
              <a:buFont typeface="Wingdings 3" charset="2"/>
              <a:buNone/>
              <a:defRPr/>
            </a:pPr>
            <a:endParaRPr lang="ru-RU" smtClean="0">
              <a:ea typeface="Calibri" pitchFamily="34" charset="0"/>
              <a:cs typeface="Times New Roman" pitchFamily="18" charset="0"/>
            </a:endParaRPr>
          </a:p>
          <a:p>
            <a:pPr eaLnBrk="1" fontAlgn="auto" hangingPunct="1">
              <a:lnSpc>
                <a:spcPct val="80000"/>
              </a:lnSpc>
              <a:spcAft>
                <a:spcPts val="0"/>
              </a:spcAft>
              <a:buFont typeface="Wingdings 3" charset="2"/>
              <a:buNone/>
              <a:defRPr/>
            </a:pPr>
            <a:endParaRPr lang="uk-UA" sz="2100" smtClean="0">
              <a:ea typeface="Calibri" pitchFamily="34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Объект 2"/>
          <p:cNvSpPr>
            <a:spLocks noGrp="1"/>
          </p:cNvSpPr>
          <p:nvPr>
            <p:ph idx="1"/>
          </p:nvPr>
        </p:nvSpPr>
        <p:spPr>
          <a:xfrm>
            <a:off x="3405188" y="469900"/>
            <a:ext cx="8550275" cy="6223000"/>
          </a:xfrm>
        </p:spPr>
        <p:txBody>
          <a:bodyPr/>
          <a:lstStyle/>
          <a:p>
            <a:pPr marL="0" indent="0" algn="ctr" eaLnBrk="1" hangingPunct="1">
              <a:lnSpc>
                <a:spcPct val="80000"/>
              </a:lnSpc>
              <a:buFont typeface="Arial" charset="0"/>
              <a:buNone/>
            </a:pPr>
            <a:endParaRPr lang="uk-UA" sz="700" b="1" smtClean="0">
              <a:latin typeface="Times New Roman" pitchFamily="18" charset="0"/>
            </a:endParaRPr>
          </a:p>
          <a:p>
            <a:pPr marL="0" indent="0" algn="ctr" eaLnBrk="1" hangingPunct="1">
              <a:lnSpc>
                <a:spcPct val="80000"/>
              </a:lnSpc>
              <a:buFont typeface="Arial" charset="0"/>
              <a:buNone/>
            </a:pPr>
            <a:r>
              <a:rPr lang="uk-UA" sz="3600" b="1" smtClean="0">
                <a:solidFill>
                  <a:srgbClr val="009900"/>
                </a:solidFill>
                <a:latin typeface="Times New Roman" pitchFamily="18" charset="0"/>
                <a:cs typeface="Times New Roman" pitchFamily="18" charset="0"/>
              </a:rPr>
              <a:t>Salvete, carissimi studentes! </a:t>
            </a:r>
          </a:p>
          <a:p>
            <a:pPr marL="0" indent="0" algn="ctr" eaLnBrk="1" hangingPunct="1">
              <a:lnSpc>
                <a:spcPct val="80000"/>
              </a:lnSpc>
              <a:buFont typeface="Arial" charset="0"/>
              <a:buNone/>
            </a:pPr>
            <a:r>
              <a:rPr lang="uk-UA" sz="3600" b="1" smtClean="0">
                <a:solidFill>
                  <a:srgbClr val="009900"/>
                </a:solidFill>
                <a:latin typeface="Times New Roman" pitchFamily="18" charset="0"/>
                <a:cs typeface="Times New Roman" pitchFamily="18" charset="0"/>
              </a:rPr>
              <a:t>Вітаємо, шановні студенти!</a:t>
            </a:r>
          </a:p>
          <a:p>
            <a:pPr marL="0" indent="0" algn="ctr" eaLnBrk="1" hangingPunct="1">
              <a:lnSpc>
                <a:spcPct val="80000"/>
              </a:lnSpc>
              <a:buFont typeface="Arial" charset="0"/>
              <a:buNone/>
            </a:pPr>
            <a:r>
              <a:rPr lang="uk-UA" sz="360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Вибіркова навчальна дисципліна «</a:t>
            </a:r>
            <a:r>
              <a:rPr lang="uk-UA" sz="3600" b="1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Сучасна стоматологічна латина (практико-орієнтований курс)» </a:t>
            </a:r>
          </a:p>
          <a:p>
            <a:pPr marL="0" indent="0" eaLnBrk="1" hangingPunct="1">
              <a:lnSpc>
                <a:spcPct val="80000"/>
              </a:lnSpc>
              <a:buFont typeface="Wingdings 3" pitchFamily="18" charset="2"/>
              <a:buNone/>
            </a:pPr>
            <a:r>
              <a:rPr lang="uk-UA" sz="360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поглибить основи ваших знань нормативної граматики латинської мови, грецько-латинських словотворчих елементів і принципів побудови термінів міжнародної латинської медичної термінології та сучасних міжнародних номенклатур.</a:t>
            </a:r>
            <a:r>
              <a:rPr lang="uk-UA" sz="3600" smtClean="0"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  <p:pic>
        <p:nvPicPr>
          <p:cNvPr id="19458" name="Рисунок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60388" y="527050"/>
            <a:ext cx="2438400" cy="5321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TextBox 3"/>
          <p:cNvSpPr txBox="1">
            <a:spLocks noChangeArrowheads="1"/>
          </p:cNvSpPr>
          <p:nvPr/>
        </p:nvSpPr>
        <p:spPr bwMode="auto">
          <a:xfrm>
            <a:off x="371475" y="382588"/>
            <a:ext cx="7285038" cy="6345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uk-UA">
                <a:latin typeface="Calibri" pitchFamily="34" charset="0"/>
              </a:rPr>
              <a:t>   </a:t>
            </a:r>
          </a:p>
          <a:p>
            <a:pPr algn="ctr"/>
            <a:r>
              <a:rPr lang="uk-UA" sz="2800" b="1" i="1">
                <a:solidFill>
                  <a:schemeClr val="accent2"/>
                </a:solidFill>
                <a:latin typeface="Times New Roman" pitchFamily="18" charset="0"/>
              </a:rPr>
              <a:t>Предмет </a:t>
            </a:r>
            <a:r>
              <a:rPr lang="uk-UA" sz="2800">
                <a:solidFill>
                  <a:schemeClr val="accent2"/>
                </a:solidFill>
                <a:latin typeface="Times New Roman" pitchFamily="18" charset="0"/>
              </a:rPr>
              <a:t> вивчення вибіркової навчальної дисципліни «</a:t>
            </a:r>
            <a:r>
              <a:rPr lang="uk-UA" sz="2800" b="1">
                <a:solidFill>
                  <a:schemeClr val="accent2"/>
                </a:solidFill>
                <a:latin typeface="Times New Roman" pitchFamily="18" charset="0"/>
              </a:rPr>
              <a:t>Сучасна стоматологічна латина (практико-орієнтований курс)»</a:t>
            </a:r>
            <a:r>
              <a:rPr lang="uk-UA" sz="2800">
                <a:solidFill>
                  <a:schemeClr val="accent2"/>
                </a:solidFill>
                <a:latin typeface="Times New Roman" pitchFamily="18" charset="0"/>
              </a:rPr>
              <a:t> - </a:t>
            </a:r>
          </a:p>
          <a:p>
            <a:r>
              <a:rPr lang="uk-UA" sz="280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лексико-семантичні особливості мовних одиниць, що охоплюють основні розділи медичної термінології (фармацевтичної, клінічної) та міжнародних номенклатур. Необхідним компонентом курсу є гуманітарний аспект, спрямований на збільшення обсягу  базових знань латинських афоризмів і сталих професійних медичних виразів.</a:t>
            </a:r>
          </a:p>
          <a:p>
            <a:pPr algn="ctr"/>
            <a:r>
              <a:rPr lang="uk-UA" sz="2800">
                <a:solidFill>
                  <a:srgbClr val="FFC000"/>
                </a:solidFill>
                <a:latin typeface="Times New Roman" pitchFamily="18" charset="0"/>
              </a:rPr>
              <a:t>. </a:t>
            </a:r>
          </a:p>
        </p:txBody>
      </p:sp>
      <p:pic>
        <p:nvPicPr>
          <p:cNvPr id="20482" name="Рисунок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039100" y="795338"/>
            <a:ext cx="3619500" cy="433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TextBox 2"/>
          <p:cNvSpPr txBox="1">
            <a:spLocks noChangeArrowheads="1"/>
          </p:cNvSpPr>
          <p:nvPr/>
        </p:nvSpPr>
        <p:spPr bwMode="auto">
          <a:xfrm>
            <a:off x="460375" y="368300"/>
            <a:ext cx="5595938" cy="954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endParaRPr lang="uk-UA" sz="3200">
              <a:latin typeface="Times New Roman" pitchFamily="18" charset="0"/>
            </a:endParaRPr>
          </a:p>
          <a:p>
            <a:pPr algn="just"/>
            <a:endParaRPr lang="uk-UA" sz="2400">
              <a:latin typeface="Times New Roman" pitchFamily="18" charset="0"/>
            </a:endParaRPr>
          </a:p>
        </p:txBody>
      </p:sp>
      <p:sp>
        <p:nvSpPr>
          <p:cNvPr id="21506" name="AutoShape 2" descr="Гіппократ: основоположник медичної науки та етики"/>
          <p:cNvSpPr>
            <a:spLocks noChangeAspect="1" noChangeArrowheads="1"/>
          </p:cNvSpPr>
          <p:nvPr/>
        </p:nvSpPr>
        <p:spPr bwMode="auto">
          <a:xfrm>
            <a:off x="8251825" y="2867025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uk-UA"/>
          </a:p>
        </p:txBody>
      </p:sp>
      <p:sp>
        <p:nvSpPr>
          <p:cNvPr id="21507" name="AutoShape 4" descr="Гіппократ: основоположник медичної науки та етики"/>
          <p:cNvSpPr>
            <a:spLocks noChangeAspect="1" noChangeArrowheads="1"/>
          </p:cNvSpPr>
          <p:nvPr/>
        </p:nvSpPr>
        <p:spPr bwMode="auto">
          <a:xfrm>
            <a:off x="307975" y="7938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uk-UA"/>
          </a:p>
        </p:txBody>
      </p:sp>
      <p:pic>
        <p:nvPicPr>
          <p:cNvPr id="21508" name="Рисунок 6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33350" y="1527175"/>
            <a:ext cx="4779963" cy="4068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509" name="Прямоугольник 7"/>
          <p:cNvSpPr>
            <a:spLocks noChangeArrowheads="1"/>
          </p:cNvSpPr>
          <p:nvPr/>
        </p:nvSpPr>
        <p:spPr bwMode="auto">
          <a:xfrm>
            <a:off x="5111750" y="1173163"/>
            <a:ext cx="6888163" cy="5216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uk-UA" sz="2800" b="1" i="1">
                <a:solidFill>
                  <a:schemeClr val="accent2"/>
                </a:solidFill>
                <a:latin typeface="Times New Roman" pitchFamily="18" charset="0"/>
              </a:rPr>
              <a:t>Мета</a:t>
            </a:r>
            <a:r>
              <a:rPr lang="uk-UA" sz="2800" b="1">
                <a:solidFill>
                  <a:schemeClr val="accent2"/>
                </a:solidFill>
                <a:latin typeface="Times New Roman" pitchFamily="18" charset="0"/>
              </a:rPr>
              <a:t> </a:t>
            </a:r>
            <a:r>
              <a:rPr lang="uk-UA" sz="2800">
                <a:solidFill>
                  <a:schemeClr val="accent2"/>
                </a:solidFill>
                <a:latin typeface="Times New Roman" pitchFamily="18" charset="0"/>
              </a:rPr>
              <a:t>вибіркової навчальної дисципліни </a:t>
            </a:r>
            <a:r>
              <a:rPr lang="uk-UA" sz="2800" b="1">
                <a:solidFill>
                  <a:schemeClr val="accent2"/>
                </a:solidFill>
                <a:latin typeface="Times New Roman" pitchFamily="18" charset="0"/>
              </a:rPr>
              <a:t>«Сучасна стоматологічна латина (практико-орієнтований курс)»-</a:t>
            </a:r>
            <a:r>
              <a:rPr lang="uk-UA" sz="2800">
                <a:solidFill>
                  <a:schemeClr val="accent2"/>
                </a:solidFill>
                <a:latin typeface="Times New Roman" pitchFamily="18" charset="0"/>
              </a:rPr>
              <a:t> </a:t>
            </a:r>
          </a:p>
          <a:p>
            <a:pPr algn="ctr"/>
            <a:endParaRPr lang="uk-UA" sz="2800">
              <a:solidFill>
                <a:schemeClr val="accent2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uk-UA" sz="280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розширення термінологічного базису знань та удосконалення практичних навичок володіння латинською медичною термінологією для її продуктивного застосування під час навчання на клінічних кафедрах та  у подальшій професійній діяльності і фаховому розвитку.</a:t>
            </a:r>
          </a:p>
          <a:p>
            <a:pPr algn="ctr"/>
            <a:endParaRPr lang="uk-UA" sz="2800">
              <a:solidFill>
                <a:srgbClr val="FFC000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TextBox 1"/>
          <p:cNvSpPr txBox="1">
            <a:spLocks noChangeArrowheads="1"/>
          </p:cNvSpPr>
          <p:nvPr/>
        </p:nvSpPr>
        <p:spPr bwMode="auto">
          <a:xfrm>
            <a:off x="141288" y="214313"/>
            <a:ext cx="1139825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uk-UA" sz="3200" b="1" i="1">
                <a:solidFill>
                  <a:schemeClr val="accent2"/>
                </a:solidFill>
                <a:latin typeface="Times New Roman" pitchFamily="18" charset="0"/>
              </a:rPr>
              <a:t>Завдання</a:t>
            </a:r>
            <a:r>
              <a:rPr lang="uk-UA" sz="3200">
                <a:solidFill>
                  <a:schemeClr val="accent2"/>
                </a:solidFill>
                <a:latin typeface="Times New Roman" pitchFamily="18" charset="0"/>
              </a:rPr>
              <a:t> вибіркової навчальної дисципліни </a:t>
            </a:r>
            <a:r>
              <a:rPr lang="uk-UA" sz="3200" b="1">
                <a:solidFill>
                  <a:schemeClr val="accent2"/>
                </a:solidFill>
                <a:latin typeface="Times New Roman" pitchFamily="18" charset="0"/>
              </a:rPr>
              <a:t>«Сучасна стоматологічна латина (практико-орієнтований курс)»</a:t>
            </a:r>
            <a:r>
              <a:rPr lang="uk-UA" sz="3200">
                <a:solidFill>
                  <a:schemeClr val="accent2"/>
                </a:solidFill>
                <a:latin typeface="Times New Roman" pitchFamily="18" charset="0"/>
              </a:rPr>
              <a:t>- </a:t>
            </a:r>
            <a:endParaRPr lang="uk-UA" sz="3200">
              <a:latin typeface="Calibri" pitchFamily="34" charset="0"/>
            </a:endParaRPr>
          </a:p>
        </p:txBody>
      </p:sp>
      <p:sp>
        <p:nvSpPr>
          <p:cNvPr id="22530" name="TextBox 2"/>
          <p:cNvSpPr txBox="1">
            <a:spLocks noChangeArrowheads="1"/>
          </p:cNvSpPr>
          <p:nvPr/>
        </p:nvSpPr>
        <p:spPr bwMode="auto">
          <a:xfrm>
            <a:off x="5202238" y="1530350"/>
            <a:ext cx="6692900" cy="4362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uk-UA" sz="2400">
                <a:solidFill>
                  <a:srgbClr val="FFC000"/>
                </a:solidFill>
                <a:latin typeface="Times New Roman" pitchFamily="18" charset="0"/>
              </a:rPr>
              <a:t> </a:t>
            </a:r>
            <a:r>
              <a:rPr lang="uk-UA" sz="280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підвищення рівня практичних навичок перекладу та вільного оперування лексичним матеріалом сучасних міжнародних номенклатур, забезпечення його систематичного оновлення й інтеграції в процес опанування фахових дисциплін, опрацювання спеціалізованої літератури та здійснення професійної діяльності.</a:t>
            </a:r>
          </a:p>
          <a:p>
            <a:pPr algn="just"/>
            <a:endParaRPr lang="uk-UA" sz="2800">
              <a:solidFill>
                <a:srgbClr val="FFC000"/>
              </a:solidFill>
              <a:latin typeface="Times New Roman" pitchFamily="18" charset="0"/>
            </a:endParaRPr>
          </a:p>
        </p:txBody>
      </p:sp>
      <p:pic>
        <p:nvPicPr>
          <p:cNvPr id="22531" name="Рисунок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0675" y="2335213"/>
            <a:ext cx="4478338" cy="275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TextBox 1"/>
          <p:cNvSpPr txBox="1">
            <a:spLocks noChangeArrowheads="1"/>
          </p:cNvSpPr>
          <p:nvPr/>
        </p:nvSpPr>
        <p:spPr bwMode="auto">
          <a:xfrm>
            <a:off x="319088" y="169863"/>
            <a:ext cx="11398250" cy="1341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uk-UA" b="1" i="1"/>
          </a:p>
          <a:p>
            <a:pPr algn="ctr"/>
            <a:r>
              <a:rPr lang="uk-UA" sz="3200" b="1" i="1">
                <a:solidFill>
                  <a:schemeClr val="accent2"/>
                </a:solidFill>
              </a:rPr>
              <a:t>Структура</a:t>
            </a:r>
            <a:r>
              <a:rPr lang="uk-UA" sz="3200">
                <a:solidFill>
                  <a:schemeClr val="accent2"/>
                </a:solidFill>
              </a:rPr>
              <a:t> навчальної дисципліни </a:t>
            </a:r>
            <a:r>
              <a:rPr lang="uk-UA" sz="3200" b="1">
                <a:solidFill>
                  <a:schemeClr val="accent2"/>
                </a:solidFill>
              </a:rPr>
              <a:t>«Сучасна стоматологічна латина (практико-орієнтований курс)»</a:t>
            </a:r>
            <a:r>
              <a:rPr lang="uk-UA" sz="3200">
                <a:solidFill>
                  <a:schemeClr val="accent2"/>
                </a:solidFill>
              </a:rPr>
              <a:t>:</a:t>
            </a:r>
            <a:endParaRPr lang="uk-UA" sz="3200">
              <a:solidFill>
                <a:schemeClr val="accent2"/>
              </a:solidFill>
              <a:latin typeface="Calibri" pitchFamily="34" charset="0"/>
            </a:endParaRPr>
          </a:p>
        </p:txBody>
      </p:sp>
      <p:sp>
        <p:nvSpPr>
          <p:cNvPr id="23554" name="TextBox 2"/>
          <p:cNvSpPr txBox="1">
            <a:spLocks noChangeArrowheads="1"/>
          </p:cNvSpPr>
          <p:nvPr/>
        </p:nvSpPr>
        <p:spPr bwMode="auto">
          <a:xfrm>
            <a:off x="649288" y="1660525"/>
            <a:ext cx="10620375" cy="4597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uk-UA" sz="2800" b="1" i="1">
                <a:solidFill>
                  <a:srgbClr val="FFC000"/>
                </a:solidFill>
              </a:rPr>
              <a:t>Модуль І «Фармацевтична термінологія» </a:t>
            </a:r>
          </a:p>
          <a:p>
            <a:pPr algn="ctr"/>
            <a:r>
              <a:rPr lang="uk-UA" sz="240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охоплює переклад номенклатурних фармацевтичних найменувань; виписування назв лікарських засобів відповідно до частотних відрізків, рекомендованих ВООЗ для міжнародних непатентованих назв (INN); класифікацію лікарських форм і способи їх оформлення в рецептурі;  всебічне опрацювання продуктивних моделей творення фармацевтичних термінів.</a:t>
            </a:r>
          </a:p>
          <a:p>
            <a:pPr algn="ctr"/>
            <a:endParaRPr lang="uk-UA" sz="2400">
              <a:solidFill>
                <a:srgbClr val="FFC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uk-UA" sz="2400" b="1" i="1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Модуль ІІ «Клінічна термінологія» </a:t>
            </a:r>
          </a:p>
          <a:p>
            <a:pPr algn="ctr"/>
            <a:r>
              <a:rPr lang="uk-UA" sz="240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передбачає переклад і семантичний аналіз латинських назв захворювань, патологічних станів, синдромів, симптомів та клінічних діагнозів із метою поглиблення знань і розвитку фахової мовної компетентності.</a:t>
            </a:r>
          </a:p>
          <a:p>
            <a:pPr algn="ctr"/>
            <a:endParaRPr lang="uk-UA" sz="2800">
              <a:solidFill>
                <a:srgbClr val="FFC000"/>
              </a:solidFill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TextBox 1"/>
          <p:cNvSpPr txBox="1">
            <a:spLocks noChangeArrowheads="1"/>
          </p:cNvSpPr>
          <p:nvPr/>
        </p:nvSpPr>
        <p:spPr bwMode="auto">
          <a:xfrm>
            <a:off x="412750" y="428625"/>
            <a:ext cx="6462713" cy="6178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uk-UA">
                <a:latin typeface="Calibri" pitchFamily="34" charset="0"/>
              </a:rPr>
              <a:t>    </a:t>
            </a:r>
            <a:r>
              <a:rPr lang="uk-UA" sz="3200" b="1" i="1">
                <a:solidFill>
                  <a:srgbClr val="009900"/>
                </a:solidFill>
                <a:latin typeface="Times New Roman" pitchFamily="18" charset="0"/>
              </a:rPr>
              <a:t>В</a:t>
            </a:r>
            <a:r>
              <a:rPr lang="ru-RU" sz="3200" b="1" i="1">
                <a:solidFill>
                  <a:srgbClr val="009900"/>
                </a:solidFill>
                <a:latin typeface="Times New Roman" pitchFamily="18" charset="0"/>
              </a:rPr>
              <a:t>ид</a:t>
            </a:r>
            <a:r>
              <a:rPr lang="uk-UA" sz="3200" b="1" i="1">
                <a:solidFill>
                  <a:srgbClr val="009900"/>
                </a:solidFill>
                <a:latin typeface="Times New Roman" pitchFamily="18" charset="0"/>
              </a:rPr>
              <a:t>и </a:t>
            </a:r>
            <a:r>
              <a:rPr lang="ru-RU" sz="3200" b="1" i="1">
                <a:solidFill>
                  <a:srgbClr val="009900"/>
                </a:solidFill>
                <a:latin typeface="Times New Roman" pitchFamily="18" charset="0"/>
              </a:rPr>
              <a:t> навчальної діяльності</a:t>
            </a:r>
            <a:r>
              <a:rPr lang="uk-UA" sz="3200" b="1" i="1">
                <a:solidFill>
                  <a:srgbClr val="009900"/>
                </a:solidFill>
                <a:latin typeface="Times New Roman" pitchFamily="18" charset="0"/>
              </a:rPr>
              <a:t>:</a:t>
            </a:r>
            <a:endParaRPr lang="uk-UA" sz="3200">
              <a:solidFill>
                <a:srgbClr val="009900"/>
              </a:solidFill>
              <a:latin typeface="Times New Roman" pitchFamily="18" charset="0"/>
            </a:endParaRPr>
          </a:p>
          <a:p>
            <a:pPr algn="ctr"/>
            <a:endParaRPr lang="uk-UA" sz="2400">
              <a:solidFill>
                <a:srgbClr val="FFC000"/>
              </a:solidFill>
              <a:latin typeface="Times New Roman" pitchFamily="18" charset="0"/>
            </a:endParaRPr>
          </a:p>
          <a:p>
            <a:pPr marL="800100" lvl="1" indent="-342900">
              <a:buFont typeface="Arial" charset="0"/>
              <a:buChar char="•"/>
            </a:pPr>
            <a:r>
              <a:rPr lang="ru-RU" sz="2400" b="1">
                <a:solidFill>
                  <a:srgbClr val="FFC000"/>
                </a:solidFill>
                <a:latin typeface="Times New Roman" pitchFamily="18" charset="0"/>
              </a:rPr>
              <a:t>практичні заняття</a:t>
            </a:r>
            <a:endParaRPr lang="uk-UA" sz="2400" b="1">
              <a:solidFill>
                <a:srgbClr val="FFC000"/>
              </a:solidFill>
              <a:latin typeface="Times New Roman" pitchFamily="18" charset="0"/>
            </a:endParaRPr>
          </a:p>
          <a:p>
            <a:pPr marL="800100" lvl="1" indent="-342900">
              <a:buFont typeface="Arial" charset="0"/>
              <a:buChar char="•"/>
            </a:pPr>
            <a:r>
              <a:rPr lang="ru-RU" sz="2400" b="1">
                <a:solidFill>
                  <a:srgbClr val="FFC000"/>
                </a:solidFill>
                <a:latin typeface="Times New Roman" pitchFamily="18" charset="0"/>
              </a:rPr>
              <a:t>самостійна робота</a:t>
            </a:r>
            <a:r>
              <a:rPr lang="en-US" sz="2400" b="1">
                <a:solidFill>
                  <a:srgbClr val="FFC000"/>
                </a:solidFill>
                <a:latin typeface="Times New Roman" pitchFamily="18" charset="0"/>
              </a:rPr>
              <a:t> </a:t>
            </a:r>
            <a:endParaRPr lang="uk-UA" sz="2400" b="1">
              <a:solidFill>
                <a:srgbClr val="FFC000"/>
              </a:solidFill>
              <a:latin typeface="Times New Roman" pitchFamily="18" charset="0"/>
            </a:endParaRPr>
          </a:p>
          <a:p>
            <a:pPr algn="ctr">
              <a:buFontTx/>
              <a:buChar char="-"/>
            </a:pPr>
            <a:endParaRPr lang="uk-UA" sz="2400" b="1">
              <a:latin typeface="Times New Roman" pitchFamily="18" charset="0"/>
            </a:endParaRPr>
          </a:p>
          <a:p>
            <a:pPr algn="ctr"/>
            <a:r>
              <a:rPr lang="uk-UA" sz="2400" b="1">
                <a:solidFill>
                  <a:srgbClr val="009900"/>
                </a:solidFill>
                <a:latin typeface="Times New Roman" pitchFamily="18" charset="0"/>
              </a:rPr>
              <a:t>   </a:t>
            </a:r>
            <a:r>
              <a:rPr lang="uk-UA" sz="3200" b="1" i="1">
                <a:solidFill>
                  <a:srgbClr val="009900"/>
                </a:solidFill>
                <a:latin typeface="Times New Roman" pitchFamily="18" charset="0"/>
              </a:rPr>
              <a:t>Методи контролю:</a:t>
            </a:r>
            <a:endParaRPr lang="ru-RU" sz="3200" b="1">
              <a:solidFill>
                <a:srgbClr val="009900"/>
              </a:solidFill>
              <a:latin typeface="Times New Roman" pitchFamily="18" charset="0"/>
            </a:endParaRPr>
          </a:p>
          <a:p>
            <a:pPr algn="ctr"/>
            <a:endParaRPr lang="ru-RU" sz="2400" b="1">
              <a:latin typeface="Times New Roman" pitchFamily="18" charset="0"/>
            </a:endParaRPr>
          </a:p>
          <a:p>
            <a:pPr>
              <a:buFont typeface="Arial" charset="0"/>
              <a:buChar char="•"/>
            </a:pPr>
            <a:r>
              <a:rPr lang="uk-UA" sz="2400" b="1">
                <a:solidFill>
                  <a:srgbClr val="FFC000"/>
                </a:solidFill>
                <a:latin typeface="Times New Roman" pitchFamily="18" charset="0"/>
              </a:rPr>
              <a:t>п</a:t>
            </a:r>
            <a:r>
              <a:rPr lang="ru-RU" sz="2400" b="1">
                <a:solidFill>
                  <a:srgbClr val="FFC000"/>
                </a:solidFill>
                <a:latin typeface="Times New Roman" pitchFamily="18" charset="0"/>
              </a:rPr>
              <a:t>оточний контроль</a:t>
            </a:r>
            <a:r>
              <a:rPr lang="ru-RU" sz="2400">
                <a:solidFill>
                  <a:srgbClr val="FFC000"/>
                </a:solidFill>
                <a:latin typeface="Times New Roman" pitchFamily="18" charset="0"/>
              </a:rPr>
              <a:t> </a:t>
            </a:r>
            <a:r>
              <a:rPr lang="uk-UA" sz="240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передбачає систематичне оцінювання результатів теоретичної та практичної підготовки на кожному практичному занятті із застосуванням традиційної бальної системи;</a:t>
            </a:r>
          </a:p>
          <a:p>
            <a:pPr>
              <a:buFont typeface="Arial" charset="0"/>
              <a:buChar char="•"/>
            </a:pPr>
            <a:r>
              <a:rPr lang="uk-UA" sz="2400" b="1">
                <a:solidFill>
                  <a:srgbClr val="FFC000"/>
                </a:solidFill>
                <a:latin typeface="Times New Roman" pitchFamily="18" charset="0"/>
              </a:rPr>
              <a:t>п</a:t>
            </a:r>
            <a:r>
              <a:rPr lang="ru-RU" sz="2400" b="1">
                <a:solidFill>
                  <a:srgbClr val="FFC000"/>
                </a:solidFill>
                <a:latin typeface="Times New Roman" pitchFamily="18" charset="0"/>
              </a:rPr>
              <a:t>ідсумковий </a:t>
            </a:r>
            <a:r>
              <a:rPr lang="ru-RU" sz="2400" b="1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контроль</a:t>
            </a:r>
            <a:r>
              <a:rPr lang="ru-RU" sz="240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240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здійснюється у формі заліку, що проводиться на завершальному практичному занятті</a:t>
            </a:r>
            <a:r>
              <a:rPr lang="uk-UA"/>
              <a:t>.</a:t>
            </a:r>
          </a:p>
          <a:p>
            <a:pPr lvl="2" algn="ctr"/>
            <a:r>
              <a:rPr lang="uk-UA" sz="2400">
                <a:solidFill>
                  <a:srgbClr val="FFC000"/>
                </a:solidFill>
                <a:latin typeface="Times New Roman" pitchFamily="18" charset="0"/>
              </a:rPr>
              <a:t> </a:t>
            </a:r>
          </a:p>
        </p:txBody>
      </p:sp>
      <p:pic>
        <p:nvPicPr>
          <p:cNvPr id="24578" name="Рисунок 6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42150" y="898525"/>
            <a:ext cx="4654550" cy="530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TextBox 1"/>
          <p:cNvSpPr txBox="1">
            <a:spLocks noChangeArrowheads="1"/>
          </p:cNvSpPr>
          <p:nvPr/>
        </p:nvSpPr>
        <p:spPr bwMode="auto">
          <a:xfrm>
            <a:off x="319088" y="169863"/>
            <a:ext cx="11398250" cy="1570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uk-UA" sz="3200" b="1" i="1">
                <a:solidFill>
                  <a:schemeClr val="accent2"/>
                </a:solidFill>
                <a:latin typeface="Times New Roman" pitchFamily="18" charset="0"/>
              </a:rPr>
              <a:t>У результаті вивчення </a:t>
            </a:r>
            <a:r>
              <a:rPr lang="uk-UA" sz="3200">
                <a:solidFill>
                  <a:schemeClr val="accent2"/>
                </a:solidFill>
                <a:latin typeface="Times New Roman" pitchFamily="18" charset="0"/>
              </a:rPr>
              <a:t>навчальної дисципліни </a:t>
            </a:r>
          </a:p>
          <a:p>
            <a:pPr algn="ctr"/>
            <a:r>
              <a:rPr lang="uk-UA" sz="3200" b="1">
                <a:solidFill>
                  <a:schemeClr val="accent2"/>
                </a:solidFill>
                <a:latin typeface="Times New Roman" pitchFamily="18" charset="0"/>
              </a:rPr>
              <a:t>«Сучасна стоматологічна латина </a:t>
            </a:r>
          </a:p>
          <a:p>
            <a:pPr algn="ctr"/>
            <a:r>
              <a:rPr lang="uk-UA" sz="3200" b="1">
                <a:solidFill>
                  <a:schemeClr val="accent2"/>
                </a:solidFill>
                <a:latin typeface="Times New Roman" pitchFamily="18" charset="0"/>
              </a:rPr>
              <a:t>(практико-орієнтований курс)»</a:t>
            </a:r>
            <a:r>
              <a:rPr lang="uk-UA" sz="3200">
                <a:solidFill>
                  <a:schemeClr val="accent2"/>
                </a:solidFill>
                <a:latin typeface="Times New Roman" pitchFamily="18" charset="0"/>
              </a:rPr>
              <a:t>  здобувач освіти повинен:</a:t>
            </a:r>
          </a:p>
        </p:txBody>
      </p:sp>
      <p:sp>
        <p:nvSpPr>
          <p:cNvPr id="25602" name="TextBox 2"/>
          <p:cNvSpPr txBox="1">
            <a:spLocks noChangeArrowheads="1"/>
          </p:cNvSpPr>
          <p:nvPr/>
        </p:nvSpPr>
        <p:spPr bwMode="auto">
          <a:xfrm>
            <a:off x="193675" y="2143125"/>
            <a:ext cx="11206163" cy="4260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>
              <a:buFont typeface="Arial" charset="0"/>
              <a:buChar char="•"/>
            </a:pPr>
            <a:r>
              <a:rPr lang="uk-UA" sz="2100">
                <a:solidFill>
                  <a:srgbClr val="FFC000"/>
                </a:solidFill>
              </a:rPr>
              <a:t>Здійснювати переклад, лексико-семантичний аналіз медичних термінів сучасних міжнародних номенклатур.</a:t>
            </a:r>
          </a:p>
          <a:p>
            <a:pPr marL="342900" indent="-342900">
              <a:buFont typeface="Arial" charset="0"/>
              <a:buChar char="•"/>
            </a:pPr>
            <a:r>
              <a:rPr lang="uk-UA" sz="2100">
                <a:solidFill>
                  <a:srgbClr val="FFC000"/>
                </a:solidFill>
              </a:rPr>
              <a:t>Застосовувати здобуті знання в усній і письмовій професійній комунікації, використовуючи сучасну термінологічну базу у відповідності до стандартів фахового дискурсу.</a:t>
            </a:r>
          </a:p>
          <a:p>
            <a:pPr marL="342900" indent="-342900">
              <a:buFont typeface="Arial" charset="0"/>
              <a:buChar char="•"/>
            </a:pPr>
            <a:r>
              <a:rPr lang="uk-UA" sz="2100">
                <a:solidFill>
                  <a:srgbClr val="FFC000"/>
                </a:solidFill>
              </a:rPr>
              <a:t>Здійснювати пошук, систематизацію та критичне опрацювання фахової інформації з електронних і друкованих джерел з метою підвищення якості професійної діяльності.</a:t>
            </a:r>
          </a:p>
          <a:p>
            <a:pPr marL="342900" indent="-342900">
              <a:buFont typeface="Arial" charset="0"/>
              <a:buChar char="•"/>
            </a:pPr>
            <a:r>
              <a:rPr lang="uk-UA" sz="2100">
                <a:solidFill>
                  <a:srgbClr val="FFC000"/>
                </a:solidFill>
              </a:rPr>
              <a:t>Ефективно працювати в міждисциплінарній команді, доносити висновки та обґрунтування рішень до фахових і нефахових аудиторій у межах професійної діяльності.</a:t>
            </a:r>
          </a:p>
          <a:p>
            <a:pPr marL="342900" indent="-342900">
              <a:buFont typeface="Arial" charset="0"/>
              <a:buChar char="•"/>
            </a:pPr>
            <a:r>
              <a:rPr lang="uk-UA" sz="2100">
                <a:solidFill>
                  <a:srgbClr val="FFC000"/>
                </a:solidFill>
              </a:rPr>
              <a:t>Усвідомлювати необхідність безперервного професійного розвитку, демонструвати здатність до самостійного навчання, саморефлексії та самовдосконалення.</a:t>
            </a:r>
            <a:br>
              <a:rPr lang="uk-UA" sz="2100">
                <a:solidFill>
                  <a:srgbClr val="FFC000"/>
                </a:solidFill>
              </a:rPr>
            </a:br>
            <a:endParaRPr lang="uk-UA" sz="2100">
              <a:solidFill>
                <a:srgbClr val="FFC000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Заголовок 1"/>
          <p:cNvSpPr>
            <a:spLocks noGrp="1"/>
          </p:cNvSpPr>
          <p:nvPr>
            <p:ph type="title"/>
          </p:nvPr>
        </p:nvSpPr>
        <p:spPr>
          <a:xfrm>
            <a:off x="609600" y="217488"/>
            <a:ext cx="9875838" cy="1714500"/>
          </a:xfrm>
        </p:spPr>
        <p:txBody>
          <a:bodyPr/>
          <a:lstStyle/>
          <a:p>
            <a:pPr algn="ctr" eaLnBrk="1" hangingPunct="1"/>
            <a:r>
              <a:rPr lang="en-US" sz="3200" b="1" smtClean="0">
                <a:solidFill>
                  <a:schemeClr val="accent2"/>
                </a:solidFill>
                <a:latin typeface="Times New Roman" pitchFamily="18" charset="0"/>
              </a:rPr>
              <a:t>Invia est in medicina via sine Lingua Latina</a:t>
            </a:r>
            <a:br>
              <a:rPr lang="en-US" sz="3200" b="1" smtClean="0">
                <a:solidFill>
                  <a:schemeClr val="accent2"/>
                </a:solidFill>
                <a:latin typeface="Times New Roman" pitchFamily="18" charset="0"/>
              </a:rPr>
            </a:br>
            <a:r>
              <a:rPr lang="uk-UA" sz="3200" b="1" smtClean="0">
                <a:solidFill>
                  <a:schemeClr val="accent2"/>
                </a:solidFill>
                <a:latin typeface="Times New Roman" pitchFamily="18" charset="0"/>
              </a:rPr>
              <a:t>Непрохідний шлях в медицині без латинської мови</a:t>
            </a:r>
            <a:endParaRPr lang="ru-RU" sz="3200" smtClean="0">
              <a:latin typeface="Monotype Corsiva" pitchFamily="66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4013" y="3767138"/>
            <a:ext cx="11534775" cy="2620962"/>
          </a:xfrm>
        </p:spPr>
        <p:txBody>
          <a:bodyPr rtlCol="0">
            <a:normAutofit fontScale="92500" lnSpcReduction="10000"/>
          </a:bodyPr>
          <a:lstStyle/>
          <a:p>
            <a:pPr eaLnBrk="1" fontAlgn="auto" hangingPunct="1">
              <a:lnSpc>
                <a:spcPct val="80000"/>
              </a:lnSpc>
              <a:spcAft>
                <a:spcPts val="0"/>
              </a:spcAft>
              <a:buFont typeface="Wingdings 3" charset="2"/>
              <a:buChar char=""/>
              <a:defRPr/>
            </a:pPr>
            <a:endParaRPr lang="uk-UA" sz="10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 eaLnBrk="1" fontAlgn="auto" hangingPunct="1">
              <a:lnSpc>
                <a:spcPct val="80000"/>
              </a:lnSpc>
              <a:spcAft>
                <a:spcPts val="0"/>
              </a:spcAft>
              <a:buFont typeface="Wingdings 3" charset="2"/>
              <a:buNone/>
              <a:defRPr/>
            </a:pPr>
            <a:r>
              <a:rPr lang="uk-UA" sz="2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Monotype Corsiva" pitchFamily="66" charset="0"/>
              </a:rPr>
              <a:t> </a:t>
            </a:r>
            <a:r>
              <a:rPr lang="ru-RU" sz="5200" b="1" dirty="0" err="1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Шановне</a:t>
            </a:r>
            <a:r>
              <a:rPr lang="ru-RU" sz="5200" b="1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5200" b="1" dirty="0" err="1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студентство</a:t>
            </a:r>
            <a:r>
              <a:rPr lang="ru-RU" sz="5200" b="1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5200" b="1" dirty="0" err="1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запрошуємо</a:t>
            </a:r>
            <a:r>
              <a:rPr lang="ru-RU" sz="5200" b="1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 вас до </a:t>
            </a:r>
            <a:r>
              <a:rPr lang="ru-RU" sz="5200" b="1" dirty="0" err="1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конструктивної</a:t>
            </a:r>
            <a:r>
              <a:rPr lang="ru-RU" sz="5200" b="1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5200" b="1" dirty="0" err="1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співпраці</a:t>
            </a:r>
            <a:r>
              <a:rPr lang="ru-RU" sz="5200" b="1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 на кафедру </a:t>
            </a:r>
            <a:r>
              <a:rPr lang="ru-RU" sz="5200" b="1" dirty="0" err="1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латинської</a:t>
            </a:r>
            <a:r>
              <a:rPr lang="ru-RU" sz="5200" b="1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5200" b="1" dirty="0" err="1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мови</a:t>
            </a:r>
            <a:r>
              <a:rPr lang="ru-RU" sz="5200" b="1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 та </a:t>
            </a:r>
            <a:r>
              <a:rPr lang="ru-RU" sz="5200" b="1" dirty="0" err="1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медичної</a:t>
            </a:r>
            <a:r>
              <a:rPr lang="ru-RU" sz="5200" b="1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5200" b="1" dirty="0" err="1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термінології</a:t>
            </a:r>
            <a:r>
              <a:rPr lang="ru-RU" sz="5200" b="1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!</a:t>
            </a:r>
            <a:endParaRPr lang="uk-UA" sz="5200" dirty="0" smtClean="0">
              <a:solidFill>
                <a:srgbClr val="FFC000"/>
              </a:solidFill>
              <a:latin typeface="Monotype Corsiva" pitchFamily="66" charset="0"/>
            </a:endParaRPr>
          </a:p>
        </p:txBody>
      </p:sp>
      <p:sp>
        <p:nvSpPr>
          <p:cNvPr id="26627" name="AutoShape 2" descr="Зображення для візуального пошуку"/>
          <p:cNvSpPr>
            <a:spLocks noChangeAspect="1" noChangeArrowheads="1"/>
          </p:cNvSpPr>
          <p:nvPr/>
        </p:nvSpPr>
        <p:spPr bwMode="auto">
          <a:xfrm>
            <a:off x="155575" y="-144463"/>
            <a:ext cx="5086350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uk-UA"/>
          </a:p>
        </p:txBody>
      </p:sp>
      <p:pic>
        <p:nvPicPr>
          <p:cNvPr id="26628" name="Рисунок 5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48063" y="1362075"/>
            <a:ext cx="3438525" cy="2613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Аспект">
  <a:themeElements>
    <a:clrScheme name="Аспект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Аспект">
      <a:majorFont>
        <a:latin typeface="Trebuchet MS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Facet" id="{C0C680CD-088A-49FC-A102-D699147F32B2}" vid="{8C59B386-999D-4CB6-B907-9F3997C027CC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986</TotalTime>
  <Words>427</Words>
  <Application>Microsoft Office PowerPoint</Application>
  <PresentationFormat>Произвольный</PresentationFormat>
  <Paragraphs>44</Paragraphs>
  <Slides>9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Шаблон оформления</vt:lpstr>
      </vt:variant>
      <vt:variant>
        <vt:i4>4</vt:i4>
      </vt:variant>
      <vt:variant>
        <vt:lpstr>Заголовки слайдов</vt:lpstr>
      </vt:variant>
      <vt:variant>
        <vt:i4>9</vt:i4>
      </vt:variant>
    </vt:vector>
  </HeadingPairs>
  <TitlesOfParts>
    <vt:vector size="19" baseType="lpstr">
      <vt:lpstr>Arial</vt:lpstr>
      <vt:lpstr>Trebuchet MS</vt:lpstr>
      <vt:lpstr>Wingdings 3</vt:lpstr>
      <vt:lpstr>Calibri</vt:lpstr>
      <vt:lpstr>Times New Roman</vt:lpstr>
      <vt:lpstr>Monotype Corsiva</vt:lpstr>
      <vt:lpstr>Аспект</vt:lpstr>
      <vt:lpstr>Аспект</vt:lpstr>
      <vt:lpstr>Аспект</vt:lpstr>
      <vt:lpstr>Аспект</vt:lpstr>
      <vt:lpstr>ВІННИЦЬКИЙ НАЦІОНАЛЬНИЙ МЕДИЧНИЙ УНІВЕРСИТЕТ ім. М.І. ПИРОГОВА   КАФЕДРА ЛАТИНСЬКОЇ МОВИ  ТА  МЕДИЧНОЇ  ТЕРМІНОЛОГІЇ     ВИБІРКОВА НАВЧАЛЬНА ДИСЦИПЛІНА  Сучасна стоматологічна латина  (практико-орієнтований курс)  для здобувачів освіти спеціальності «Стоматологія» 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Invia est in medicina via sine Lingua Latina Непрохідний шлях в медицині без латинської мови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МІНІСТЕРСТВО ОХОРОНИ ЗДОРОВ’Я УКРАЇНИ ВІННИЦЬКИЙ НАЦІОНАЛЬНИЙ МЕДИЧНИЙ УНІВЕРСИТЕТ  ІМ. М. І. ПИРОГОВА   Кафедра іноземних мов з курсом латинської мови та медичної термінології     «Культура Стародавнього Риму»</dc:title>
  <dc:creator>Павлюк Анна Ігорівна</dc:creator>
  <cp:lastModifiedBy>User</cp:lastModifiedBy>
  <cp:revision>49</cp:revision>
  <dcterms:created xsi:type="dcterms:W3CDTF">2020-12-20T10:26:06Z</dcterms:created>
  <dcterms:modified xsi:type="dcterms:W3CDTF">2025-06-03T11:55:32Z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0x010100B7ABA4C65AF0CF479D737D7EC1DB96AC</vt:lpwstr>
  </property>
</Properties>
</file>