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handoutMasterIdLst>
    <p:handoutMasterId r:id="rId11"/>
  </p:handoutMasterIdLst>
  <p:sldIdLst>
    <p:sldId id="270" r:id="rId2"/>
    <p:sldId id="271" r:id="rId3"/>
    <p:sldId id="263" r:id="rId4"/>
    <p:sldId id="265" r:id="rId5"/>
    <p:sldId id="267" r:id="rId6"/>
    <p:sldId id="269" r:id="rId7"/>
    <p:sldId id="272" r:id="rId8"/>
    <p:sldId id="273" r:id="rId9"/>
  </p:sldIdLst>
  <p:sldSz cx="9144000" cy="6858000" type="screen4x3"/>
  <p:notesSz cx="6858000" cy="9144000"/>
  <p:custDataLst>
    <p:tags r:id="rId1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88" autoAdjust="0"/>
    <p:restoredTop sz="84583" autoAdjust="0"/>
  </p:normalViewPr>
  <p:slideViewPr>
    <p:cSldViewPr>
      <p:cViewPr varScale="1">
        <p:scale>
          <a:sx n="94" d="100"/>
          <a:sy n="94" d="100"/>
        </p:scale>
        <p:origin x="-20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6049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5313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48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529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469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66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461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225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567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344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8325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78302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6578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79404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5781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22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204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presentation-creation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Рисунок 17">
            <a:hlinkClick r:id="rId19"/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8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50" r:id="rId17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9" y="116631"/>
            <a:ext cx="8856984" cy="1094503"/>
          </a:xfrm>
        </p:spPr>
        <p:txBody>
          <a:bodyPr/>
          <a:lstStyle/>
          <a:p>
            <a:pPr algn="ctr"/>
            <a:r>
              <a:rPr lang="uk-UA" sz="1800" b="1" dirty="0">
                <a:solidFill>
                  <a:schemeClr val="tx1"/>
                </a:solidFill>
              </a:rPr>
              <a:t>МІНІСТЕРСТВО ОХОРОНИ ЗДОРОВ</a:t>
            </a:r>
            <a:r>
              <a:rPr lang="en-US" sz="1800" b="1" dirty="0">
                <a:solidFill>
                  <a:schemeClr val="tx1"/>
                </a:solidFill>
              </a:rPr>
              <a:t>’</a:t>
            </a:r>
            <a:r>
              <a:rPr lang="uk-UA" sz="1800" b="1" dirty="0">
                <a:solidFill>
                  <a:schemeClr val="tx1"/>
                </a:solidFill>
              </a:rPr>
              <a:t>Я УКРАЇНИ</a:t>
            </a:r>
            <a:br>
              <a:rPr lang="uk-UA" sz="1800" b="1" dirty="0">
                <a:solidFill>
                  <a:schemeClr val="tx1"/>
                </a:solidFill>
              </a:rPr>
            </a:br>
            <a:r>
              <a:rPr lang="uk-UA" sz="1800" b="1" dirty="0">
                <a:solidFill>
                  <a:schemeClr val="tx1"/>
                </a:solidFill>
              </a:rPr>
              <a:t>ВІННИЦЬКИЙ НАЦІОНАЛЬНИЙ МЕДИЧНИЙ УНІВЕРСИТЕТ ІМ. М.І. ПИРОГОВА</a:t>
            </a:r>
            <a:r>
              <a:rPr lang="en-US" sz="1800" b="1" dirty="0"/>
              <a:t/>
            </a:r>
            <a:br>
              <a:rPr lang="en-US" sz="1800" b="1" dirty="0"/>
            </a:br>
            <a:r>
              <a:rPr lang="uk-UA" sz="1800" b="1" dirty="0">
                <a:solidFill>
                  <a:schemeClr val="tx1"/>
                </a:solidFill>
              </a:rPr>
              <a:t>кафедра фармації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6" y="1968318"/>
            <a:ext cx="9144000" cy="1096899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uk-UA" sz="4600" b="1" dirty="0">
                <a:solidFill>
                  <a:schemeClr val="tx1"/>
                </a:solidFill>
              </a:rPr>
              <a:t>СУЧАСНІ ПРОГРАМИ ЗАБЕЗПЕЧЕННЯ НАСЕЛЕННЯ ЛІКАРСЬКИМИ ЗАСОБАМИ</a:t>
            </a:r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22610" y="2917538"/>
            <a:ext cx="7128792" cy="1809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>
                <a:latin typeface="Trebuchet MS" panose="020B0603020202020204" pitchFamily="34" charset="0"/>
                <a:ea typeface="Times New Roman" panose="02020603050405020304" pitchFamily="18" charset="0"/>
              </a:rPr>
              <a:t>підготовки фахівців другого (магістерського) рівня вищої освіти</a:t>
            </a: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освітньої «Магістр фармації»</a:t>
            </a: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професійної «Фармацевт»</a:t>
            </a: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>
                <a:latin typeface="Trebuchet MS" panose="020B0603020202020204" pitchFamily="34" charset="0"/>
                <a:ea typeface="Times New Roman" panose="02020603050405020304" pitchFamily="18" charset="0"/>
              </a:rPr>
              <a:t>галузі знань 22 «Охорона здоров’я»</a:t>
            </a: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>
                <a:latin typeface="Trebuchet MS" panose="020B0603020202020204" pitchFamily="34" charset="0"/>
                <a:ea typeface="Times New Roman" panose="02020603050405020304" pitchFamily="18" charset="0"/>
              </a:rPr>
              <a:t>спеціальності 226 «Фармація, промислова фармація»</a:t>
            </a: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1481666"/>
            <a:ext cx="25202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>
                <a:latin typeface="Trebuchet MS" panose="020B0603020202020204" pitchFamily="34" charset="0"/>
                <a:ea typeface="Times New Roman" panose="02020603050405020304" pitchFamily="18" charset="0"/>
              </a:rPr>
              <a:t>курс за вибором</a:t>
            </a:r>
            <a:endParaRPr lang="en-US" sz="2400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AutoShape 2" descr="КУРС: Освіта - Photos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028" name="Picture 4" descr="Вступникам-2020 на навчання за ОР “магістр” – ММФ КН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908" y="4782531"/>
            <a:ext cx="3010300" cy="1827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Вічнозелені» патенти заважають зниженню цін на лі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5159" y="4782531"/>
            <a:ext cx="3528392" cy="195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Вінницький національний медичний університет ім. М. І. Пирогова — Вікіпедія">
            <a:extLst>
              <a:ext uri="{FF2B5EF4-FFF2-40B4-BE49-F238E27FC236}">
                <a16:creationId xmlns:a16="http://schemas.microsoft.com/office/drawing/2014/main" xmlns="" id="{7673FAD0-25C2-4AE8-8F18-4DB860B61D6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2325" y="908720"/>
            <a:ext cx="936104" cy="100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B59518C-5037-4F50-87A9-2DD2D7AE93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911533"/>
            <a:ext cx="1188287" cy="100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2256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244004"/>
            <a:ext cx="6554690" cy="4157861"/>
          </a:xfrm>
        </p:spPr>
        <p:txBody>
          <a:bodyPr>
            <a:normAutofit fontScale="92500" lnSpcReduction="10000"/>
          </a:bodyPr>
          <a:lstStyle/>
          <a:p>
            <a:r>
              <a:rPr lang="uk-UA" sz="2000" dirty="0"/>
              <a:t>Курс за вибором </a:t>
            </a:r>
            <a:r>
              <a:rPr lang="uk-UA" sz="2000" b="1" dirty="0">
                <a:solidFill>
                  <a:schemeClr val="tx1"/>
                </a:solidFill>
              </a:rPr>
              <a:t>«Сучасні програми забезпечення населення лікарськими засобами»</a:t>
            </a:r>
            <a:br>
              <a:rPr lang="uk-UA" sz="2000" b="1" dirty="0">
                <a:solidFill>
                  <a:schemeClr val="tx1"/>
                </a:solidFill>
              </a:rPr>
            </a:br>
            <a:r>
              <a:rPr lang="uk-UA" sz="2000" dirty="0"/>
              <a:t>належить до циклу дисциплін професійно-орієнтованої підготовки фахівців спеціальності 226 «Фармація, промислова фармація». </a:t>
            </a:r>
          </a:p>
          <a:p>
            <a:r>
              <a:rPr lang="uk-UA" sz="2000" dirty="0"/>
              <a:t>Дисципліна надає здобувачами вищої освіти базові знання забезпечення доступності лікарських засобів (ЛЗ) та фармацевтичної допомоги для населення: міжнародний досвід, програма реімбурсації, ціноутворення.</a:t>
            </a:r>
          </a:p>
          <a:p>
            <a:r>
              <a:rPr lang="uk-UA" sz="2000" dirty="0"/>
              <a:t>Дисципліна є важливою ланкою у формуванні профілю магістра фармації.</a:t>
            </a:r>
          </a:p>
          <a:p>
            <a:pPr lvl="0" algn="just"/>
            <a:r>
              <a:rPr lang="uk-UA" sz="2000" dirty="0">
                <a:latin typeface="Trebuchet MS" panose="020B0603020202020204" pitchFamily="34" charset="0"/>
                <a:cs typeface="Times New Roman" panose="02020603050405020304" pitchFamily="18" charset="0"/>
              </a:rPr>
              <a:t>Дисципліна відноситься до елективних дисциплін.</a:t>
            </a:r>
          </a:p>
          <a:p>
            <a:endParaRPr lang="en-US" sz="2000" dirty="0"/>
          </a:p>
          <a:p>
            <a:endParaRPr lang="en-US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31033" y="467169"/>
            <a:ext cx="8712967" cy="7768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3100" dirty="0">
                <a:latin typeface="Trebuchet MS" panose="020B0603020202020204" pitchFamily="34" charset="0"/>
              </a:rPr>
              <a:t>Характеристика курсу</a:t>
            </a:r>
            <a:r>
              <a:rPr lang="uk-UA" dirty="0"/>
              <a:t> </a:t>
            </a:r>
            <a:endParaRPr lang="en-US" dirty="0"/>
          </a:p>
        </p:txBody>
      </p:sp>
      <p:pic>
        <p:nvPicPr>
          <p:cNvPr id="1028" name="Picture 4" descr="HIV and AIDS basics | womenshealth.go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2280" y="5335528"/>
            <a:ext cx="2664296" cy="149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Цукровий діабет – третій у структурі хвороб-лідерів, які найчастіше  призводять до інвалідності та летальних наслідків | Департамент охорони  здоров'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9913" y="5378814"/>
            <a:ext cx="2176789" cy="145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t's Going to Be the Vaccination, Stupid! | R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598" y="5309464"/>
            <a:ext cx="1890189" cy="141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946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08720"/>
            <a:ext cx="65527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формування у здобувачів вищої освіти 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професійно важливих знань, вмінь та навичок щодо організації фармацевтичного забезпечення населення;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здобуття системних знань про організаційно-економічні аспекти фармацевтичної діяльності в сучасних умовах;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досконале володіння знаннями щодо програм, які забезпечують кожного громадянина необхідними доступними та якісними ЛЗ.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5008" y="260648"/>
            <a:ext cx="8928992" cy="810502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Завданнями</a:t>
            </a:r>
            <a:r>
              <a:rPr lang="uk-UA" b="1" dirty="0"/>
              <a:t> </a:t>
            </a:r>
            <a:r>
              <a:rPr lang="uk-UA" dirty="0"/>
              <a:t>курсу є</a:t>
            </a:r>
            <a:endParaRPr lang="ru-RU" dirty="0"/>
          </a:p>
        </p:txBody>
      </p:sp>
      <p:pic>
        <p:nvPicPr>
          <p:cNvPr id="3076" name="Picture 4" descr="Ліки Контроль – Економимо час та гроші, рятуємо здоров'я і навіть життя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78819"/>
            <a:ext cx="4058580" cy="251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416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934873"/>
          </a:xfrm>
        </p:spPr>
        <p:txBody>
          <a:bodyPr/>
          <a:lstStyle/>
          <a:p>
            <a:pPr algn="ctr"/>
            <a:r>
              <a:rPr lang="uk-UA" dirty="0"/>
              <a:t>Переваги курсу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3032" y="836712"/>
            <a:ext cx="81733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Даний курс передбачає засвоєння матеріалу щодо: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1.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забезпечення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населення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життєво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необхідними ЛЗ (</a:t>
            </a:r>
            <a:r>
              <a:rPr kumimoji="0" lang="en-US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essential drugs)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 згідно  Національного переліку;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2.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забезпечення доступності ЛЗ для населення;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3.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належне фінансування системи забезпечення ЛЗ;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4.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удосконалення міжнародної системи постачання, державного регулювання, забезпечення якості ЛЗ;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5.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підвищення інвестиційної привабливості фармацевтичного 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ринку </a:t>
            </a:r>
            <a:r>
              <a:rPr kumimoji="0" lang="uk-UA" sz="2000" b="0" i="0" u="none" strike="noStrike" kern="0" cap="none" spc="0" normalizeH="0" baseline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</a:rPr>
              <a:t>України.</a:t>
            </a:r>
          </a:p>
        </p:txBody>
      </p:sp>
      <p:pic>
        <p:nvPicPr>
          <p:cNvPr id="4098" name="Picture 2" descr="Національний перелік основних лікарських засобів, 2017 [PDF] - Все для  студен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8679" y="3455940"/>
            <a:ext cx="2042059" cy="289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Презентация PowerPoi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AutoShape 6" descr="Презентация PowerPoi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104" name="Picture 8" descr="Національний перелік лікарських засобів – Ліки Контрол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7477" y="5962428"/>
            <a:ext cx="3206523" cy="89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771" y="5427033"/>
            <a:ext cx="4895850" cy="1466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93251" y="3365348"/>
            <a:ext cx="1876425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490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3" y="116632"/>
            <a:ext cx="8928992" cy="862865"/>
          </a:xfrm>
        </p:spPr>
        <p:txBody>
          <a:bodyPr/>
          <a:lstStyle/>
          <a:p>
            <a:pPr algn="ctr"/>
            <a:r>
              <a:rPr lang="uk-UA" dirty="0"/>
              <a:t>Методи навчання</a:t>
            </a:r>
            <a:endParaRPr lang="ru-RU" dirty="0"/>
          </a:p>
        </p:txBody>
      </p:sp>
      <p:pic>
        <p:nvPicPr>
          <p:cNvPr id="5122" name="Picture 2" descr="Студенти-медики через карантин будуть навчатися частково дистанційно - ITM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8488" y="3988384"/>
            <a:ext cx="3824114" cy="286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7" y="795252"/>
            <a:ext cx="85425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rebuchet MS" panose="020B0603020202020204" pitchFamily="34" charset="0"/>
              </a:rPr>
              <a:t>Методи навчання: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словесний (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розповідь, пояснення, бесіда)</a:t>
            </a:r>
            <a:r>
              <a:rPr lang="uk-UA" sz="2000" dirty="0">
                <a:latin typeface="Trebuchet MS" panose="020B0603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пояснювально-демонстраційний 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(мультимедійні лекції з аудіо супроводом);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наочний (демонстрація коротких роликів, показ роботи аптек);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індуктивний  (узагальнення результатів спостережень).</a:t>
            </a:r>
          </a:p>
          <a:p>
            <a:endParaRPr lang="uk-UA" sz="24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8349" y="2566893"/>
            <a:ext cx="52837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uk-UA" sz="24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</a:t>
            </a:r>
            <a:r>
              <a:rPr lang="uk-UA" sz="2000" dirty="0">
                <a:latin typeface="Trebuchet MS" panose="020B0603020202020204" pitchFamily="34" charset="0"/>
              </a:rPr>
              <a:t>включають застосування передових комп’ютерних те­хнологій,  ділових ігор, конференцій, бесід, дискусій, діалогів, консультацій, конкурсів, техно­логії «мозкова атака» («</a:t>
            </a:r>
            <a:r>
              <a:rPr lang="uk-UA" sz="2000" dirty="0" err="1">
                <a:latin typeface="Trebuchet MS" panose="020B0603020202020204" pitchFamily="34" charset="0"/>
              </a:rPr>
              <a:t>brain</a:t>
            </a:r>
            <a:r>
              <a:rPr lang="uk-UA" sz="2000" dirty="0">
                <a:latin typeface="Trebuchet MS" panose="020B0603020202020204" pitchFamily="34" charset="0"/>
              </a:rPr>
              <a:t> </a:t>
            </a:r>
            <a:r>
              <a:rPr lang="uk-UA" sz="2000" dirty="0" err="1">
                <a:latin typeface="Trebuchet MS" panose="020B0603020202020204" pitchFamily="34" charset="0"/>
              </a:rPr>
              <a:t>storm</a:t>
            </a:r>
            <a:r>
              <a:rPr lang="uk-UA" sz="2000" dirty="0">
                <a:latin typeface="Trebuchet MS" panose="020B0603020202020204" pitchFamily="34" charset="0"/>
              </a:rPr>
              <a:t>»),   методу ситуаційного навчання  («</a:t>
            </a:r>
            <a:r>
              <a:rPr lang="uk-UA" sz="2000" dirty="0" err="1">
                <a:latin typeface="Trebuchet MS" panose="020B0603020202020204" pitchFamily="34" charset="0"/>
              </a:rPr>
              <a:t>сase</a:t>
            </a:r>
            <a:r>
              <a:rPr lang="uk-UA" sz="2000" dirty="0">
                <a:latin typeface="Trebuchet MS" panose="020B0603020202020204" pitchFamily="34" charset="0"/>
              </a:rPr>
              <a:t> </a:t>
            </a:r>
            <a:r>
              <a:rPr lang="uk-UA" sz="2000" dirty="0" err="1">
                <a:latin typeface="Trebuchet MS" panose="020B0603020202020204" pitchFamily="34" charset="0"/>
              </a:rPr>
              <a:t>study</a:t>
            </a:r>
            <a:r>
              <a:rPr lang="uk-UA" sz="2000" dirty="0">
                <a:latin typeface="Trebuchet MS" panose="020B0603020202020204" pitchFamily="34" charset="0"/>
              </a:rPr>
              <a:t>»), тренінгів.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відвідують сучасні керівники фармацевтичних підприємств, менеджери, представники, </a:t>
            </a:r>
            <a:r>
              <a:rPr lang="uk-UA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коучі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, інспектори.</a:t>
            </a:r>
            <a:endParaRPr lang="uk-UA" sz="24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uk-UA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046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1006881"/>
          </a:xfrm>
        </p:spPr>
        <p:txBody>
          <a:bodyPr/>
          <a:lstStyle/>
          <a:p>
            <a:r>
              <a:rPr lang="uk-UA" dirty="0"/>
              <a:t>Матеріально-технічне забезпечення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10329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rebuchet MS" panose="020B0603020202020204" pitchFamily="34" charset="0"/>
              </a:rPr>
              <a:t>Для проведення навчального процесу кафедра фармації  має повне матеріально-технічне забезпечення: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обладнані навчальні кімнати, </a:t>
            </a:r>
            <a:r>
              <a:rPr lang="uk-UA" sz="2000" dirty="0" err="1">
                <a:latin typeface="Trebuchet MS" panose="020B0603020202020204" pitchFamily="34" charset="0"/>
              </a:rPr>
              <a:t>комп</a:t>
            </a:r>
            <a:r>
              <a:rPr lang="en-US" sz="2000" dirty="0">
                <a:latin typeface="Trebuchet MS" panose="020B0603020202020204" pitchFamily="34" charset="0"/>
              </a:rPr>
              <a:t>’</a:t>
            </a:r>
            <a:r>
              <a:rPr lang="uk-UA" sz="2000" dirty="0" err="1">
                <a:latin typeface="Trebuchet MS" panose="020B0603020202020204" pitchFamily="34" charset="0"/>
              </a:rPr>
              <a:t>ютери</a:t>
            </a:r>
            <a:r>
              <a:rPr lang="uk-UA" sz="2000" dirty="0">
                <a:latin typeface="Trebuchet MS" panose="020B0603020202020204" pitchFamily="34" charset="0"/>
              </a:rPr>
              <a:t>, підключені до мережі інтернет, ноутбуки, мультимедійні проектори, ксерокс, принтери;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м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атеріали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презентацій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лекцій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аудіосупроводом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методичні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рекомендації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практичних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занять та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самостійної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здобувачів вищої освіти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перелік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теоретичних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підсумкового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контролю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тестові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</a:t>
            </a:r>
            <a:r>
              <a:rPr lang="uk-UA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итуаційні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задачі.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Лист-роз'яснення МОН щодо організації дистанційного навчання: найголовніше  » Управління освіти Чернігівської міської ради - м. Чернігі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17032"/>
            <a:ext cx="3168352" cy="301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745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534401" cy="1320800"/>
          </a:xfrm>
        </p:spPr>
        <p:txBody>
          <a:bodyPr>
            <a:noAutofit/>
          </a:bodyPr>
          <a:lstStyle/>
          <a:p>
            <a:pPr algn="ctr"/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Симуляційний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«Фармація»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712968" cy="5276659"/>
          </a:xfrm>
        </p:spPr>
        <p:txBody>
          <a:bodyPr>
            <a:no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навчально-науковому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симуляційному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центрі практичної підготовки фармацевтів проводяться для здобувачів вищої освіти фармацевтичного факультету практична підготовка з опанування ними практичних навичок, набуття фахових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досягнення програмних результатів навчання згідно з вимогами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освітньопрофесійної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програми «Фармації».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4D3D8D6-0F88-4348-A58E-E29FD4DF6E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204864"/>
            <a:ext cx="4499992" cy="33749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D6168EA-FB7A-47CA-9121-0FB53E34DE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4020" y="3573016"/>
            <a:ext cx="4379979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617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l Conocimiento Es Poder, Texto Con Libro Abierto E ícono De Dibujo Sobre  Fondo Blanco Fotos, Retratos, Imágenes Y Fotografía De Archivo Libres De  Derecho. Image 86369111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6727075" cy="448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640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fd51dbc90a3f8217e2711ee16dbfc146b089d7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3625</TotalTime>
  <Words>380</Words>
  <Application>Microsoft Office PowerPoint</Application>
  <PresentationFormat>Экран (4:3)</PresentationFormat>
  <Paragraphs>44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МІНІСТЕРСТВО ОХОРОНИ ЗДОРОВ’Я УКРАЇНИ ВІННИЦЬКИЙ НАЦІОНАЛЬНИЙ МЕДИЧНИЙ УНІВЕРСИТЕТ ІМ. М.І. ПИРОГОВА кафедра фармації</vt:lpstr>
      <vt:lpstr>Слайд 2</vt:lpstr>
      <vt:lpstr>Завданнями курсу є</vt:lpstr>
      <vt:lpstr>Переваги курсу</vt:lpstr>
      <vt:lpstr>Методи навчання</vt:lpstr>
      <vt:lpstr>Матеріально-технічне забезпечення</vt:lpstr>
      <vt:lpstr>Симуляційний центр «Фармація» </vt:lpstr>
      <vt:lpstr>Слайд 8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Абстрактные синие волнистые фигуры</dc:title>
  <dc:creator>obstinate</dc:creator>
  <dc:description>Шаблон презентации с сайта https://presentation-creation.ru/</dc:description>
  <cp:lastModifiedBy>farm6</cp:lastModifiedBy>
  <cp:revision>785</cp:revision>
  <dcterms:created xsi:type="dcterms:W3CDTF">2018-02-25T09:09:03Z</dcterms:created>
  <dcterms:modified xsi:type="dcterms:W3CDTF">2025-01-09T11:49:21Z</dcterms:modified>
</cp:coreProperties>
</file>