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nmu.edu.ua/" TargetMode="External"/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42264" y="260350"/>
            <a:ext cx="710746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ім. М.І. Пирогова</a:t>
            </a:r>
          </a:p>
          <a:p>
            <a:pPr algn="ctr"/>
            <a:endParaRPr lang="uk-UA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165926" y="4276728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655752" y="2525669"/>
            <a:ext cx="8880495" cy="1470025"/>
          </a:xfrm>
        </p:spPr>
        <p:txBody>
          <a:bodyPr>
            <a:normAutofit/>
          </a:bodyPr>
          <a:lstStyle/>
          <a:p>
            <a:r>
              <a:rPr sz="3000" b="1" dirty="0">
                <a:solidFill>
                  <a:srgbClr val="C00000"/>
                </a:solidFill>
                <a:latin typeface="Calibri"/>
              </a:rPr>
              <a:t>ВК 3.11 </a:t>
            </a:r>
            <a:r>
              <a:rPr sz="3000" b="1" dirty="0" err="1">
                <a:solidFill>
                  <a:srgbClr val="C00000"/>
                </a:solidFill>
                <a:latin typeface="Calibri"/>
              </a:rPr>
              <a:t>Технології</a:t>
            </a:r>
            <a:r>
              <a:rPr sz="3000" b="1" dirty="0">
                <a:solidFill>
                  <a:srgbClr val="C00000"/>
                </a:solidFill>
                <a:latin typeface="Calibri"/>
              </a:rPr>
              <a:t> </a:t>
            </a:r>
            <a:r>
              <a:rPr sz="3000" b="1" dirty="0" err="1">
                <a:solidFill>
                  <a:srgbClr val="C00000"/>
                </a:solidFill>
                <a:latin typeface="Calibri"/>
              </a:rPr>
              <a:t>виготовлення</a:t>
            </a:r>
            <a:r>
              <a:rPr sz="3000" b="1" dirty="0">
                <a:solidFill>
                  <a:srgbClr val="C00000"/>
                </a:solidFill>
                <a:latin typeface="Calibri"/>
              </a:rPr>
              <a:t> </a:t>
            </a:r>
            <a:r>
              <a:rPr sz="3000" b="1" dirty="0" err="1">
                <a:solidFill>
                  <a:srgbClr val="C00000"/>
                </a:solidFill>
                <a:latin typeface="Calibri"/>
              </a:rPr>
              <a:t>зубних</a:t>
            </a:r>
            <a:r>
              <a:rPr sz="3000" b="1" dirty="0">
                <a:solidFill>
                  <a:srgbClr val="C00000"/>
                </a:solidFill>
                <a:latin typeface="Calibri"/>
              </a:rPr>
              <a:t> </a:t>
            </a:r>
            <a:r>
              <a:rPr sz="3000" b="1" dirty="0" err="1">
                <a:solidFill>
                  <a:srgbClr val="C00000"/>
                </a:solidFill>
                <a:latin typeface="Calibri"/>
              </a:rPr>
              <a:t>протезів</a:t>
            </a:r>
            <a:endParaRPr sz="3000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6898" y="260350"/>
            <a:ext cx="1760453" cy="241108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147" y="182931"/>
            <a:ext cx="9635706" cy="1390689"/>
          </a:xfrm>
        </p:spPr>
        <p:txBody>
          <a:bodyPr>
            <a:noAutofit/>
          </a:bodyPr>
          <a:lstStyle/>
          <a:p>
            <a:r>
              <a:rPr lang="uk-UA" sz="3000" b="1" dirty="0">
                <a:solidFill>
                  <a:srgbClr val="002060"/>
                </a:solidFill>
                <a:latin typeface="Calibri"/>
              </a:rPr>
              <a:t>Паспорт ОСВІТНЬОГО Компонента
</a:t>
            </a:r>
            <a:r>
              <a:rPr lang="uk-UA" sz="1000" b="1" dirty="0">
                <a:solidFill>
                  <a:srgbClr val="002060"/>
                </a:solidFill>
                <a:latin typeface="Calibri"/>
              </a:rPr>
              <a:t>
</a:t>
            </a:r>
            <a:r>
              <a:rPr lang="uk-UA" sz="3000" b="1" dirty="0">
                <a:solidFill>
                  <a:srgbClr val="002060"/>
                </a:solidFill>
                <a:latin typeface="Calibri"/>
              </a:rPr>
              <a:t>ВК 3.11 «Технології виготовлення зубних протезів»</a:t>
            </a:r>
            <a:endParaRPr lang="uk-UA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930" y="1756552"/>
            <a:ext cx="10822139" cy="510144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uk-UA" sz="1800" b="1" dirty="0">
                <a:latin typeface="Calibri"/>
              </a:rPr>
              <a:t>Спеціальність: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 Стоматологія</a:t>
            </a:r>
            <a:endParaRPr sz="1800" b="0" dirty="0">
              <a:latin typeface="Calibri"/>
            </a:endParaRPr>
          </a:p>
          <a:p>
            <a:r>
              <a:rPr lang="uk-UA" sz="1800" b="1" dirty="0">
                <a:latin typeface="Calibri"/>
              </a:rPr>
              <a:t>Курс: </a:t>
            </a:r>
            <a:r>
              <a:rPr sz="1800" b="0" dirty="0">
                <a:latin typeface="Calibri"/>
              </a:rPr>
              <a:t>ІІІ</a:t>
            </a:r>
          </a:p>
          <a:p>
            <a:r>
              <a:rPr lang="uk-UA" sz="1800" b="1" dirty="0">
                <a:latin typeface="Calibri"/>
              </a:rPr>
              <a:t>Кредити</a:t>
            </a:r>
            <a:r>
              <a:rPr sz="1800" b="1" dirty="0">
                <a:latin typeface="Calibri"/>
              </a:rPr>
              <a:t>: </a:t>
            </a:r>
            <a:r>
              <a:rPr sz="1800" b="0" dirty="0">
                <a:latin typeface="Calibri"/>
              </a:rPr>
              <a:t>3,0</a:t>
            </a:r>
          </a:p>
          <a:p>
            <a:r>
              <a:rPr lang="uk-UA" sz="1800" b="1" dirty="0">
                <a:latin typeface="Calibri"/>
              </a:rPr>
              <a:t>Форма контролю: </a:t>
            </a:r>
            <a:r>
              <a:rPr lang="uk-UA" sz="1800" b="0" dirty="0">
                <a:latin typeface="Calibri"/>
              </a:rPr>
              <a:t>залік</a:t>
            </a:r>
          </a:p>
          <a:p>
            <a:r>
              <a:rPr lang="uk-UA" sz="1800" b="1" dirty="0">
                <a:latin typeface="Calibri"/>
              </a:rPr>
              <a:t>Мова: </a:t>
            </a:r>
            <a:r>
              <a:rPr lang="uk-UA" sz="1800" b="0" dirty="0">
                <a:latin typeface="Calibri"/>
              </a:rPr>
              <a:t>українська, англійська</a:t>
            </a:r>
          </a:p>
          <a:p>
            <a:r>
              <a:rPr lang="uk-UA" sz="1800" b="1" dirty="0" err="1">
                <a:latin typeface="Calibri"/>
              </a:rPr>
              <a:t>Пререквізити</a:t>
            </a:r>
            <a:r>
              <a:rPr lang="uk-UA" sz="1800" b="1" dirty="0">
                <a:latin typeface="Calibri"/>
              </a:rPr>
              <a:t>: </a:t>
            </a:r>
            <a:r>
              <a:rPr lang="uk-UA" sz="1800" b="0" dirty="0">
                <a:latin typeface="Calibri"/>
              </a:rPr>
              <a:t>Анатомія людини; гістологія, ембріологія та цитологія, медична біологія, медична хімія, біологічна та біоорганічна хімія, медична фізика, мікробіологія, вірусологія та імунологія й інтегрується з цими дисциплінами. Пропедевтика ортопедичної стоматології, пропедевтика терапевтичної стоматології і пропедевтика дитячої терапевтичної стоматології та інтегрується з цими дисциплінами.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2228716"/>
            <a:ext cx="5355825" cy="41648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800" b="1">
                <a:solidFill>
                  <a:srgbClr val="002060"/>
                </a:solidFill>
                <a:latin typeface="Calibri"/>
              </a:rPr>
              <a:t>КЛЮЧОВА ПЕРЕВАГА:</a:t>
            </a:r>
          </a:p>
          <a:p>
            <a:r>
              <a:rPr sz="1800" b="0">
                <a:latin typeface="Calibri"/>
              </a:rPr>
              <a:t>Поєднання технологій, матеріалознавства, біомеханіки та оклюзії для прогнозованого виготовлення зубних протезів.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411792" y="804672"/>
            <a:ext cx="5355825" cy="55889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sz="1800" b="1" dirty="0" err="1">
                <a:latin typeface="Calibri"/>
              </a:rPr>
              <a:t>Формує</a:t>
            </a:r>
            <a:r>
              <a:rPr sz="1800" b="1" dirty="0">
                <a:latin typeface="Calibri"/>
              </a:rPr>
              <a:t> - </a:t>
            </a:r>
            <a:r>
              <a:rPr sz="1800" b="0" dirty="0" err="1">
                <a:latin typeface="Calibri"/>
              </a:rPr>
              <a:t>технологічне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мислення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розуміння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послідовності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виготовлення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ортопедичних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конструкцій</a:t>
            </a:r>
            <a:r>
              <a:rPr sz="1800" b="0" dirty="0">
                <a:latin typeface="Calibri"/>
              </a:rPr>
              <a:t>.</a:t>
            </a:r>
            <a:endParaRPr lang="uk-UA" sz="1600" dirty="0"/>
          </a:p>
          <a:p>
            <a:pPr algn="just"/>
            <a:r>
              <a:rPr sz="1800" b="1" dirty="0" err="1">
                <a:latin typeface="Calibri"/>
              </a:rPr>
              <a:t>Розвиває</a:t>
            </a:r>
            <a:r>
              <a:rPr sz="1800" b="1" dirty="0">
                <a:latin typeface="Calibri"/>
              </a:rPr>
              <a:t> - </a:t>
            </a:r>
            <a:r>
              <a:rPr sz="1800" b="0" dirty="0" err="1">
                <a:latin typeface="Calibri"/>
              </a:rPr>
              <a:t>уміння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демонструвати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клініко-лабораторні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етапи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працювати</a:t>
            </a:r>
            <a:r>
              <a:rPr sz="1800" b="0" dirty="0">
                <a:latin typeface="Calibri"/>
              </a:rPr>
              <a:t> з </a:t>
            </a:r>
            <a:r>
              <a:rPr sz="1800" b="0" dirty="0" err="1">
                <a:latin typeface="Calibri"/>
              </a:rPr>
              <a:t>технологічним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обладнанням</a:t>
            </a:r>
            <a:r>
              <a:rPr sz="1800" b="0" dirty="0">
                <a:latin typeface="Calibri"/>
              </a:rPr>
              <a:t>.</a:t>
            </a:r>
          </a:p>
          <a:p>
            <a:pPr algn="just"/>
            <a:r>
              <a:rPr sz="1800" b="1" dirty="0" err="1">
                <a:latin typeface="Calibri"/>
              </a:rPr>
              <a:t>Допомагає</a:t>
            </a:r>
            <a:r>
              <a:rPr sz="1800" b="1" dirty="0">
                <a:latin typeface="Calibri"/>
              </a:rPr>
              <a:t> - </a:t>
            </a:r>
            <a:r>
              <a:rPr sz="1800" b="0" dirty="0" err="1">
                <a:latin typeface="Calibri"/>
              </a:rPr>
              <a:t>обґрунтовувати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вибір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конструкційних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матеріалів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залежно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від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клінічної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ситуації</a:t>
            </a:r>
            <a:r>
              <a:rPr sz="1800" b="0" dirty="0">
                <a:latin typeface="Calibri"/>
              </a:rPr>
              <a:t>.</a:t>
            </a:r>
          </a:p>
          <a:p>
            <a:pPr algn="just"/>
            <a:r>
              <a:rPr sz="1800" b="1" dirty="0" err="1">
                <a:latin typeface="Calibri"/>
              </a:rPr>
              <a:t>Навчає</a:t>
            </a:r>
            <a:r>
              <a:rPr sz="1800" b="1" dirty="0">
                <a:latin typeface="Calibri"/>
              </a:rPr>
              <a:t> - </a:t>
            </a:r>
            <a:r>
              <a:rPr sz="1800" b="0" dirty="0" err="1">
                <a:latin typeface="Calibri"/>
              </a:rPr>
              <a:t>аналізувати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запобігати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типовим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технологічним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помилкам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на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різних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етапах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виробництва</a:t>
            </a:r>
            <a:r>
              <a:rPr sz="1800" b="0" dirty="0">
                <a:latin typeface="Calibri"/>
              </a:rPr>
              <a:t>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004D473-9318-4923-B36F-6D796AADB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61" y="804672"/>
            <a:ext cx="5274668" cy="1244008"/>
          </a:xfrm>
        </p:spPr>
        <p:txBody>
          <a:bodyPr>
            <a:norm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sz="3600" b="1">
                <a:solidFill>
                  <a:srgbClr val="002060"/>
                </a:solidFill>
                <a:latin typeface="Calibri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1221671"/>
            <a:ext cx="5464028" cy="44146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1800" b="0" dirty="0">
                <a:latin typeface="Calibri"/>
              </a:rPr>
              <a:t>Незнімні та знімні ортопедичні конструкції</a:t>
            </a:r>
          </a:p>
          <a:p>
            <a:r>
              <a:rPr lang="uk-UA" sz="1800" b="0" dirty="0">
                <a:latin typeface="Calibri"/>
              </a:rPr>
              <a:t>Металеві сплави, полімери, керамічні маси та композити</a:t>
            </a:r>
          </a:p>
          <a:p>
            <a:r>
              <a:rPr lang="uk-UA" sz="1800" b="0" dirty="0">
                <a:latin typeface="Calibri"/>
              </a:rPr>
              <a:t>Лиття, пресування та штампування</a:t>
            </a:r>
          </a:p>
          <a:p>
            <a:r>
              <a:rPr lang="uk-UA" sz="1800" b="0" dirty="0">
                <a:latin typeface="Calibri"/>
              </a:rPr>
              <a:t>Спікання кераміки та цифрове моделювання і фрезерування</a:t>
            </a:r>
          </a:p>
          <a:p>
            <a:r>
              <a:rPr lang="uk-UA" sz="1800" b="0" dirty="0">
                <a:latin typeface="Calibri"/>
              </a:rPr>
              <a:t>Біомеханіка, оклюзія, фіксація та стабілізація протезів</a:t>
            </a:r>
          </a:p>
          <a:p>
            <a:r>
              <a:rPr lang="uk-UA" sz="1800" b="0" dirty="0" err="1">
                <a:latin typeface="Calibri"/>
              </a:rPr>
              <a:t>Артикулятори</a:t>
            </a:r>
            <a:r>
              <a:rPr lang="uk-UA" sz="1800" b="0" dirty="0">
                <a:latin typeface="Calibri"/>
              </a:rPr>
              <a:t>, </a:t>
            </a:r>
            <a:r>
              <a:rPr lang="uk-UA" sz="1800" b="0" dirty="0" err="1">
                <a:latin typeface="Calibri"/>
              </a:rPr>
              <a:t>паралелометри</a:t>
            </a:r>
            <a:r>
              <a:rPr lang="uk-UA" sz="1800" b="0" dirty="0">
                <a:latin typeface="Calibri"/>
              </a:rPr>
              <a:t>, вакуумні міксери та печі для випалу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Що ви зможете
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1622" y="953688"/>
            <a:ext cx="5769935" cy="4950624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uk-UA" sz="1800" b="1" dirty="0">
                <a:latin typeface="Calibri"/>
              </a:rPr>
              <a:t>Визначати — </a:t>
            </a:r>
            <a:r>
              <a:rPr lang="uk-UA" sz="1800" b="0" dirty="0">
                <a:latin typeface="Calibri"/>
              </a:rPr>
              <a:t>показання та протипоказання до застосування незнімних та знімних конструкцій зубних протезів.</a:t>
            </a:r>
          </a:p>
          <a:p>
            <a:r>
              <a:rPr lang="uk-UA" sz="1800" b="1" dirty="0">
                <a:latin typeface="Calibri"/>
              </a:rPr>
              <a:t>Вирізняти — </a:t>
            </a:r>
            <a:r>
              <a:rPr lang="uk-UA" sz="1800" b="0" dirty="0">
                <a:latin typeface="Calibri"/>
              </a:rPr>
              <a:t>особливості технології виготовлення незнімних та знімних конструкцій.</a:t>
            </a:r>
          </a:p>
          <a:p>
            <a:r>
              <a:rPr lang="uk-UA" sz="1800" b="1" dirty="0">
                <a:latin typeface="Calibri"/>
              </a:rPr>
              <a:t>Демонструвати — </a:t>
            </a:r>
            <a:r>
              <a:rPr lang="uk-UA" sz="1800" b="0" dirty="0">
                <a:latin typeface="Calibri"/>
              </a:rPr>
              <a:t>на фантомах клініко-лабораторні етапи виготовлення конструкцій.</a:t>
            </a:r>
          </a:p>
          <a:p>
            <a:r>
              <a:rPr lang="uk-UA" sz="1800" b="1" dirty="0">
                <a:latin typeface="Calibri"/>
              </a:rPr>
              <a:t>Аналізувати — </a:t>
            </a:r>
            <a:r>
              <a:rPr lang="uk-UA" sz="1800" b="0" dirty="0">
                <a:latin typeface="Calibri"/>
              </a:rPr>
              <a:t>переваги та недоліки незнімних та знімних конструкцій.</a:t>
            </a:r>
          </a:p>
          <a:p>
            <a:r>
              <a:rPr lang="uk-UA" sz="1800" b="1" dirty="0">
                <a:latin typeface="Calibri"/>
              </a:rPr>
              <a:t>Обґрунтовувати — </a:t>
            </a:r>
            <a:r>
              <a:rPr lang="uk-UA" sz="1800" b="0" dirty="0">
                <a:latin typeface="Calibri"/>
              </a:rPr>
              <a:t>вибір основних та допоміжних матеріалів для виготовлення різних видів зубних протезів.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000" b="0">
                <a:latin typeface="Calibri"/>
              </a:rPr>
              <a:t>Лекції</a:t>
            </a:r>
          </a:p>
          <a:p>
            <a:r>
              <a:rPr sz="2000" b="0">
                <a:latin typeface="Calibri"/>
              </a:rPr>
              <a:t>Практичні</a:t>
            </a:r>
          </a:p>
          <a:p>
            <a:r>
              <a:rPr sz="2000" b="0">
                <a:latin typeface="Calibri"/>
              </a:rPr>
              <a:t>Самостійна робота</a:t>
            </a:r>
          </a:p>
          <a:p>
            <a:r>
              <a:rPr sz="2000" b="0">
                <a:latin typeface="Calibri"/>
              </a:rPr>
              <a:t>Індивідуальна 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800" b="0">
                <a:latin typeface="Calibri"/>
              </a:rPr>
              <a:t>Залік: 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3161438"/>
            <a:ext cx="4114423" cy="66388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uk-UA" sz="1200" dirty="0">
                <a:latin typeface="Calibri"/>
              </a:rPr>
              <a:t>Лектор та укладач </a:t>
            </a:r>
            <a:r>
              <a:rPr lang="uk-UA" sz="1200" dirty="0" err="1">
                <a:latin typeface="Calibri"/>
              </a:rPr>
              <a:t>силабусу</a:t>
            </a:r>
            <a:r>
              <a:rPr lang="uk-UA" sz="1200" dirty="0">
                <a:latin typeface="Calibri"/>
              </a:rPr>
              <a:t>:</a:t>
            </a:r>
            <a:endParaRPr lang="en-US" sz="1200" dirty="0">
              <a:latin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uk-UA" sz="1200" dirty="0">
                <a:latin typeface="Calibri"/>
              </a:rPr>
              <a:t>Альона</a:t>
            </a:r>
            <a:r>
              <a:rPr lang="ru-RU" sz="1200" dirty="0">
                <a:latin typeface="Calibri"/>
              </a:rPr>
              <a:t> ГЛУШАК, кандидат </a:t>
            </a:r>
            <a:r>
              <a:rPr lang="uk-UA" sz="1200" dirty="0">
                <a:latin typeface="Calibri"/>
              </a:rPr>
              <a:t>медичних</a:t>
            </a:r>
            <a:r>
              <a:rPr lang="ru-RU" sz="1200" dirty="0">
                <a:latin typeface="Calibri"/>
              </a:rPr>
              <a:t> наук, доцент ЗВО</a:t>
            </a:r>
            <a:endParaRPr lang="en-US" sz="1200" dirty="0">
              <a:latin typeface="Calibri"/>
            </a:endParaRPr>
          </a:p>
          <a:p>
            <a:pPr marL="0" indent="0">
              <a:buNone/>
            </a:pPr>
            <a:endParaRPr sz="1200" b="0" dirty="0">
              <a:latin typeface="Calibri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sz="3200" b="1">
                <a:solidFill>
                  <a:srgbClr val="002060"/>
                </a:solidFill>
                <a:latin typeface="Calibri"/>
              </a:rPr>
              <a:t>РОЗРОБНИКИ КУРСУ</a:t>
            </a:r>
          </a:p>
        </p:txBody>
      </p:sp>
      <p:sp>
        <p:nvSpPr>
          <p:cNvPr id="8" name="Прямоугольник 4">
            <a:extLst>
              <a:ext uri="{FF2B5EF4-FFF2-40B4-BE49-F238E27FC236}">
                <a16:creationId xmlns:a16="http://schemas.microsoft.com/office/drawing/2014/main" id="{B1DCF534-3D2A-4F44-B975-5C83989FC515}"/>
              </a:ext>
            </a:extLst>
          </p:cNvPr>
          <p:cNvSpPr/>
          <p:nvPr/>
        </p:nvSpPr>
        <p:spPr>
          <a:xfrm>
            <a:off x="6843165" y="2408390"/>
            <a:ext cx="50653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dirty="0">
                <a:solidFill>
                  <a:srgbClr val="000000"/>
                </a:solidFill>
                <a:latin typeface="Calibri"/>
              </a:rPr>
              <a:t>Контактна інформація: </a:t>
            </a:r>
            <a:r>
              <a:rPr lang="uk-UA" sz="1800" b="0" dirty="0">
                <a:solidFill>
                  <a:srgbClr val="000000"/>
                </a:solidFill>
                <a:latin typeface="Calibri"/>
              </a:rPr>
              <a:t>Вінниця,
вул. Героїв поліції, 34 (вхід з території університету).
Кафедра ортопедичної стоматології</a:t>
            </a:r>
            <a:r>
              <a:rPr sz="1800" b="0" dirty="0">
                <a:solidFill>
                  <a:srgbClr val="000000"/>
                </a:solidFill>
                <a:latin typeface="Calibri"/>
              </a:rPr>
              <a:t>
</a:t>
            </a:r>
            <a:r>
              <a:rPr sz="1800" b="0" dirty="0">
                <a:solidFill>
                  <a:srgbClr val="000000"/>
                </a:solidFill>
                <a:latin typeface="Calibri"/>
                <a:hlinkClick r:id="rId2"/>
              </a:rPr>
              <a:t>ort.stom@vnmu.edu.ua</a:t>
            </a:r>
            <a:endParaRPr lang="uk-UA" sz="1800" b="0" dirty="0">
              <a:solidFill>
                <a:srgbClr val="000000"/>
              </a:solidFill>
              <a:latin typeface="Calibri"/>
            </a:endParaRPr>
          </a:p>
          <a:p>
            <a:endParaRPr lang="uk-UA" dirty="0">
              <a:solidFill>
                <a:srgbClr val="000000"/>
              </a:solidFill>
              <a:latin typeface="Calibri"/>
            </a:endParaRPr>
          </a:p>
          <a:p>
            <a:r>
              <a:rPr lang="ru-RU" dirty="0"/>
              <a:t>Сайт: </a:t>
            </a:r>
            <a:r>
              <a:rPr lang="ru-RU" dirty="0">
                <a:hlinkClick r:id="rId3"/>
              </a:rPr>
              <a:t>www.vnmu.edu.ua</a:t>
            </a:r>
            <a:r>
              <a:rPr lang="ru-RU" dirty="0"/>
              <a:t> </a:t>
            </a:r>
          </a:p>
          <a:p>
            <a:endParaRPr sz="1800" b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618D849-9A0E-4CAD-B33B-A8074F1D26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9" t="15133" r="28668" b="7140"/>
          <a:stretch/>
        </p:blipFill>
        <p:spPr>
          <a:xfrm rot="5400000">
            <a:off x="864297" y="1707447"/>
            <a:ext cx="1435258" cy="121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211</TotalTime>
  <Words>413</Words>
  <Application>Microsoft Office PowerPoint</Application>
  <PresentationFormat>Широкий екран</PresentationFormat>
  <Paragraphs>50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3.11 Технології виготовлення зубних протезів</vt:lpstr>
      <vt:lpstr>Паспорт ОСВІТНЬОГО Компонента
ВК 3.11 «Технології виготовлення зубних протезів»</vt:lpstr>
      <vt:lpstr>ЧОМУ ВАРТО ОБРАТИ цей курс</vt:lpstr>
      <vt:lpstr>Що ви будете вивчати</vt:lpstr>
      <vt:lpstr>Що ви зможете
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</cp:revision>
  <dcterms:created xsi:type="dcterms:W3CDTF">2026-04-08T10:22:59Z</dcterms:created>
  <dcterms:modified xsi:type="dcterms:W3CDTF">2026-09-14T13:24:31Z</dcterms:modified>
</cp:coreProperties>
</file>