
<file path=[Content_Types].xml><?xml version="1.0" encoding="utf-8"?>
<Types xmlns="http://schemas.openxmlformats.org/package/2006/content-types">
  <Default Extension="xml" ContentType="application/vnd.openxmlformats-package.core-properties+xml"/>
  <Default Extension="dat" ContentType="application/x-fontdata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caede9f100342e6" /><Relationship Type="http://schemas.openxmlformats.org/officeDocument/2006/relationships/extended-properties" Target="/docProps/app.xml" Id="R4b3bff3403cd4329" /><Relationship Type="http://schemas.openxmlformats.org/officeDocument/2006/relationships/officeDocument" Target="/ppt/presentation.xml" Id="Radf645a902504469" /></Relationships>
</file>

<file path=ppt/presentation.xml><?xml version="1.0" encoding="utf-8"?>
<p:presentation xmlns:p="http://schemas.openxmlformats.org/presentationml/2006/main" embedTrueTypeFonts="1" saveSubsetFonts="0">
  <p:sldMasterIdLst>
    <p:sldMasterId xmlns:r="http://schemas.openxmlformats.org/officeDocument/2006/relationships" id="2147483648" r:id="Rbe444faa373e4125"/>
  </p:sldMasterIdLst>
  <p:notesMasterIdLst>
    <p:notesMasterId xmlns:r="http://schemas.openxmlformats.org/officeDocument/2006/relationships" r:id="Rb5add91716264adc"/>
  </p:notesMasterIdLst>
  <p:sldIdLst>
    <p:sldId xmlns:r="http://schemas.openxmlformats.org/officeDocument/2006/relationships" id="256" r:id="Rdf1e26c0e85e4901"/>
    <p:sldId xmlns:r="http://schemas.openxmlformats.org/officeDocument/2006/relationships" id="257" r:id="R7968387aac104b84"/>
    <p:sldId xmlns:r="http://schemas.openxmlformats.org/officeDocument/2006/relationships" id="258" r:id="Raa0fa3f1edd84519"/>
    <p:sldId xmlns:r="http://schemas.openxmlformats.org/officeDocument/2006/relationships" id="259" r:id="R508014897aea4dab"/>
    <p:sldId xmlns:r="http://schemas.openxmlformats.org/officeDocument/2006/relationships" id="260" r:id="Rda6aa2461bda4b57"/>
    <p:sldId xmlns:r="http://schemas.openxmlformats.org/officeDocument/2006/relationships" id="261" r:id="Rfd4726eb0bd444dd"/>
    <p:sldId xmlns:r="http://schemas.openxmlformats.org/officeDocument/2006/relationships" id="262" r:id="R0a5f47e7af184f5e"/>
  </p:sldIdLst>
  <p:sldSz cx="12192000" cy="6858000"/>
  <p:notesSz cx="6858000" cy="9144000"/>
  <p:embeddedFontLst>
    <p:embeddedFont>
      <p:font typeface="Gill Sans"/>
      <p:regular xmlns:r="http://schemas.openxmlformats.org/officeDocument/2006/relationships" r:id="R2f7ec91f4cb543a5"/>
      <p:bold xmlns:r="http://schemas.openxmlformats.org/officeDocument/2006/relationships" r:id="R40afc6c9490146f8"/>
    </p:embeddedFont>
  </p:embeddedFontLst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>
  <p:slideViewPr>
    <p:cSldViewPr snapToGrid="0">
      <p:cViewPr>
        <p:scale>
          <a:sx xmlns:a="http://schemas.openxmlformats.org/drawingml/2006/main" n="1" d="1"/>
          <a:sy xmlns:a="http://schemas.openxmlformats.org/drawingml/2006/main" n="1" d="1"/>
        </p:scale>
        <p:origin x="0" y="0"/>
      </p:cViewPr>
      <p:guideLst/>
    </p:cSldViewPr>
  </p:slide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265426ab7354164" /><Relationship Type="http://schemas.openxmlformats.org/officeDocument/2006/relationships/slideMaster" Target="/ppt/slideMasters/slideMaster1.xml" Id="Rbe444faa373e4125" /><Relationship Type="http://schemas.openxmlformats.org/officeDocument/2006/relationships/notesMaster" Target="/ppt/notesMasters/notesMaster1.xml" Id="Rb5add91716264adc" /><Relationship Type="http://schemas.openxmlformats.org/officeDocument/2006/relationships/presProps" Target="/ppt/presProps.xml" Id="Rf9eae331772145a5" /><Relationship Type="http://schemas.openxmlformats.org/officeDocument/2006/relationships/viewProps" Target="/ppt/viewProps.xml" Id="Rf9bbd41fe0894513" /><Relationship Type="http://schemas.openxmlformats.org/officeDocument/2006/relationships/tableStyles" Target="/ppt/tableStyles.xml" Id="R4647add316f24189" /><Relationship Type="http://schemas.openxmlformats.org/officeDocument/2006/relationships/font" Target="/ppt/fonts/font.dat" Id="R2f7ec91f4cb543a5" /><Relationship Type="http://schemas.openxmlformats.org/officeDocument/2006/relationships/font" Target="/ppt/fonts/font2.dat" Id="R40afc6c9490146f8" /><Relationship Type="http://schemas.openxmlformats.org/officeDocument/2006/relationships/slide" Target="/ppt/slides/slide1.xml" Id="Rdf1e26c0e85e4901" /><Relationship Type="http://schemas.openxmlformats.org/officeDocument/2006/relationships/slide" Target="/ppt/slides/slide2.xml" Id="R7968387aac104b84" /><Relationship Type="http://schemas.openxmlformats.org/officeDocument/2006/relationships/slide" Target="/ppt/slides/slide3.xml" Id="Raa0fa3f1edd84519" /><Relationship Type="http://schemas.openxmlformats.org/officeDocument/2006/relationships/slide" Target="/ppt/slides/slide4.xml" Id="R508014897aea4dab" /><Relationship Type="http://schemas.openxmlformats.org/officeDocument/2006/relationships/slide" Target="/ppt/slides/slide5.xml" Id="Rda6aa2461bda4b57" /><Relationship Type="http://schemas.openxmlformats.org/officeDocument/2006/relationships/slide" Target="/ppt/slides/slide6.xml" Id="Rfd4726eb0bd444dd" /><Relationship Type="http://schemas.openxmlformats.org/officeDocument/2006/relationships/slide" Target="/ppt/slides/slide7.xml" Id="R0a5f47e7af184f5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64ae2e76ea1483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c0a89b01ab447a3" /><Relationship Type="http://schemas.openxmlformats.org/officeDocument/2006/relationships/notesMaster" Target="/ppt/notesMasters/notesMaster1.xml" Id="Rc246b6ea0c774e1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484bea81c4e4cd8" /><Relationship Type="http://schemas.openxmlformats.org/officeDocument/2006/relationships/notesMaster" Target="/ppt/notesMasters/notesMaster1.xml" Id="R50a0498b7447427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e4a37110564a49dc" /><Relationship Type="http://schemas.openxmlformats.org/officeDocument/2006/relationships/notesMaster" Target="/ppt/notesMasters/notesMaster1.xml" Id="R5dba8de6b32746a1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66d15be153e4433" /><Relationship Type="http://schemas.openxmlformats.org/officeDocument/2006/relationships/notesMaster" Target="/ppt/notesMasters/notesMaster1.xml" Id="R5d4430b6ac4c4e6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b1886aedf3040b2" /><Relationship Type="http://schemas.openxmlformats.org/officeDocument/2006/relationships/notesMaster" Target="/ppt/notesMasters/notesMaster1.xml" Id="Rdc89dee7065e421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0320e5a37944d82" /><Relationship Type="http://schemas.openxmlformats.org/officeDocument/2006/relationships/notesMaster" Target="/ppt/notesMasters/notesMaster1.xml" Id="Rdd31073eb29e431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d6fc8c621fc49f6" /><Relationship Type="http://schemas.openxmlformats.org/officeDocument/2006/relationships/notesMaster" Target="/ppt/notesMasters/notesMaster1.xml" Id="Rbba8356e6d7841e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5.7 Цифрові технології в стоматології I1 Стоматологія ОНП 25р.docx
; Силабус ВК5.7 — Цифрові технології-I1 ОНП 25р.docx
. Розділи: титульні дані та опис дисципліни.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5.7 Цифрові технології в стоматології I1 Стоматологія ОНП 25р.docx
; Силабус ВК5.7 — Цифрові технології-I1 ОНП 25р.docx
. Розділи: силабус: загальні відомості; робоча програма: опис, розділ 2.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5.7 Цифрові технології в стоматології I1 Стоматологія ОНП 25р.docx
; Силабус ВК5.7 — Цифрові технології-I1 ОНП 25р.docx
. Розділи: мета і завдання дисципліни.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5.7 Цифрові технології в стоматології I1 Стоматологія ОНП 25р.docx
; Силабус ВК5.7 — Цифрові технології-I1 ОНП 25р.docx
. Розділи: зміст шести тем; тематичні плани.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1. Вступ. Можливості сучасних цифрових технологій в практичній діяльності лікаря-стоматолога. | 6 | 1 | 1 | 4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2. Отримання, обробка та аналіз двовимірних цифрових стоматологічних зображень. | 8 | 2 | 2 | 4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3. Отримання, обробка та аналіз тривимірних цифрових стоматологічних зображень. | 8 | 2 | 2 | 4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4. Віртуальне планування хірургічного, ортопедичного, ортодонтичного та терапевтичного лікування. | 7 | 2 | 1 | 4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5. Базові навички тривимірного моделювання в стоматологічній практиці. | 9 | 2 | 2 | 5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6. Друк тривимірних об’єктів. | 7 | 1 | 2 | 4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3 також охоплює позиціювання й метричний аналіз зубних, щелепних і суглобових кісткових структур, отримання ТРГ з КПКТ. Тема 4 — DSD і базові цефалометричні методики. Тема 6 — класифікацію технологій друку та вимоги до 3D-друку в стоматології.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5.7 Цифрові технології в стоматології I1 Стоматологія ОНП 25р.docx
; Силабус ВК5.7 — Цифрові технології-I1 ОНП 25р.docx
. Розділи: очікувані результати навчання; силабус: знати і вміти.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Програмні результати навчання за відповідною парою документів: РН01, РН05, РН06, РН07, РН10, РН11.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РН01. Мати концептуальні та методологічні знання зі стоматології та на межі предметних областей, а також дослідницькі навички, достатні для проведення наукових і прикладних досліджень на рівні останніх світових досягнень з відповідного напряму, отримання нових знань та/або здійснення інновацій.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РН05. Застосовувати сучасні інструменти і технології пошуку, оброблення та аналізу медико-біологічної інформації, зокрема, статистичні методи аналізу даних великого обсягу та/або складної структури, спеціалізовані бази даних та інформаційні системи.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РН06. Застосовувати загальні принципи та методи досліджень у сфері охорони здоров’я, а також сучасні методи та інструменти, цифрові технології та спеціалізоване програмне забезпечення для провадження досліджень у сфері стоматології.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РН07. Розробляти та реалізовувати наукові та/або інноваційні проєкти медичної направленості, які дають можливість переосмислити наявне та створити нове цілісне знання та/або професійну практику і розв’язувати значущі проблеми у сфері медицини.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РН10. Розробляти та досліджувати моделі процесів і систем, ефективно використовувати їх для отримання нових знань та/або створення інноваційних продуктів у сфері стоматології та у дотичних міждисциплінарних напрямах.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РН11. Впроваджувати результати наукових досліджень в освітній процес, медичну практику та суспільство.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5.7 Цифрові технології в стоматології I1 Стоматологія ОНП 25р.docx
; Силабус ВК5.7 — Цифрові технології-I1 ОНП 25р.docx
. Розділи: структура дисципліни; форми контролю й критерії оцінювання.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5.7 Цифрові технології в стоматології I1 Стоматологія ОНП 25р.docx
; Силабус ВК5.7 — Цифрові технології-I1 ОНП 25р.docx
. Розділи: силабус: укладачі, викладачі, контакти та навчальні ресурси.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689f33518b1478d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728dadcdc0e411f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65855a5820e423d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dc902e7db174fb0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98fcc2c1e7b4453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0ad1030a913415d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b882e15df374c65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22c09c4961246b8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b34ce2b966f4940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26163e0784d4f9d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8d0ea162f204865" /></Relationships>
</file>

<file path=ppt/slideLayouts/slideLayout1.xml><?xml version="1.0" encoding="utf-8"?>
<p:sldLayout xmlns:p="http://schemas.openxmlformats.org/presentationml/2006/main" matchingName="Титульный слайд" type="title">
  <p:cSld name="TITL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Google Shape;12;p2">
            <a:extLst xmlns:a="http://schemas.openxmlformats.org/drawingml/2006/main">
              <a:ext uri="{FF2B5EF4-FFF2-40B4-BE49-F238E27FC236}">
                <a16:creationId xmlns:a16="http://schemas.microsoft.com/office/drawing/2014/main" id="{F36221D4-D700-44E5-A573-5A86CD53AE6C}"/>
              </a:ext>
            </a:extLst>
          </p:cNvPr>
          <p:cNvSpPr>
            <a:spLocks xmlns:a="http://schemas.openxmlformats.org/drawingml/2006/main" noGrp="1"/>
          </p:cNvSpPr>
          <p:nvPr>
            <p:ph type="ctrTitle" idx="0"/>
          </p:nvPr>
        </p:nvSpPr>
        <p:spPr>
          <a:xfrm xmlns:a="http://schemas.openxmlformats.org/drawingml/2006/main">
            <a:off x="1600200" y="2386744"/>
            <a:ext cx="8991600" cy="164592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810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274300" tIns="182875" rIns="274300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13" name="Google Shape;13;p2">
            <a:extLst xmlns:a="http://schemas.openxmlformats.org/drawingml/2006/main">
              <a:ext uri="{FF2B5EF4-FFF2-40B4-BE49-F238E27FC236}">
                <a16:creationId xmlns:a16="http://schemas.microsoft.com/office/drawing/2014/main" id="{F795A3BC-369E-43F4-B4D5-CB45FD9F30E6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2695194" y="4352544"/>
            <a:ext cx="6801612" cy="123989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3F3F3F"/>
                </a:solidFill>
              </a:defRPr>
            </a:lvl1pPr>
            <a:lvl2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2pPr>
            <a:lvl3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4pPr>
            <a:lvl5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5pPr>
            <a:lvl6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6pPr>
            <a:lvl7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7pPr>
            <a:lvl8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8pPr>
            <a:lvl9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 xmlns:a="http://schemas.openxmlformats.org/drawingml/2006/main">
            <a:endParaRPr/>
          </a:p>
        </p:txBody>
      </p:sp>
      <p:sp>
        <p:nvSpPr>
          <p:cNvPr id="14" name="Google Shape;14;p2">
            <a:extLst xmlns:a="http://schemas.openxmlformats.org/drawingml/2006/main">
              <a:ext uri="{FF2B5EF4-FFF2-40B4-BE49-F238E27FC236}">
                <a16:creationId xmlns:a16="http://schemas.microsoft.com/office/drawing/2014/main" id="{2314A78F-58E3-46A7-9FC4-027EE7D9E098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15" name="Google Shape;15;p2">
            <a:extLst xmlns:a="http://schemas.openxmlformats.org/drawingml/2006/main">
              <a:ext uri="{FF2B5EF4-FFF2-40B4-BE49-F238E27FC236}">
                <a16:creationId xmlns:a16="http://schemas.microsoft.com/office/drawing/2014/main" id="{9B94B596-8BB0-4C03-97BD-36E8A935F394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16" name="Google Shape;16;p2">
            <a:extLst xmlns:a="http://schemas.openxmlformats.org/drawingml/2006/main">
              <a:ext uri="{FF2B5EF4-FFF2-40B4-BE49-F238E27FC236}">
                <a16:creationId xmlns:a16="http://schemas.microsoft.com/office/drawing/2014/main" id="{1EEB994F-6084-414B-802F-6750393BB205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2.xml><?xml version="1.0" encoding="utf-8"?>
<p:sldLayout xmlns:p="http://schemas.openxmlformats.org/presentationml/2006/main" matchingName="Заголовок и объект" type="obj">
  <p:cSld name="OBJEC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8" name="Google Shape;18;p3">
            <a:extLst xmlns:a="http://schemas.openxmlformats.org/drawingml/2006/main">
              <a:ext uri="{FF2B5EF4-FFF2-40B4-BE49-F238E27FC236}">
                <a16:creationId xmlns:a16="http://schemas.microsoft.com/office/drawing/2014/main" id="{DF6C10E5-C7CF-4377-A29D-3D69FBDF3C5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19" name="Google Shape;19;p3">
            <a:extLst xmlns:a="http://schemas.openxmlformats.org/drawingml/2006/main">
              <a:ext uri="{FF2B5EF4-FFF2-40B4-BE49-F238E27FC236}">
                <a16:creationId xmlns:a16="http://schemas.microsoft.com/office/drawing/2014/main" id="{A5B2CFF3-6857-4BA4-B58C-D251EF34EDE0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2231136" y="2638044"/>
            <a:ext cx="7729728" cy="310198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0" name="Google Shape;20;p3">
            <a:extLst xmlns:a="http://schemas.openxmlformats.org/drawingml/2006/main">
              <a:ext uri="{FF2B5EF4-FFF2-40B4-BE49-F238E27FC236}">
                <a16:creationId xmlns:a16="http://schemas.microsoft.com/office/drawing/2014/main" id="{F5E203AA-07B7-41B2-BAEB-4CC7792B6178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1" name="Google Shape;21;p3">
            <a:extLst xmlns:a="http://schemas.openxmlformats.org/drawingml/2006/main">
              <a:ext uri="{FF2B5EF4-FFF2-40B4-BE49-F238E27FC236}">
                <a16:creationId xmlns:a16="http://schemas.microsoft.com/office/drawing/2014/main" id="{F0EE1168-CC0D-44BF-BE18-D7DB505455A3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2" name="Google Shape;22;p3">
            <a:extLst xmlns:a="http://schemas.openxmlformats.org/drawingml/2006/main">
              <a:ext uri="{FF2B5EF4-FFF2-40B4-BE49-F238E27FC236}">
                <a16:creationId xmlns:a16="http://schemas.microsoft.com/office/drawing/2014/main" id="{5CDD3874-4F7B-4884-9796-1FB3887D1510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3.xml><?xml version="1.0" encoding="utf-8"?>
<p:sldLayout xmlns:p="http://schemas.openxmlformats.org/presentationml/2006/main" matchingName="Объект с подписью" type="objTx">
  <p:cSld name="OBJECT_WITH_CAPTION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Google Shape;24;p4">
            <a:extLst xmlns:a="http://schemas.openxmlformats.org/drawingml/2006/main">
              <a:ext uri="{FF2B5EF4-FFF2-40B4-BE49-F238E27FC236}">
                <a16:creationId xmlns:a16="http://schemas.microsoft.com/office/drawing/2014/main" id="{869B0034-7110-4BF4-87D7-C38D981599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0" y="0"/>
            <a:ext cx="6096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4">
            <a:extLst xmlns:a="http://schemas.openxmlformats.org/drawingml/2006/main">
              <a:ext uri="{FF2B5EF4-FFF2-40B4-BE49-F238E27FC236}">
                <a16:creationId xmlns:a16="http://schemas.microsoft.com/office/drawing/2014/main" id="{6783DCBB-715C-4C3D-AB04-7BE98098FF42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804672" y="2243828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6" name="Google Shape;26;p4">
            <a:extLst xmlns:a="http://schemas.openxmlformats.org/drawingml/2006/main">
              <a:ext uri="{FF2B5EF4-FFF2-40B4-BE49-F238E27FC236}">
                <a16:creationId xmlns:a16="http://schemas.microsoft.com/office/drawing/2014/main" id="{212FFA98-3229-42D0-9B25-99BA3C7D0D4C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736080" y="804672"/>
            <a:ext cx="4815840" cy="524865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925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Char char="•"/>
              <a:defRPr sz="1900">
                <a:solidFill>
                  <a:schemeClr val="dk1"/>
                </a:solidFill>
              </a:defRPr>
            </a:lvl1pPr>
            <a:lvl2pPr marL="9144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2pPr>
            <a:lvl3pPr marL="13716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3pPr>
            <a:lvl4pPr marL="18288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4pPr>
            <a:lvl5pPr marL="22860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5pPr>
            <a:lvl6pPr marL="27432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6pPr>
            <a:lvl7pPr marL="32004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7pPr>
            <a:lvl8pPr marL="36576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8pPr>
            <a:lvl9pPr marL="41148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9pPr>
          </a:lstStyle>
          <a:p xmlns:a="http://schemas.openxmlformats.org/drawingml/2006/main">
            <a:endParaRPr/>
          </a:p>
        </p:txBody>
      </p:sp>
      <p:sp>
        <p:nvSpPr>
          <p:cNvPr id="27" name="Google Shape;27;p4">
            <a:extLst xmlns:a="http://schemas.openxmlformats.org/drawingml/2006/main">
              <a:ext uri="{FF2B5EF4-FFF2-40B4-BE49-F238E27FC236}">
                <a16:creationId xmlns:a16="http://schemas.microsoft.com/office/drawing/2014/main" id="{C3324D54-9CED-460E-9C99-8C23A5DD33D5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1115568" y="3549918"/>
            <a:ext cx="3794760" cy="219403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 xmlns:a="http://schemas.openxmlformats.org/drawingml/2006/main">
            <a:endParaRPr/>
          </a:p>
        </p:txBody>
      </p:sp>
      <p:sp>
        <p:nvSpPr>
          <p:cNvPr id="28" name="Google Shape;28;p4">
            <a:extLst xmlns:a="http://schemas.openxmlformats.org/drawingml/2006/main">
              <a:ext uri="{FF2B5EF4-FFF2-40B4-BE49-F238E27FC236}">
                <a16:creationId xmlns:a16="http://schemas.microsoft.com/office/drawing/2014/main" id="{428535F5-2218-4A3E-96A2-BBBC3578A8B2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9" name="Google Shape;29;p4">
            <a:extLst xmlns:a="http://schemas.openxmlformats.org/drawingml/2006/main">
              <a:ext uri="{FF2B5EF4-FFF2-40B4-BE49-F238E27FC236}">
                <a16:creationId xmlns:a16="http://schemas.microsoft.com/office/drawing/2014/main" id="{7C827812-F7DD-4172-8C4B-AFEF4366241A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804672" y="6236208"/>
            <a:ext cx="5124797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0" name="Google Shape;30;p4">
            <a:extLst xmlns:a="http://schemas.openxmlformats.org/drawingml/2006/main">
              <a:ext uri="{FF2B5EF4-FFF2-40B4-BE49-F238E27FC236}">
                <a16:creationId xmlns:a16="http://schemas.microsoft.com/office/drawing/2014/main" id="{B66FF8AF-6C65-44E8-BFEB-C90BD621E04D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4.xml><?xml version="1.0" encoding="utf-8"?>
<p:sldLayout xmlns:p="http://schemas.openxmlformats.org/presentationml/2006/main" matchingName="Заголовок раздела" type="secHead">
  <p:cSld name="SECTION_HEAD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2" name="Google Shape;32;p5">
            <a:extLst xmlns:a="http://schemas.openxmlformats.org/drawingml/2006/main">
              <a:ext uri="{FF2B5EF4-FFF2-40B4-BE49-F238E27FC236}">
                <a16:creationId xmlns:a16="http://schemas.microsoft.com/office/drawing/2014/main" id="{34579EE4-B1B4-4DDD-A21C-662634295407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600200" y="2386744"/>
            <a:ext cx="8991600" cy="164592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810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274300" tIns="182875" rIns="274300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3" name="Google Shape;33;p5">
            <a:extLst xmlns:a="http://schemas.openxmlformats.org/drawingml/2006/main">
              <a:ext uri="{FF2B5EF4-FFF2-40B4-BE49-F238E27FC236}">
                <a16:creationId xmlns:a16="http://schemas.microsoft.com/office/drawing/2014/main" id="{801781C0-B23B-49B2-BF91-16BABECB226D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2695194" y="4352465"/>
            <a:ext cx="6801612" cy="126508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dk1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 xmlns:a="http://schemas.openxmlformats.org/drawingml/2006/main">
            <a:endParaRPr/>
          </a:p>
        </p:txBody>
      </p:sp>
      <p:sp>
        <p:nvSpPr>
          <p:cNvPr id="34" name="Google Shape;34;p5">
            <a:extLst xmlns:a="http://schemas.openxmlformats.org/drawingml/2006/main">
              <a:ext uri="{FF2B5EF4-FFF2-40B4-BE49-F238E27FC236}">
                <a16:creationId xmlns:a16="http://schemas.microsoft.com/office/drawing/2014/main" id="{C34A9B26-8553-43FE-9CD1-CD75EC5979E4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5" name="Google Shape;35;p5">
            <a:extLst xmlns:a="http://schemas.openxmlformats.org/drawingml/2006/main">
              <a:ext uri="{FF2B5EF4-FFF2-40B4-BE49-F238E27FC236}">
                <a16:creationId xmlns:a16="http://schemas.microsoft.com/office/drawing/2014/main" id="{AFF432C7-FD1B-490E-881A-E0E7101EFD30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6" name="Google Shape;36;p5">
            <a:extLst xmlns:a="http://schemas.openxmlformats.org/drawingml/2006/main">
              <a:ext uri="{FF2B5EF4-FFF2-40B4-BE49-F238E27FC236}">
                <a16:creationId xmlns:a16="http://schemas.microsoft.com/office/drawing/2014/main" id="{0BB7AA1F-DA55-4EE0-A00C-9EE05F3DF8BB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5.xml><?xml version="1.0" encoding="utf-8"?>
<p:sldLayout xmlns:p="http://schemas.openxmlformats.org/presentationml/2006/main" matchingName="Два объекта" type="twoObj">
  <p:cSld name="TWO_OBJECTS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8" name="Google Shape;38;p6">
            <a:extLst xmlns:a="http://schemas.openxmlformats.org/drawingml/2006/main">
              <a:ext uri="{FF2B5EF4-FFF2-40B4-BE49-F238E27FC236}">
                <a16:creationId xmlns:a16="http://schemas.microsoft.com/office/drawing/2014/main" id="{CF85898C-6FC8-4FB9-B9CC-9B2D9FFA9E66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9" name="Google Shape;39;p6">
            <a:extLst xmlns:a="http://schemas.openxmlformats.org/drawingml/2006/main">
              <a:ext uri="{FF2B5EF4-FFF2-40B4-BE49-F238E27FC236}">
                <a16:creationId xmlns:a16="http://schemas.microsoft.com/office/drawing/2014/main" id="{BED5F7F4-58E3-4C53-AAAE-845AE70CD08D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581912" y="2638044"/>
            <a:ext cx="4271771" cy="310198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0" name="Google Shape;40;p6">
            <a:extLst xmlns:a="http://schemas.openxmlformats.org/drawingml/2006/main">
              <a:ext uri="{FF2B5EF4-FFF2-40B4-BE49-F238E27FC236}">
                <a16:creationId xmlns:a16="http://schemas.microsoft.com/office/drawing/2014/main" id="{9E38C86D-D61F-47A9-A813-5EF18CA6186B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338315" y="2638044"/>
            <a:ext cx="4270247" cy="310198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1" name="Google Shape;41;p6">
            <a:extLst xmlns:a="http://schemas.openxmlformats.org/drawingml/2006/main">
              <a:ext uri="{FF2B5EF4-FFF2-40B4-BE49-F238E27FC236}">
                <a16:creationId xmlns:a16="http://schemas.microsoft.com/office/drawing/2014/main" id="{87B2290A-639D-44A3-9843-1E5433248D30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2" name="Google Shape;42;p6">
            <a:extLst xmlns:a="http://schemas.openxmlformats.org/drawingml/2006/main">
              <a:ext uri="{FF2B5EF4-FFF2-40B4-BE49-F238E27FC236}">
                <a16:creationId xmlns:a16="http://schemas.microsoft.com/office/drawing/2014/main" id="{24A2B607-BAB0-4CBA-892E-457313CD125C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3" name="Google Shape;43;p6">
            <a:extLst xmlns:a="http://schemas.openxmlformats.org/drawingml/2006/main">
              <a:ext uri="{FF2B5EF4-FFF2-40B4-BE49-F238E27FC236}">
                <a16:creationId xmlns:a16="http://schemas.microsoft.com/office/drawing/2014/main" id="{9D7E3F89-9D14-4152-894E-53332B956CAE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6.xml><?xml version="1.0" encoding="utf-8"?>
<p:sldLayout xmlns:p="http://schemas.openxmlformats.org/presentationml/2006/main" matchingName="Сравнение" type="twoTxTwoObj">
  <p:cSld name="TWO_OBJECTS_WITH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5" name="Google Shape;45;p7">
            <a:extLst xmlns:a="http://schemas.openxmlformats.org/drawingml/2006/main">
              <a:ext uri="{FF2B5EF4-FFF2-40B4-BE49-F238E27FC236}">
                <a16:creationId xmlns:a16="http://schemas.microsoft.com/office/drawing/2014/main" id="{A40031F8-8835-430E-B99C-BB21C342190C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583436" y="2313433"/>
            <a:ext cx="4270248" cy="70408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b">
            <a:normAutofit/>
          </a:bodyPr>
          <a:lstStyle xmlns:a="http://schemas.openxmlformats.org/drawingml/2006/main"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 xmlns:a="http://schemas.openxmlformats.org/drawingml/2006/main">
            <a:endParaRPr/>
          </a:p>
        </p:txBody>
      </p:sp>
      <p:sp>
        <p:nvSpPr>
          <p:cNvPr id="46" name="Google Shape;46;p7">
            <a:extLst xmlns:a="http://schemas.openxmlformats.org/drawingml/2006/main">
              <a:ext uri="{FF2B5EF4-FFF2-40B4-BE49-F238E27FC236}">
                <a16:creationId xmlns:a16="http://schemas.microsoft.com/office/drawing/2014/main" id="{E64D3870-E546-4E10-AEA4-AF703D67A73F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1583436" y="3143250"/>
            <a:ext cx="4270248" cy="25967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7" name="Google Shape;47;p7">
            <a:extLst xmlns:a="http://schemas.openxmlformats.org/drawingml/2006/main">
              <a:ext uri="{FF2B5EF4-FFF2-40B4-BE49-F238E27FC236}">
                <a16:creationId xmlns:a16="http://schemas.microsoft.com/office/drawing/2014/main" id="{57B44031-13DB-4A12-A872-4B0660761276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6338316" y="3143250"/>
            <a:ext cx="4253484" cy="25967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8" name="Google Shape;48;p7">
            <a:extLst xmlns:a="http://schemas.openxmlformats.org/drawingml/2006/main">
              <a:ext uri="{FF2B5EF4-FFF2-40B4-BE49-F238E27FC236}">
                <a16:creationId xmlns:a16="http://schemas.microsoft.com/office/drawing/2014/main" id="{C9BE600E-72FB-4991-A950-6DA9D1B36077}"/>
              </a:ext>
            </a:extLst>
          </p:cNvPr>
          <p:cNvSpPr>
            <a:spLocks xmlns:a="http://schemas.openxmlformats.org/drawingml/2006/main" noGrp="1"/>
          </p:cNvSpPr>
          <p:nvPr>
            <p:ph type="body" idx="4"/>
          </p:nvPr>
        </p:nvSpPr>
        <p:spPr>
          <a:xfrm xmlns:a="http://schemas.openxmlformats.org/drawingml/2006/main">
            <a:off x="6338316" y="2313433"/>
            <a:ext cx="4270248" cy="70408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b">
            <a:normAutofit/>
          </a:bodyPr>
          <a:lstStyle xmlns:a="http://schemas.openxmlformats.org/drawingml/2006/main"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 xmlns:a="http://schemas.openxmlformats.org/drawingml/2006/main">
            <a:endParaRPr/>
          </a:p>
        </p:txBody>
      </p:sp>
      <p:sp>
        <p:nvSpPr>
          <p:cNvPr id="49" name="Google Shape;49;p7">
            <a:extLst xmlns:a="http://schemas.openxmlformats.org/drawingml/2006/main">
              <a:ext uri="{FF2B5EF4-FFF2-40B4-BE49-F238E27FC236}">
                <a16:creationId xmlns:a16="http://schemas.microsoft.com/office/drawing/2014/main" id="{C80EF018-0D3A-49E8-AC70-16A2AF2D2F6F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0" name="Google Shape;50;p7">
            <a:extLst xmlns:a="http://schemas.openxmlformats.org/drawingml/2006/main">
              <a:ext uri="{FF2B5EF4-FFF2-40B4-BE49-F238E27FC236}">
                <a16:creationId xmlns:a16="http://schemas.microsoft.com/office/drawing/2014/main" id="{27C8CF47-97D5-40DA-8141-44DBEC776F0F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1" name="Google Shape;51;p7">
            <a:extLst xmlns:a="http://schemas.openxmlformats.org/drawingml/2006/main">
              <a:ext uri="{FF2B5EF4-FFF2-40B4-BE49-F238E27FC236}">
                <a16:creationId xmlns:a16="http://schemas.microsoft.com/office/drawing/2014/main" id="{1B7D2C98-D568-48F6-808C-26493BC37510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  <p:sp>
        <p:nvSpPr>
          <p:cNvPr id="52" name="Google Shape;52;p7">
            <a:extLst xmlns:a="http://schemas.openxmlformats.org/drawingml/2006/main">
              <a:ext uri="{FF2B5EF4-FFF2-40B4-BE49-F238E27FC236}">
                <a16:creationId xmlns:a16="http://schemas.microsoft.com/office/drawing/2014/main" id="{28EB72CD-5C01-4E4A-8A31-7A6A509B1C16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</p:spTree>
  </p:cSld>
</p:sldLayout>
</file>

<file path=ppt/slideLayouts/slideLayout7.xml><?xml version="1.0" encoding="utf-8"?>
<p:sldLayout xmlns:p="http://schemas.openxmlformats.org/presentationml/2006/main" matchingName="Только заголовок" type="titleOnly">
  <p:cSld name="TITLE_ONLY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4" name="Google Shape;54;p8">
            <a:extLst xmlns:a="http://schemas.openxmlformats.org/drawingml/2006/main">
              <a:ext uri="{FF2B5EF4-FFF2-40B4-BE49-F238E27FC236}">
                <a16:creationId xmlns:a16="http://schemas.microsoft.com/office/drawing/2014/main" id="{F9C47BF1-AFBB-47A7-A6DB-E261925021EF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5" name="Google Shape;55;p8">
            <a:extLst xmlns:a="http://schemas.openxmlformats.org/drawingml/2006/main">
              <a:ext uri="{FF2B5EF4-FFF2-40B4-BE49-F238E27FC236}">
                <a16:creationId xmlns:a16="http://schemas.microsoft.com/office/drawing/2014/main" id="{E951D5C3-9033-47DB-A7D2-4A673276D6C8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6" name="Google Shape;56;p8">
            <a:extLst xmlns:a="http://schemas.openxmlformats.org/drawingml/2006/main">
              <a:ext uri="{FF2B5EF4-FFF2-40B4-BE49-F238E27FC236}">
                <a16:creationId xmlns:a16="http://schemas.microsoft.com/office/drawing/2014/main" id="{E7874D4D-6DA8-4C8D-8E64-01EB09D22BDC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7" name="Google Shape;57;p8">
            <a:extLst xmlns:a="http://schemas.openxmlformats.org/drawingml/2006/main">
              <a:ext uri="{FF2B5EF4-FFF2-40B4-BE49-F238E27FC236}">
                <a16:creationId xmlns:a16="http://schemas.microsoft.com/office/drawing/2014/main" id="{F2A098D3-44B4-45A9-BCB8-65F026E651C3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8.xml><?xml version="1.0" encoding="utf-8"?>
<p:sldLayout xmlns:p="http://schemas.openxmlformats.org/presentationml/2006/main" matchingName="Пустой слайд" type="blank">
  <p:cSld name="BLANK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9" name="Google Shape;59;p9">
            <a:extLst xmlns:a="http://schemas.openxmlformats.org/drawingml/2006/main">
              <a:ext uri="{FF2B5EF4-FFF2-40B4-BE49-F238E27FC236}">
                <a16:creationId xmlns:a16="http://schemas.microsoft.com/office/drawing/2014/main" id="{B1DC63D5-C69A-48BB-9B14-20DB73A34FE8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0" name="Google Shape;60;p9">
            <a:extLst xmlns:a="http://schemas.openxmlformats.org/drawingml/2006/main">
              <a:ext uri="{FF2B5EF4-FFF2-40B4-BE49-F238E27FC236}">
                <a16:creationId xmlns:a16="http://schemas.microsoft.com/office/drawing/2014/main" id="{023DCC34-3BCD-4C39-AC7D-185579C85EE9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1" name="Google Shape;61;p9">
            <a:extLst xmlns:a="http://schemas.openxmlformats.org/drawingml/2006/main">
              <a:ext uri="{FF2B5EF4-FFF2-40B4-BE49-F238E27FC236}">
                <a16:creationId xmlns:a16="http://schemas.microsoft.com/office/drawing/2014/main" id="{BE630D85-AB8F-4D6B-9DA2-C448F5EBE2D8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9.xml><?xml version="1.0" encoding="utf-8"?>
<p:sldLayout xmlns:p="http://schemas.openxmlformats.org/presentationml/2006/main" matchingName="Рисунок с подписью" type="picTx">
  <p:cSld name="PICTURE_WITH_CAPTION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Google Shape;63;p10">
            <a:extLst xmlns:a="http://schemas.openxmlformats.org/drawingml/2006/main">
              <a:ext uri="{FF2B5EF4-FFF2-40B4-BE49-F238E27FC236}">
                <a16:creationId xmlns:a16="http://schemas.microsoft.com/office/drawing/2014/main" id="{B6001836-C7B8-44DC-AAD1-51515408EFC3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808523" y="2243828"/>
            <a:ext cx="4494998" cy="1134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4" name="Google Shape;64;p10">
            <a:extLst xmlns:a="http://schemas.openxmlformats.org/drawingml/2006/main">
              <a:ext uri="{FF2B5EF4-FFF2-40B4-BE49-F238E27FC236}">
                <a16:creationId xmlns:a16="http://schemas.microsoft.com/office/drawing/2014/main" id="{538FC4ED-EBCC-4768-827F-724C80774D18}"/>
              </a:ext>
            </a:extLst>
          </p:cNvPr>
          <p:cNvSpPr>
            <a:spLocks xmlns:a="http://schemas.openxmlformats.org/drawingml/2006/main" noGrp="1"/>
          </p:cNvSpPr>
          <p:nvPr>
            <p:ph type="pic" idx="2"/>
          </p:nvPr>
        </p:nvSpPr>
        <p:spPr>
          <a:xfrm xmlns:a="http://schemas.openxmlformats.org/drawingml/2006/main">
            <a:off x="6095999" y="0"/>
            <a:ext cx="6102097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D8D8"/>
          </a:solidFill>
          <a:ln xmlns:a="http://schemas.openxmlformats.org/drawingml/2006/main">
            <a:noFill/>
          </a:ln>
        </p:spPr>
      </p:sp>
      <p:sp>
        <p:nvSpPr>
          <p:cNvPr id="65" name="Google Shape;65;p10">
            <a:extLst xmlns:a="http://schemas.openxmlformats.org/drawingml/2006/main">
              <a:ext uri="{FF2B5EF4-FFF2-40B4-BE49-F238E27FC236}">
                <a16:creationId xmlns:a16="http://schemas.microsoft.com/office/drawing/2014/main" id="{FAF52B45-027A-42D9-9348-9C02C38DBCC2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115568" y="3549918"/>
            <a:ext cx="3794760" cy="219403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 xmlns:a="http://schemas.openxmlformats.org/drawingml/2006/main">
            <a:endParaRPr/>
          </a:p>
        </p:txBody>
      </p:sp>
      <p:sp>
        <p:nvSpPr>
          <p:cNvPr id="66" name="Google Shape;66;p10">
            <a:extLst xmlns:a="http://schemas.openxmlformats.org/drawingml/2006/main">
              <a:ext uri="{FF2B5EF4-FFF2-40B4-BE49-F238E27FC236}">
                <a16:creationId xmlns:a16="http://schemas.microsoft.com/office/drawing/2014/main" id="{25D21E5B-9956-43B5-A666-1E637B258506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7" name="Google Shape;67;p10">
            <a:extLst xmlns:a="http://schemas.openxmlformats.org/drawingml/2006/main">
              <a:ext uri="{FF2B5EF4-FFF2-40B4-BE49-F238E27FC236}">
                <a16:creationId xmlns:a16="http://schemas.microsoft.com/office/drawing/2014/main" id="{12AF9CF4-61DF-46B2-BA26-D5EA4446D6DB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804672" y="6236208"/>
            <a:ext cx="5124797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8" name="Google Shape;68;p10">
            <a:extLst xmlns:a="http://schemas.openxmlformats.org/drawingml/2006/main">
              <a:ext uri="{FF2B5EF4-FFF2-40B4-BE49-F238E27FC236}">
                <a16:creationId xmlns:a16="http://schemas.microsoft.com/office/drawing/2014/main" id="{C4AC8440-2EDC-4CE7-9AE6-6827F58D869C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10.xml><?xml version="1.0" encoding="utf-8"?>
<p:sldLayout xmlns:p="http://schemas.openxmlformats.org/presentationml/2006/main" matchingName="Заголовок и вертикальный текст" type="vertTx">
  <p:cSld name="VERTICAL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0" name="Google Shape;70;p11">
            <a:extLst xmlns:a="http://schemas.openxmlformats.org/drawingml/2006/main">
              <a:ext uri="{FF2B5EF4-FFF2-40B4-BE49-F238E27FC236}">
                <a16:creationId xmlns:a16="http://schemas.microsoft.com/office/drawing/2014/main" id="{9CFD5636-63A2-45A4-8DE0-093F508C7FCC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1" name="Google Shape;71;p11">
            <a:extLst xmlns:a="http://schemas.openxmlformats.org/drawingml/2006/main">
              <a:ext uri="{FF2B5EF4-FFF2-40B4-BE49-F238E27FC236}">
                <a16:creationId xmlns:a16="http://schemas.microsoft.com/office/drawing/2014/main" id="{24FF45F2-6095-43D1-A52C-83AEF17D3A34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 rot="5400000">
            <a:off x="4545009" y="324172"/>
            <a:ext cx="3101983" cy="772972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2" name="Google Shape;72;p11">
            <a:extLst xmlns:a="http://schemas.openxmlformats.org/drawingml/2006/main">
              <a:ext uri="{FF2B5EF4-FFF2-40B4-BE49-F238E27FC236}">
                <a16:creationId xmlns:a16="http://schemas.microsoft.com/office/drawing/2014/main" id="{2C5C7385-6EDE-43CC-BD96-5D97DBEE04D5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3" name="Google Shape;73;p11">
            <a:extLst xmlns:a="http://schemas.openxmlformats.org/drawingml/2006/main">
              <a:ext uri="{FF2B5EF4-FFF2-40B4-BE49-F238E27FC236}">
                <a16:creationId xmlns:a16="http://schemas.microsoft.com/office/drawing/2014/main" id="{F8C8DDAE-F291-4D6A-B679-C7BCFCF0A00B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4" name="Google Shape;74;p11">
            <a:extLst xmlns:a="http://schemas.openxmlformats.org/drawingml/2006/main">
              <a:ext uri="{FF2B5EF4-FFF2-40B4-BE49-F238E27FC236}">
                <a16:creationId xmlns:a16="http://schemas.microsoft.com/office/drawing/2014/main" id="{33DF4F50-B13B-4CD2-8CF1-D82E6E37D0B8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11.xml><?xml version="1.0" encoding="utf-8"?>
<p:sldLayout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6" name="Google Shape;76;p12">
            <a:extLst xmlns:a="http://schemas.openxmlformats.org/drawingml/2006/main">
              <a:ext uri="{FF2B5EF4-FFF2-40B4-BE49-F238E27FC236}">
                <a16:creationId xmlns:a16="http://schemas.microsoft.com/office/drawing/2014/main" id="{5A20FD70-878B-45FF-9A16-6B43865EAE7E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 rot="5400000">
            <a:off x="6810676" y="2779696"/>
            <a:ext cx="4983480" cy="1298608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7" name="Google Shape;77;p12">
            <a:extLst xmlns:a="http://schemas.openxmlformats.org/drawingml/2006/main">
              <a:ext uri="{FF2B5EF4-FFF2-40B4-BE49-F238E27FC236}">
                <a16:creationId xmlns:a16="http://schemas.microsoft.com/office/drawing/2014/main" id="{4603076E-85FA-4B86-AD3A-CA50703353A0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 rot="5400000">
            <a:off x="2838641" y="329756"/>
            <a:ext cx="4983480" cy="619848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8" name="Google Shape;78;p12">
            <a:extLst xmlns:a="http://schemas.openxmlformats.org/drawingml/2006/main">
              <a:ext uri="{FF2B5EF4-FFF2-40B4-BE49-F238E27FC236}">
                <a16:creationId xmlns:a16="http://schemas.microsoft.com/office/drawing/2014/main" id="{88AD4652-7AB1-447B-9A1F-6F0D75DAF406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9" name="Google Shape;79;p12">
            <a:extLst xmlns:a="http://schemas.openxmlformats.org/drawingml/2006/main">
              <a:ext uri="{FF2B5EF4-FFF2-40B4-BE49-F238E27FC236}">
                <a16:creationId xmlns:a16="http://schemas.microsoft.com/office/drawing/2014/main" id="{0A9A7A25-8A45-4964-954A-E5368FBB2326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80" name="Google Shape;80;p12">
            <a:extLst xmlns:a="http://schemas.openxmlformats.org/drawingml/2006/main">
              <a:ext uri="{FF2B5EF4-FFF2-40B4-BE49-F238E27FC236}">
                <a16:creationId xmlns:a16="http://schemas.microsoft.com/office/drawing/2014/main" id="{208A9570-0991-423A-99BD-9B859C53F8DF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0907c188f0a4c16" /><Relationship Type="http://schemas.openxmlformats.org/officeDocument/2006/relationships/slideLayout" Target="/ppt/slideLayouts/slideLayout1.xml" Id="R6959871feb86451e" /><Relationship Type="http://schemas.openxmlformats.org/officeDocument/2006/relationships/slideLayout" Target="/ppt/slideLayouts/slideLayout2.xml" Id="R71b6ba16c3b5429e" /><Relationship Type="http://schemas.openxmlformats.org/officeDocument/2006/relationships/slideLayout" Target="/ppt/slideLayouts/slideLayout3.xml" Id="Rcfb1bef6e19c4f8e" /><Relationship Type="http://schemas.openxmlformats.org/officeDocument/2006/relationships/slideLayout" Target="/ppt/slideLayouts/slideLayout4.xml" Id="R595d52ec98114e94" /><Relationship Type="http://schemas.openxmlformats.org/officeDocument/2006/relationships/slideLayout" Target="/ppt/slideLayouts/slideLayout5.xml" Id="Rfe78f43356714d0c" /><Relationship Type="http://schemas.openxmlformats.org/officeDocument/2006/relationships/slideLayout" Target="/ppt/slideLayouts/slideLayout6.xml" Id="R84032b443f1c47e9" /><Relationship Type="http://schemas.openxmlformats.org/officeDocument/2006/relationships/slideLayout" Target="/ppt/slideLayouts/slideLayout7.xml" Id="R75ae7bb2b6654f67" /><Relationship Type="http://schemas.openxmlformats.org/officeDocument/2006/relationships/slideLayout" Target="/ppt/slideLayouts/slideLayout8.xml" Id="Rf3c89b7a59f14345" /><Relationship Type="http://schemas.openxmlformats.org/officeDocument/2006/relationships/slideLayout" Target="/ppt/slideLayouts/slideLayout9.xml" Id="Ra1a1e159b78c489a" /><Relationship Type="http://schemas.openxmlformats.org/officeDocument/2006/relationships/slideLayout" Target="/ppt/slideLayouts/slideLayout10.xml" Id="R9f79ad6ea44548e6" /><Relationship Type="http://schemas.openxmlformats.org/officeDocument/2006/relationships/slideLayout" Target="/ppt/slideLayouts/slideLayout11.xml" Id="Re6cc7d711bfe449e" /></Relationships>
</file>

<file path=ppt/slideMasters/slideMaster1.xml><?xml version="1.0" encoding="utf-8"?>
<p:sldMaster xmlns:p="http://schemas.openxmlformats.org/presentationml/2006/main">
  <p:cSld>
    <p:bg>
      <p:bgPr>
        <a:solidFill xmlns:a="http://schemas.openxmlformats.org/drawingml/2006/main">
          <a:srgbClr val="F2F2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Google Shape;6;p1">
            <a:extLst xmlns:a="http://schemas.openxmlformats.org/drawingml/2006/main">
              <a:ext uri="{FF2B5EF4-FFF2-40B4-BE49-F238E27FC236}">
                <a16:creationId xmlns:a16="http://schemas.microsoft.com/office/drawing/2014/main" id="{BC81AB7D-2D99-4133-B77C-C36DBBE080E9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marR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Gill Sans"/>
              <a:buNone/>
              <a:defRPr sz="28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 xmlns:a="http://schemas.openxmlformats.org/drawingml/2006/main">
            <a:endParaRPr/>
          </a:p>
        </p:txBody>
      </p:sp>
      <p:sp>
        <p:nvSpPr>
          <p:cNvPr id="7" name="Google Shape;7;p1">
            <a:extLst xmlns:a="http://schemas.openxmlformats.org/drawingml/2006/main">
              <a:ext uri="{FF2B5EF4-FFF2-40B4-BE49-F238E27FC236}">
                <a16:creationId xmlns:a16="http://schemas.microsoft.com/office/drawing/2014/main" id="{BE451CD0-54A9-4218-AFF2-8471957D2F1B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2231136" y="2638044"/>
            <a:ext cx="7729728" cy="310198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marR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Arial"/>
              <a:buChar char="•"/>
              <a:defRPr sz="18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1pPr>
            <a:lvl2pPr marL="9144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2pPr>
            <a:lvl3pPr marL="13716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3pPr>
            <a:lvl4pPr marL="18288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4pPr>
            <a:lvl5pPr marL="22860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5pPr>
            <a:lvl6pPr marL="27432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6pPr>
            <a:lvl7pPr marL="32004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7pPr>
            <a:lvl8pPr marL="36576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8pPr>
            <a:lvl9pPr marL="41148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9pPr>
          </a:lstStyle>
          <a:p xmlns:a="http://schemas.openxmlformats.org/drawingml/2006/main">
            <a:endParaRPr/>
          </a:p>
        </p:txBody>
      </p:sp>
      <p:sp>
        <p:nvSpPr>
          <p:cNvPr id="8" name="Google Shape;8;p1">
            <a:extLst xmlns:a="http://schemas.openxmlformats.org/drawingml/2006/main">
              <a:ext uri="{FF2B5EF4-FFF2-40B4-BE49-F238E27FC236}">
                <a16:creationId xmlns:a16="http://schemas.microsoft.com/office/drawing/2014/main" id="{98C6DB0C-4AB1-43CE-A0D1-B889402E411A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marR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1pPr>
            <a:lvl2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2pPr>
            <a:lvl3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3pPr>
            <a:lvl4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4pPr>
            <a:lvl5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5pPr>
            <a:lvl6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6pPr>
            <a:lvl7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7pPr>
            <a:lvl8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8pPr>
            <a:lvl9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9pPr>
          </a:lstStyle>
          <a:p xmlns:a="http://schemas.openxmlformats.org/drawingml/2006/main">
            <a:endParaRPr/>
          </a:p>
        </p:txBody>
      </p:sp>
      <p:sp>
        <p:nvSpPr>
          <p:cNvPr id="9" name="Google Shape;9;p1">
            <a:extLst xmlns:a="http://schemas.openxmlformats.org/drawingml/2006/main">
              <a:ext uri="{FF2B5EF4-FFF2-40B4-BE49-F238E27FC236}">
                <a16:creationId xmlns:a16="http://schemas.microsoft.com/office/drawing/2014/main" id="{FD24EA62-076A-4495-8B15-5E70FF876048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1pPr>
            <a:lvl2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2pPr>
            <a:lvl3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3pPr>
            <a:lvl4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4pPr>
            <a:lvl5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5pPr>
            <a:lvl6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6pPr>
            <a:lvl7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7pPr>
            <a:lvl8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8pPr>
            <a:lvl9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9pPr>
          </a:lstStyle>
          <a:p xmlns:a="http://schemas.openxmlformats.org/drawingml/2006/main">
            <a:endParaRPr/>
          </a:p>
        </p:txBody>
      </p:sp>
      <p:sp>
        <p:nvSpPr>
          <p:cNvPr id="10" name="Google Shape;10;p1">
            <a:extLst xmlns:a="http://schemas.openxmlformats.org/drawingml/2006/main">
              <a:ext uri="{FF2B5EF4-FFF2-40B4-BE49-F238E27FC236}">
                <a16:creationId xmlns:a16="http://schemas.microsoft.com/office/drawing/2014/main" id="{A21E284A-DEFC-4C84-991E-FAF47564DD99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1pPr>
            <a:lvl2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2pPr>
            <a:lvl3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3pPr>
            <a:lvl4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4pPr>
            <a:lvl5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5pPr>
            <a:lvl6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6pPr>
            <a:lvl7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7pPr>
            <a:lvl8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8pPr>
            <a:lvl9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959871feb86451e"/>
    <p:sldLayoutId xmlns:r="http://schemas.openxmlformats.org/officeDocument/2006/relationships" id="2147483650" r:id="R71b6ba16c3b5429e"/>
    <p:sldLayoutId xmlns:r="http://schemas.openxmlformats.org/officeDocument/2006/relationships" id="2147483651" r:id="Rcfb1bef6e19c4f8e"/>
    <p:sldLayoutId xmlns:r="http://schemas.openxmlformats.org/officeDocument/2006/relationships" id="2147483652" r:id="R595d52ec98114e94"/>
    <p:sldLayoutId xmlns:r="http://schemas.openxmlformats.org/officeDocument/2006/relationships" id="2147483653" r:id="Rfe78f43356714d0c"/>
    <p:sldLayoutId xmlns:r="http://schemas.openxmlformats.org/officeDocument/2006/relationships" id="2147483654" r:id="R84032b443f1c47e9"/>
    <p:sldLayoutId xmlns:r="http://schemas.openxmlformats.org/officeDocument/2006/relationships" id="2147483655" r:id="R75ae7bb2b6654f67"/>
    <p:sldLayoutId xmlns:r="http://schemas.openxmlformats.org/officeDocument/2006/relationships" id="2147483656" r:id="Rf3c89b7a59f14345"/>
    <p:sldLayoutId xmlns:r="http://schemas.openxmlformats.org/officeDocument/2006/relationships" id="2147483657" r:id="Ra1a1e159b78c489a"/>
    <p:sldLayoutId xmlns:r="http://schemas.openxmlformats.org/officeDocument/2006/relationships" id="2147483658" r:id="R9f79ad6ea44548e6"/>
    <p:sldLayoutId xmlns:r="http://schemas.openxmlformats.org/officeDocument/2006/relationships" id="2147483659" r:id="Re6cc7d711bfe449e"/>
  </p:sldLayoutIdLst>
  <p:hf sldNum="0" hdr="0" ftr="0" dt="0"/>
  <p:txStyles>
    <p:titleStyle>
      <a:lvl1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1pPr>
      <a:lvl2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2pPr>
      <a:lvl3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3pPr>
      <a:lvl4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4pPr>
      <a:lvl5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5pPr>
      <a:lvl6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6pPr>
      <a:lvl7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7pPr>
      <a:lvl8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8pPr>
      <a:lvl9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9pPr>
    </p:titleStyle>
    <p:bodyStyle>
      <a:lvl1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1pPr>
      <a:lvl2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2pPr>
      <a:lvl3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3pPr>
      <a:lvl4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4pPr>
      <a:lvl5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5pPr>
      <a:lvl6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6pPr>
      <a:lvl7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7pPr>
      <a:lvl8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8pPr>
      <a:lvl9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9pPr>
    </p:bodyStyle>
    <p:otherStyle>
      <a:lvl1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1pPr>
      <a:lvl2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2pPr>
      <a:lvl3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3pPr>
      <a:lvl4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4pPr>
      <a:lvl5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5pPr>
      <a:lvl6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6pPr>
      <a:lvl7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7pPr>
      <a:lvl8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8pPr>
      <a:lvl9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9pPr>
    </p:otherStyle>
  </p:txStyles>
</p:sldMaster>
</file>

<file path=ppt/slideMasters/theme/theme2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2ef75853a6b4b1a" /><Relationship Type="http://schemas.openxmlformats.org/officeDocument/2006/relationships/notesSlide" Target="/ppt/notesSlides/notesSlide1.xml" Id="R3118721c6ec642e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42220a337a4d5b" /><Relationship Type="http://schemas.openxmlformats.org/officeDocument/2006/relationships/notesSlide" Target="/ppt/notesSlides/notesSlide2.xml" Id="R467b10fc77ff47b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b82be21d76494283" /><Relationship Type="http://schemas.openxmlformats.org/officeDocument/2006/relationships/notesSlide" Target="/ppt/notesSlides/notesSlide3.xml" Id="Rbf06f8c8f4bf4b5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caf6905b28cb41da" /><Relationship Type="http://schemas.openxmlformats.org/officeDocument/2006/relationships/notesSlide" Target="/ppt/notesSlides/notesSlide4.xml" Id="R986367c4d49740cd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e8ca95888e7341c6" /><Relationship Type="http://schemas.openxmlformats.org/officeDocument/2006/relationships/notesSlide" Target="/ppt/notesSlides/notesSlide5.xml" Id="R51b0497df42e46a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26d5937b6b204301" /><Relationship Type="http://schemas.openxmlformats.org/officeDocument/2006/relationships/notesSlide" Target="/ppt/notesSlides/notesSlide6.xml" Id="Rf8cd539ac51b426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17e1018acfbe4a8c" /><Relationship Type="http://schemas.openxmlformats.org/officeDocument/2006/relationships/notesSlide" Target="/ppt/notesSlides/notesSlide7.xml" Id="R5d94e70832014432" /></Relationships>
</file>

<file path=ppt/slides/slide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6" name="Google Shape;86;p13">
            <a:extLst xmlns:a="http://schemas.openxmlformats.org/drawingml/2006/main">
              <a:ext uri="{FF2B5EF4-FFF2-40B4-BE49-F238E27FC236}">
                <a16:creationId xmlns:a16="http://schemas.microsoft.com/office/drawing/2014/main" id="{5BAF17B8-A56D-4820-8212-2336E7142E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5125" y="244611"/>
            <a:ext cx="7107469" cy="193899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Autofit/>
          </a:bodyPr>
          <a:lstStyle xmlns:a="http://schemas.openxmlformats.org/drawingml/2006/main"/>
          <a:p xmlns:a="http://schemas.openxmlformats.org/drawingml/2006/main">
            <a:pPr lvl="0" algn="ctr">
              <a:buNone/>
            </a:pP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Вінницький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національний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медичний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університет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endParaRPr sz="2400"/>
          </a:p>
          <a:p xmlns:a="http://schemas.openxmlformats.org/drawingml/2006/main">
            <a:pPr lvl="0" algn="ctr">
              <a:buNone/>
            </a:pP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ім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. М.І. Пирогова МОЗ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України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</a:p>
          <a:p xmlns:a="http://schemas.openxmlformats.org/drawingml/2006/main">
            <a:pPr lvl="0" algn="ctr">
              <a:buNone/>
            </a:pPr>
            <a:endParaRPr sz="2400" b="1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  <a:p xmlns:a="http://schemas.openxmlformats.org/drawingml/2006/main">
            <a:pPr lvl="0" algn="ctr">
              <a:buNone/>
            </a:pP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Кафедра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Стоматології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дитячого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віку</a:t>
            </a:r>
            <a:endParaRPr sz="2400" b="1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88" name="Google Shape;88;p13">
            <a:extLst xmlns:a="http://schemas.openxmlformats.org/drawingml/2006/main">
              <a:ext uri="{FF2B5EF4-FFF2-40B4-BE49-F238E27FC236}">
                <a16:creationId xmlns:a16="http://schemas.microsoft.com/office/drawing/2014/main" id="{E5D0B4AB-37C0-4D7B-A2F0-E4055ED97BE0}"/>
              </a:ext>
            </a:extLst>
          </p:cNvPr>
          <p:cNvSpPr>
            <a:spLocks xmlns:a="http://schemas.openxmlformats.org/drawingml/2006/main" noGrp="1"/>
          </p:cNvSpPr>
          <p:nvPr>
            <p:ph type="ctrTitle" idx="0"/>
          </p:nvPr>
        </p:nvSpPr>
        <p:spPr>
          <a:xfrm xmlns:a="http://schemas.openxmlformats.org/drawingml/2006/main">
            <a:off x="2283691" y="2430019"/>
            <a:ext cx="7772400" cy="14700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810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91440" tIns="45720" rIns="91440" bIns="4572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spcAft>
                <a:spcPts val="0"/>
              </a:spcAft>
              <a:buNone/>
              <a:defRPr sz="3420">
                <a:solidFill>
                  <a:srgbClr val="FF0000"/>
                </a:solidFill>
                <a:latin typeface="Gill Sans"/>
                <a:ea typeface="Gill Sans"/>
                <a:cs typeface="Gill Sans"/>
              </a:defRPr>
            </a:pPr>
            <a:r>
              <a:rPr sz="3420">
                <a:solidFill>
                  <a:srgbClr val="FF0000"/>
                </a:solidFill>
                <a:latin typeface="Gill Sans"/>
                <a:ea typeface="Gill Sans"/>
                <a:cs typeface="Gill Sans"/>
              </a:rPr>
              <a:t>ВК 5.7 ЦИФРОВІ ТЕХНОЛОГІЇ</a:t>
            </a:r>
          </a:p>
          <a:p xmlns:a="http://schemas.openxmlformats.org/drawingml/2006/main">
            <a:pPr algn="ctr">
              <a:spcAft>
                <a:spcPts val="0"/>
              </a:spcAft>
              <a:buNone/>
              <a:defRPr sz="3420">
                <a:solidFill>
                  <a:srgbClr val="FF0000"/>
                </a:solidFill>
                <a:latin typeface="Gill Sans"/>
                <a:ea typeface="Gill Sans"/>
                <a:cs typeface="Gill Sans"/>
              </a:defRPr>
            </a:pPr>
            <a:r>
              <a:rPr sz="3420">
                <a:solidFill>
                  <a:srgbClr val="FF0000"/>
                </a:solidFill>
                <a:latin typeface="Gill Sans"/>
                <a:ea typeface="Gill Sans"/>
                <a:cs typeface="Gill Sans"/>
              </a:rPr>
              <a:t>В СТОМАТОЛОГІЇ</a:t>
            </a:r>
          </a:p>
        </p:txBody>
      </p:sp>
      <p:sp>
        <p:nvSpPr>
          <p:cNvPr id="4" name="TextBox 3">
            <a:extLst xmlns:a="http://schemas.openxmlformats.org/drawingml/2006/main">
              <a:ext uri="{FF2B5EF4-FFF2-40B4-BE49-F238E27FC236}">
                <a16:creationId xmlns:a16="http://schemas.microsoft.com/office/drawing/2014/main" id="{3965E002-9F13-A1EC-D355-C6FA222FD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09800" y="4371183"/>
            <a:ext cx="7772399" cy="18893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algn="ctr">
              <a:spcAft>
                <a:spcPts val="1200"/>
              </a:spcAft>
              <a:buNone/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СПЕЦІАЛЬНІСТЬ: I1 «СТОМАТОЛОГІЯ»</a:t>
            </a:r>
          </a:p>
          <a:p xmlns:a="http://schemas.openxmlformats.org/drawingml/2006/main">
            <a:pPr algn="ctr">
              <a:spcAft>
                <a:spcPts val="1200"/>
              </a:spcAft>
              <a:buNone/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ГАЛУЗЬ: I «ОХОРОНА ЗДОРОВ’Я ТА СОЦІАЛЬНЕ ЗАБЕЗПЕЧЕННЯ»</a:t>
            </a:r>
          </a:p>
          <a:p xmlns:a="http://schemas.openxmlformats.org/drawingml/2006/main">
            <a:pPr algn="ctr">
              <a:spcAft>
                <a:spcPts val="1200"/>
              </a:spcAft>
              <a:buNone/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ОСВІТНЬО-НАУКОВА ПРОГРАМА: «СТОМАТОЛОГІЯ», 2025</a:t>
            </a:r>
          </a:p>
          <a:p xmlns:a="http://schemas.openxmlformats.org/drawingml/2006/main">
            <a:pPr algn="ctr">
              <a:spcAft>
                <a:spcPts val="1200"/>
              </a:spcAft>
              <a:buNone/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РІВЕНЬ ВИЩОЇ ОСВІТИ: третій (освітньо-науковий)</a:t>
            </a:r>
          </a:p>
        </p:txBody>
      </p:sp>
    </p:spTree>
    <p:extLst>
      <p:ext uri="{BB962C8B-B14F-4D97-AF65-F5344CB8AC3E}">
        <p14:creationId xmlns:p14="http://schemas.microsoft.com/office/powerpoint/2010/main" val="1482826069"/>
      </p:ext>
    </p:extLst>
  </p:cSld>
</p:sld>
</file>

<file path=ppt/slides/slide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3" name="Google Shape;93;p14">
            <a:extLst xmlns:a="http://schemas.openxmlformats.org/drawingml/2006/main">
              <a:ext uri="{FF2B5EF4-FFF2-40B4-BE49-F238E27FC236}">
                <a16:creationId xmlns:a16="http://schemas.microsoft.com/office/drawing/2014/main" id="{6F0D9050-8E1D-4618-AE02-927E97CF4A3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440611" y="395582"/>
            <a:ext cx="9635706" cy="1847286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r>
              <a:t>ПАСПОРТ ОСВІТНЬОГО КОМПОНЕНТА</a:t>
            </a:r>
          </a:p>
        </p:txBody>
      </p:sp>
      <p:sp>
        <p:nvSpPr>
          <p:cNvPr id="94" name="Google Shape;94;p14">
            <a:extLst xmlns:a="http://schemas.openxmlformats.org/drawingml/2006/main">
              <a:ext uri="{FF2B5EF4-FFF2-40B4-BE49-F238E27FC236}">
                <a16:creationId xmlns:a16="http://schemas.microsoft.com/office/drawing/2014/main" id="{D4CDB98F-431E-4905-B91B-831E234ECE22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989825" y="2468767"/>
            <a:ext cx="9328031" cy="375087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ВК 5.7 «Цифрові технології в стоматології»</a:t>
            </a:r>
          </a:p>
          <a:p xmlns:a="http://schemas.openxmlformats.org/drawingml/2006/main"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Спеціальність: I1 «Стоматологія»; ОНП 2025</a:t>
            </a:r>
          </a:p>
          <a:p xmlns:a="http://schemas.openxmlformats.org/drawingml/2006/main"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Рівень: третій (освітньо-науковий), доктор філософії</a:t>
            </a:r>
          </a:p>
          <a:p xmlns:a="http://schemas.openxmlformats.org/drawingml/2006/main"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Курс: 1 (II семестр); навчальний рік: 2026–2027</a:t>
            </a:r>
          </a:p>
          <a:p xmlns:a="http://schemas.openxmlformats.org/drawingml/2006/main"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Обсяг: 45 год / 1,5 кредиту ЄКТС; 1 модуль, 6 тем</a:t>
            </a:r>
          </a:p>
          <a:p xmlns:a="http://schemas.openxmlformats.org/drawingml/2006/main"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Статус: вибіркова; контроль: залік</a:t>
            </a:r>
          </a:p>
          <a:p xmlns:a="http://schemas.openxmlformats.org/drawingml/2006/main"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Кафедра: стоматології дитячого віку</a:t>
            </a:r>
          </a:p>
          <a:p xmlns:a="http://schemas.openxmlformats.org/drawingml/2006/main"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Мова викладання: українська</a:t>
            </a:r>
          </a:p>
        </p:txBody>
      </p:sp>
    </p:spTree>
    <p:extLst>
      <p:ext uri="{BB962C8B-B14F-4D97-AF65-F5344CB8AC3E}">
        <p14:creationId xmlns:p14="http://schemas.microsoft.com/office/powerpoint/2010/main" val="753389301"/>
      </p:ext>
    </p:extLst>
  </p:cSld>
</p:sld>
</file>

<file path=ppt/slides/slide3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9" name="Google Shape;99;p15">
            <a:extLst xmlns:a="http://schemas.openxmlformats.org/drawingml/2006/main">
              <a:ext uri="{FF2B5EF4-FFF2-40B4-BE49-F238E27FC236}">
                <a16:creationId xmlns:a16="http://schemas.microsoft.com/office/drawing/2014/main" id="{AD3BFBA2-0819-454F-AC18-C84229C22801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2664" y="755329"/>
            <a:ext cx="5018705" cy="1533086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r>
              <a:t>МЕТА ТА ЗАВДАННЯ КУРСУ</a:t>
            </a:r>
          </a:p>
        </p:txBody>
      </p:sp>
      <p:sp>
        <p:nvSpPr>
          <p:cNvPr id="100" name="Google Shape;100;p15">
            <a:extLst xmlns:a="http://schemas.openxmlformats.org/drawingml/2006/main">
              <a:ext uri="{FF2B5EF4-FFF2-40B4-BE49-F238E27FC236}">
                <a16:creationId xmlns:a16="http://schemas.microsoft.com/office/drawing/2014/main" id="{5665275F-D020-4BAB-94BD-E5E15D1943C8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2664" y="2650439"/>
            <a:ext cx="5355825" cy="184392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457200" indent="-342900" algn="l">
              <a:spcAft>
                <a:spcPts val="8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Мета: опанувати комп’ютерні системи й цифрові технології для оригінального наукового дослідження та впровадження його результатів у практичну стоматологію.</a:t>
            </a:r>
          </a:p>
        </p:txBody>
      </p:sp>
      <p:sp>
        <p:nvSpPr>
          <p:cNvPr id="101" name="Google Shape;101;p15">
            <a:extLst xmlns:a="http://schemas.openxmlformats.org/drawingml/2006/main">
              <a:ext uri="{FF2B5EF4-FFF2-40B4-BE49-F238E27FC236}">
                <a16:creationId xmlns:a16="http://schemas.microsoft.com/office/drawing/2014/main" id="{1DC19144-447D-4A7D-AD19-4277C75E9E3A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642341" y="804672"/>
            <a:ext cx="4856671" cy="523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457200" indent="-342900" algn="ctr">
              <a:spcAft>
                <a:spcPts val="12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Отримувати й аналізувати цифрові стоматологічні дані.</a:t>
            </a:r>
          </a:p>
          <a:p xmlns:a="http://schemas.openxmlformats.org/drawingml/2006/main">
            <a:pPr marL="457200" indent="-342900" algn="ctr">
              <a:spcAft>
                <a:spcPts val="12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Застосовувати цифрові засоби для віртуального планування лікування.</a:t>
            </a:r>
          </a:p>
          <a:p xmlns:a="http://schemas.openxmlformats.org/drawingml/2006/main">
            <a:pPr marL="457200" indent="-342900" algn="ctr">
              <a:spcAft>
                <a:spcPts val="12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Опанувати базове моделювання та 3D-друк стоматологічних конструкцій.</a:t>
            </a:r>
          </a:p>
          <a:p xmlns:a="http://schemas.openxmlformats.org/drawingml/2006/main">
            <a:pPr marL="457200" indent="-342900" algn="ctr">
              <a:spcAft>
                <a:spcPts val="12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Розвивати професійні, дослідницькі й педагогічні вміння.</a:t>
            </a:r>
          </a:p>
          <a:p xmlns:a="http://schemas.openxmlformats.org/drawingml/2006/main">
            <a:pPr marL="457200" indent="-342900" algn="ctr">
              <a:spcAft>
                <a:spcPts val="12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Дотримуватися принципів захисту персональної медичної інформації.</a:t>
            </a:r>
          </a:p>
        </p:txBody>
      </p:sp>
    </p:spTree>
    <p:extLst>
      <p:ext uri="{BB962C8B-B14F-4D97-AF65-F5344CB8AC3E}">
        <p14:creationId xmlns:p14="http://schemas.microsoft.com/office/powerpoint/2010/main" val="1080325481"/>
      </p:ext>
    </p:extLst>
  </p:cSld>
</p:sld>
</file>

<file path=ppt/slides/slide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06" name="Google Shape;106;p16">
            <a:extLst xmlns:a="http://schemas.openxmlformats.org/drawingml/2006/main">
              <a:ext uri="{FF2B5EF4-FFF2-40B4-BE49-F238E27FC236}">
                <a16:creationId xmlns:a16="http://schemas.microsoft.com/office/drawing/2014/main" id="{9BCD44D7-3672-4F12-AD56-F6998EA7F7AE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4286" y="2071299"/>
            <a:ext cx="4837003" cy="1870973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Autofit/>
          </a:bodyPr>
          <a:lstStyle xmlns:a="http://schemas.openxmlformats.org/drawingml/2006/main"/>
          <a:p xmlns:a="http://schemas.openxmlformats.org/drawingml/2006/main">
            <a:r>
              <a:t>ЗМІСТ ДИСЦИПЛІНИ</a:t>
            </a:r>
          </a:p>
        </p:txBody>
      </p:sp>
      <p:sp>
        <p:nvSpPr>
          <p:cNvPr id="107" name="Google Shape;107;p16">
            <a:extLst xmlns:a="http://schemas.openxmlformats.org/drawingml/2006/main">
              <a:ext uri="{FF2B5EF4-FFF2-40B4-BE49-F238E27FC236}">
                <a16:creationId xmlns:a16="http://schemas.microsoft.com/office/drawing/2014/main" id="{6084488F-B88E-4073-849D-3CED72A058AA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461185" y="804672"/>
            <a:ext cx="5279366" cy="524865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algn="l">
              <a:spcAft>
                <a:spcPts val="1000"/>
              </a:spcAft>
              <a:buNone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1. Можливості сучасних цифрових технологій у роботі лікаря-стоматолога.</a:t>
            </a:r>
          </a:p>
          <a:p xmlns:a="http://schemas.openxmlformats.org/drawingml/2006/main">
            <a:pPr algn="l">
              <a:spcAft>
                <a:spcPts val="1000"/>
              </a:spcAft>
              <a:buNone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2. Отримання, обробка й аналіз двовимірних цифрових зображень.</a:t>
            </a:r>
          </a:p>
          <a:p xmlns:a="http://schemas.openxmlformats.org/drawingml/2006/main">
            <a:pPr algn="l">
              <a:spcAft>
                <a:spcPts val="1000"/>
              </a:spcAft>
              <a:buNone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3. Тривимірні цифрові зображення: КПКТ, МРТ, DICOM → STL/OBJ.</a:t>
            </a:r>
          </a:p>
          <a:p xmlns:a="http://schemas.openxmlformats.org/drawingml/2006/main">
            <a:pPr algn="l">
              <a:spcAft>
                <a:spcPts val="1000"/>
              </a:spcAft>
              <a:buNone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4. Віртуальне планування хірургічного, ортопедичного, ортодонтичного й терапевтичного лікування.</a:t>
            </a:r>
          </a:p>
          <a:p xmlns:a="http://schemas.openxmlformats.org/drawingml/2006/main">
            <a:pPr algn="l">
              <a:spcAft>
                <a:spcPts val="1000"/>
              </a:spcAft>
              <a:buNone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5. Тривимірне моделювання: Mesh-об’єкти та NURBS.</a:t>
            </a:r>
          </a:p>
          <a:p xmlns:a="http://schemas.openxmlformats.org/drawingml/2006/main">
            <a:pPr algn="l">
              <a:spcAft>
                <a:spcPts val="1000"/>
              </a:spcAft>
              <a:buNone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6. 3D-друк, підготовка моделей і фінішна обробка; захист медичної інформації.</a:t>
            </a:r>
          </a:p>
        </p:txBody>
      </p:sp>
    </p:spTree>
    <p:extLst>
      <p:ext uri="{BB962C8B-B14F-4D97-AF65-F5344CB8AC3E}">
        <p14:creationId xmlns:p14="http://schemas.microsoft.com/office/powerpoint/2010/main" val="284672760"/>
      </p:ext>
    </p:extLst>
  </p:cSld>
</p:sld>
</file>

<file path=ppt/slides/slide5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2" name="Google Shape;112;p17">
            <a:extLst xmlns:a="http://schemas.openxmlformats.org/drawingml/2006/main">
              <a:ext uri="{FF2B5EF4-FFF2-40B4-BE49-F238E27FC236}">
                <a16:creationId xmlns:a16="http://schemas.microsoft.com/office/drawing/2014/main" id="{12C51652-78EF-4B47-8268-532DB61FF2A2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61540" y="1691737"/>
            <a:ext cx="4880136" cy="2914768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Autofit/>
          </a:bodyPr>
          <a:lstStyle xmlns:a="http://schemas.openxmlformats.org/drawingml/2006/main"/>
          <a:p xmlns:a="http://schemas.openxmlformats.org/drawingml/2006/main">
            <a:r>
              <a:t>ОЧІКУВАНІ РЕЗУЛЬТАТИ НАВЧАННЯ</a:t>
            </a:r>
          </a:p>
        </p:txBody>
      </p:sp>
      <p:sp>
        <p:nvSpPr>
          <p:cNvPr id="113" name="Google Shape;113;p17">
            <a:extLst xmlns:a="http://schemas.openxmlformats.org/drawingml/2006/main">
              <a:ext uri="{FF2B5EF4-FFF2-40B4-BE49-F238E27FC236}">
                <a16:creationId xmlns:a16="http://schemas.microsoft.com/office/drawing/2014/main" id="{D6CA2B04-51CD-4EEC-8DE3-4BF90C610DB5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753333" y="770165"/>
            <a:ext cx="4815840" cy="5492611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457200" indent="-342900" algn="l">
              <a:spcAft>
                <a:spcPts val="9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Проводити метричний аналіз двовимірних цифрових знімків.</a:t>
            </a:r>
          </a:p>
          <a:p xmlns:a="http://schemas.openxmlformats.org/drawingml/2006/main">
            <a:pPr marL="457200" indent="-342900" algn="l">
              <a:spcAft>
                <a:spcPts val="9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Планувати й аналізувати тривимірні дослідження, працювати з КПКТ та МРТ.</a:t>
            </a:r>
          </a:p>
          <a:p xmlns:a="http://schemas.openxmlformats.org/drawingml/2006/main">
            <a:pPr marL="457200" indent="-342900" algn="l">
              <a:spcAft>
                <a:spcPts val="9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Виконувати віртуальне планування лікування із застосуванням DSD і цефалометрії.</a:t>
            </a:r>
          </a:p>
          <a:p xmlns:a="http://schemas.openxmlformats.org/drawingml/2006/main">
            <a:pPr marL="457200" indent="-342900" algn="l">
              <a:spcAft>
                <a:spcPts val="9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Володіти базовими навичками 3D-дизайну стоматологічних конструкцій.</a:t>
            </a:r>
          </a:p>
          <a:p xmlns:a="http://schemas.openxmlformats.org/drawingml/2006/main">
            <a:pPr marL="457200" indent="-342900" algn="l">
              <a:spcAft>
                <a:spcPts val="9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Готувати моделі та виконувати 3D-друк стоматологічних апаратів і конструкцій.</a:t>
            </a:r>
          </a:p>
          <a:p xmlns:a="http://schemas.openxmlformats.org/drawingml/2006/main">
            <a:pPr marL="457200" indent="-342900" algn="l">
              <a:spcAft>
                <a:spcPts val="9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Захищати персональну медичну інформацію в комп’ютерних системах і мережах.</a:t>
            </a:r>
          </a:p>
        </p:txBody>
      </p:sp>
    </p:spTree>
    <p:extLst>
      <p:ext uri="{BB962C8B-B14F-4D97-AF65-F5344CB8AC3E}">
        <p14:creationId xmlns:p14="http://schemas.microsoft.com/office/powerpoint/2010/main" val="1355235072"/>
      </p:ext>
    </p:extLst>
  </p:cSld>
</p:sld>
</file>

<file path=ppt/slides/slide6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8" name="Google Shape;118;p18">
            <a:extLst xmlns:a="http://schemas.openxmlformats.org/drawingml/2006/main">
              <a:ext uri="{FF2B5EF4-FFF2-40B4-BE49-F238E27FC236}">
                <a16:creationId xmlns:a16="http://schemas.microsoft.com/office/drawing/2014/main" id="{B4183D99-E264-4722-A219-7EC057873524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929426" y="444508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r>
              <a:t>СТРУКТУРА ТА КОНТРОЛЬ</a:t>
            </a:r>
          </a:p>
        </p:txBody>
      </p:sp>
      <p:sp>
        <p:nvSpPr>
          <p:cNvPr id="119" name="Google Shape;119;p18">
            <a:extLst xmlns:a="http://schemas.openxmlformats.org/drawingml/2006/main">
              <a:ext uri="{FF2B5EF4-FFF2-40B4-BE49-F238E27FC236}">
                <a16:creationId xmlns:a16="http://schemas.microsoft.com/office/drawing/2014/main" id="{F5F05077-16D4-4BD2-BAC1-C053C15876F2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792481" y="2130387"/>
            <a:ext cx="4815840" cy="3524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457200" indent="-3429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Лекції — 10 год</a:t>
            </a:r>
          </a:p>
          <a:p xmlns:a="http://schemas.openxmlformats.org/drawingml/2006/main">
            <a:pPr marL="457200" indent="-3429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Практичні заняття — 10 год</a:t>
            </a:r>
          </a:p>
          <a:p xmlns:a="http://schemas.openxmlformats.org/drawingml/2006/main">
            <a:pPr marL="457200" indent="-3429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Самостійна робота — 25 год</a:t>
            </a:r>
          </a:p>
          <a:p xmlns:a="http://schemas.openxmlformats.org/drawingml/2006/main">
            <a:pPr marL="457200" indent="-3429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Разом — 45 год / 1,5 кредиту ЄКТС</a:t>
            </a:r>
          </a:p>
          <a:p xmlns:a="http://schemas.openxmlformats.org/drawingml/2006/main">
            <a:pPr marL="457200" indent="-3429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Лекції, практичні заняття й самостійна робота охоплюють усі шість тем.</a:t>
            </a:r>
          </a:p>
        </p:txBody>
      </p:sp>
      <p:sp>
        <p:nvSpPr>
          <p:cNvPr id="120" name="Google Shape;120;p18">
            <a:extLst xmlns:a="http://schemas.openxmlformats.org/drawingml/2006/main">
              <a:ext uri="{FF2B5EF4-FFF2-40B4-BE49-F238E27FC236}">
                <a16:creationId xmlns:a16="http://schemas.microsoft.com/office/drawing/2014/main" id="{46D2674A-6499-4D46-AC2D-61407E54D2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09911" y="1974193"/>
            <a:ext cx="5082398" cy="438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457200" indent="-3429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Поточний контроль: опитування, ситуаційні й практичні завдання.</a:t>
            </a:r>
          </a:p>
          <a:p xmlns:a="http://schemas.openxmlformats.org/drawingml/2006/main">
            <a:pPr marL="457200" indent="-3429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Перевірка аналізу зображень, віртуального плану та цифрової моделі.</a:t>
            </a:r>
          </a:p>
          <a:p xmlns:a="http://schemas.openxmlformats.org/drawingml/2006/main">
            <a:pPr marL="457200" indent="-3429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Залік у II семестрі за результатами поточної діяльності.</a:t>
            </a:r>
          </a:p>
          <a:p xmlns:a="http://schemas.openxmlformats.org/drawingml/2006/main">
            <a:pPr marL="457200" indent="-3429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Середню оцінку переводять у 200-бальну шкалу. Позитивний результат — 122–200 балів.</a:t>
            </a:r>
          </a:p>
          <a:p xmlns:a="http://schemas.openxmlformats.org/drawingml/2006/main">
            <a:pPr marL="457200" indent="-3429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Виконання навчального плану, відпрацювання пропусків; середня оцінка не нижче 3,0.</a:t>
            </a:r>
          </a:p>
        </p:txBody>
      </p:sp>
      <p:sp>
        <p:nvSpPr>
          <p:cNvPr id="121" name="Google Shape;121;p18">
            <a:extLst xmlns:a="http://schemas.openxmlformats.org/drawingml/2006/main">
              <a:ext uri="{FF2B5EF4-FFF2-40B4-BE49-F238E27FC236}">
                <a16:creationId xmlns:a16="http://schemas.microsoft.com/office/drawing/2014/main" id="{CE7B1CBA-8137-4B00-8CEA-B6AA4470BE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43336" y="510644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175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sz="3200" b="1" i="0" u="none" cap="none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ФОРМИ НАВЧАННЯ </a:t>
            </a:r>
            <a:endParaRPr sz="3200" b="1" i="0" u="none" cap="none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29392634"/>
      </p:ext>
    </p:extLst>
  </p:cSld>
</p:sld>
</file>

<file path=ppt/slides/slide7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6" name="Google Shape;126;p19">
            <a:extLst xmlns:a="http://schemas.openxmlformats.org/drawingml/2006/main">
              <a:ext uri="{FF2B5EF4-FFF2-40B4-BE49-F238E27FC236}">
                <a16:creationId xmlns:a16="http://schemas.microsoft.com/office/drawing/2014/main" id="{37C7D226-7D17-40E4-9594-FCC533C9C9ED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929426" y="444508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r>
              <a:t>ОРГАНІЗАЦІЯ ТА КОНТАКТИ</a:t>
            </a:r>
          </a:p>
        </p:txBody>
      </p:sp>
      <p:sp>
        <p:nvSpPr>
          <p:cNvPr id="127" name="Google Shape;127;p19">
            <a:extLst xmlns:a="http://schemas.openxmlformats.org/drawingml/2006/main">
              <a:ext uri="{FF2B5EF4-FFF2-40B4-BE49-F238E27FC236}">
                <a16:creationId xmlns:a16="http://schemas.microsoft.com/office/drawing/2014/main" id="{E46CCAD8-1C3D-4586-999C-F13BAB9F000D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070829" y="2354842"/>
            <a:ext cx="3607682" cy="3238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457200" indent="-3429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Кафедра стоматології дитячого віку</a:t>
            </a:r>
          </a:p>
          <a:p xmlns:a="http://schemas.openxmlformats.org/drawingml/2006/main">
            <a:pPr marL="457200" indent="-3429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Спеціальність: I1 «Стоматологія»</a:t>
            </a:r>
          </a:p>
          <a:p xmlns:a="http://schemas.openxmlformats.org/drawingml/2006/main">
            <a:pPr marL="457200" indent="-3429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ОНП «Стоматологія», 2025</a:t>
            </a:r>
          </a:p>
          <a:p xmlns:a="http://schemas.openxmlformats.org/drawingml/2006/main">
            <a:pPr marL="457200" indent="-3429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Третій (освітньо-науковий) рівень</a:t>
            </a:r>
          </a:p>
        </p:txBody>
      </p:sp>
      <p:sp>
        <p:nvSpPr>
          <p:cNvPr id="128" name="Google Shape;128;p19">
            <a:extLst xmlns:a="http://schemas.openxmlformats.org/drawingml/2006/main">
              <a:ext uri="{FF2B5EF4-FFF2-40B4-BE49-F238E27FC236}">
                <a16:creationId xmlns:a16="http://schemas.microsoft.com/office/drawing/2014/main" id="{1667CDA9-8C84-48DE-89E2-FC27A22D9E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325" y="329490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175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algn="l">
              <a:spcAft>
                <a:spcPts val="700"/>
              </a:spcAft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400">
                <a:solidFill>
                  <a:srgbClr val="000000"/>
                </a:solidFill>
                <a:latin typeface="Arial"/>
                <a:ea typeface="Arial"/>
                <a:cs typeface="Arial"/>
              </a:rPr>
              <a:t>Укладач програми: д.мед.н., проф. М.О. Дмітрієв</a:t>
            </a:r>
          </a:p>
          <a:p xmlns:a="http://schemas.openxmlformats.org/drawingml/2006/main">
            <a:pPr algn="l">
              <a:spcAft>
                <a:spcPts val="700"/>
              </a:spcAft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400">
                <a:solidFill>
                  <a:srgbClr val="000000"/>
                </a:solidFill>
                <a:latin typeface="Arial"/>
                <a:ea typeface="Arial"/>
                <a:cs typeface="Arial"/>
              </a:rPr>
              <a:t>Викладачі: к.мед.н., ас. А.В. Черниш; д.мед.н., проф. М.О. Дмітрієв</a:t>
            </a:r>
          </a:p>
        </p:txBody>
      </p:sp>
      <p:sp>
        <p:nvSpPr>
          <p:cNvPr id="130" name="Google Shape;130;p19">
            <a:extLst xmlns:a="http://schemas.openxmlformats.org/drawingml/2006/main">
              <a:ext uri="{FF2B5EF4-FFF2-40B4-BE49-F238E27FC236}">
                <a16:creationId xmlns:a16="http://schemas.microsoft.com/office/drawing/2014/main" id="{79137E17-76E3-4617-ADA1-83C0A7B576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35305" y="2408390"/>
            <a:ext cx="4505385" cy="3714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algn="l">
              <a:spcAft>
                <a:spcPts val="800"/>
              </a:spcAft>
              <a:buNone/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Контакти кафедри:</a:t>
            </a:r>
          </a:p>
          <a:p xmlns:a="http://schemas.openxmlformats.org/drawingml/2006/main">
            <a:pPr algn="l">
              <a:spcAft>
                <a:spcPts val="800"/>
              </a:spcAft>
              <a:buNone/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21028, м. Вінниця, вул. Стуса, 2А</a:t>
            </a:r>
          </a:p>
          <a:p xmlns:a="http://schemas.openxmlformats.org/drawingml/2006/main">
            <a:pPr algn="l">
              <a:spcAft>
                <a:spcPts val="800"/>
              </a:spcAft>
              <a:buNone/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Тел.: +380 63 628 31 78</a:t>
            </a:r>
          </a:p>
          <a:p xmlns:a="http://schemas.openxmlformats.org/drawingml/2006/main">
            <a:pPr algn="l">
              <a:spcAft>
                <a:spcPts val="800"/>
              </a:spcAft>
              <a:buNone/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E-mail: child.stom@vnmu.edu.ua</a:t>
            </a:r>
          </a:p>
          <a:p xmlns:a="http://schemas.openxmlformats.org/drawingml/2006/main">
            <a:pPr algn="l">
              <a:spcAft>
                <a:spcPts val="800"/>
              </a:spcAft>
              <a:buNone/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Навчальні матеріали та завдання — через корпоративні ресурси кафедри.</a:t>
            </a:r>
          </a:p>
        </p:txBody>
      </p:sp>
    </p:spTree>
    <p:extLst>
      <p:ext uri="{BB962C8B-B14F-4D97-AF65-F5344CB8AC3E}">
        <p14:creationId xmlns:p14="http://schemas.microsoft.com/office/powerpoint/2010/main" val="2012025651"/>
      </p:ext>
    </p:extLst>
  </p:cSld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2026-10-05T20:34:29.8920000Z</dcterms:created>
  <dcterms:modified xsi:type="dcterms:W3CDTF">2026-10-05T20:34:29.8920000Z</dcterms:modified>
</coreProperties>
</file>