
<file path=[Content_Types].xml><?xml version="1.0" encoding="utf-8"?>
<Types xmlns="http://schemas.openxmlformats.org/package/2006/content-types">
  <Default Extension="xml" ContentType="application/vnd.openxmlformats-package.core-properties+xml"/>
  <Default Extension="dat" ContentType="application/x-fontdata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0585fb75c244b5e" /><Relationship Type="http://schemas.openxmlformats.org/officeDocument/2006/relationships/extended-properties" Target="/docProps/app.xml" Id="R26a4d268b1d0409e" /><Relationship Type="http://schemas.openxmlformats.org/officeDocument/2006/relationships/officeDocument" Target="/ppt/presentation.xml" Id="R0792e6ea8cbf4b88" /></Relationships>
</file>

<file path=ppt/presentation.xml><?xml version="1.0" encoding="utf-8"?>
<p:presentation xmlns:p="http://schemas.openxmlformats.org/presentationml/2006/main" embedTrueTypeFonts="1" saveSubsetFonts="0">
  <p:sldMasterIdLst>
    <p:sldMasterId xmlns:r="http://schemas.openxmlformats.org/officeDocument/2006/relationships" id="2147483648" r:id="R3366b0a130354e24"/>
  </p:sldMasterIdLst>
  <p:notesMasterIdLst>
    <p:notesMasterId xmlns:r="http://schemas.openxmlformats.org/officeDocument/2006/relationships" r:id="Rf4877e08582b448f"/>
  </p:notesMasterIdLst>
  <p:sldIdLst>
    <p:sldId xmlns:r="http://schemas.openxmlformats.org/officeDocument/2006/relationships" id="256" r:id="Rb2b74a09ea3e4a97"/>
    <p:sldId xmlns:r="http://schemas.openxmlformats.org/officeDocument/2006/relationships" id="257" r:id="R46dc78e164724f95"/>
    <p:sldId xmlns:r="http://schemas.openxmlformats.org/officeDocument/2006/relationships" id="258" r:id="Rb3768bbe96254127"/>
    <p:sldId xmlns:r="http://schemas.openxmlformats.org/officeDocument/2006/relationships" id="259" r:id="R269abb7c2d724f74"/>
    <p:sldId xmlns:r="http://schemas.openxmlformats.org/officeDocument/2006/relationships" id="260" r:id="Rcdb90581a8c04480"/>
    <p:sldId xmlns:r="http://schemas.openxmlformats.org/officeDocument/2006/relationships" id="261" r:id="Rfa2404c2f72a4775"/>
    <p:sldId xmlns:r="http://schemas.openxmlformats.org/officeDocument/2006/relationships" id="262" r:id="Rc5f426633fe6457d"/>
  </p:sldIdLst>
  <p:sldSz cx="12192000" cy="6858000"/>
  <p:notesSz cx="6858000" cy="9144000"/>
  <p:embeddedFontLst>
    <p:embeddedFont>
      <p:font typeface="Gill Sans"/>
      <p:regular xmlns:r="http://schemas.openxmlformats.org/officeDocument/2006/relationships" r:id="Rc0682e0924c64fd4"/>
      <p:bold xmlns:r="http://schemas.openxmlformats.org/officeDocument/2006/relationships" r:id="Rbf9c8411bc754d9f"/>
    </p:embeddedFont>
  </p:embeddedFontLst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>
  <p:slideViewPr>
    <p:cSldViewPr snapToGrid="0">
      <p:cViewPr>
        <p:scale>
          <a:sx xmlns:a="http://schemas.openxmlformats.org/drawingml/2006/main" n="1" d="1"/>
          <a:sy xmlns:a="http://schemas.openxmlformats.org/drawingml/2006/main" n="1" d="1"/>
        </p:scale>
        <p:origin x="0" y="0"/>
      </p:cViewPr>
      <p:guideLst/>
    </p:cSldViewPr>
  </p:slide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0ede504544145fd" /><Relationship Type="http://schemas.openxmlformats.org/officeDocument/2006/relationships/slideMaster" Target="/ppt/slideMasters/slideMaster1.xml" Id="R3366b0a130354e24" /><Relationship Type="http://schemas.openxmlformats.org/officeDocument/2006/relationships/notesMaster" Target="/ppt/notesMasters/notesMaster1.xml" Id="Rf4877e08582b448f" /><Relationship Type="http://schemas.openxmlformats.org/officeDocument/2006/relationships/presProps" Target="/ppt/presProps.xml" Id="R995fca08d8fd482f" /><Relationship Type="http://schemas.openxmlformats.org/officeDocument/2006/relationships/viewProps" Target="/ppt/viewProps.xml" Id="R21456abf01b74e93" /><Relationship Type="http://schemas.openxmlformats.org/officeDocument/2006/relationships/tableStyles" Target="/ppt/tableStyles.xml" Id="R932e45c58fe64566" /><Relationship Type="http://schemas.openxmlformats.org/officeDocument/2006/relationships/font" Target="/ppt/fonts/font.dat" Id="Rc0682e0924c64fd4" /><Relationship Type="http://schemas.openxmlformats.org/officeDocument/2006/relationships/font" Target="/ppt/fonts/font2.dat" Id="Rbf9c8411bc754d9f" /><Relationship Type="http://schemas.openxmlformats.org/officeDocument/2006/relationships/slide" Target="/ppt/slides/slide1.xml" Id="Rb2b74a09ea3e4a97" /><Relationship Type="http://schemas.openxmlformats.org/officeDocument/2006/relationships/slide" Target="/ppt/slides/slide2.xml" Id="R46dc78e164724f95" /><Relationship Type="http://schemas.openxmlformats.org/officeDocument/2006/relationships/slide" Target="/ppt/slides/slide3.xml" Id="Rb3768bbe96254127" /><Relationship Type="http://schemas.openxmlformats.org/officeDocument/2006/relationships/slide" Target="/ppt/slides/slide4.xml" Id="R269abb7c2d724f74" /><Relationship Type="http://schemas.openxmlformats.org/officeDocument/2006/relationships/slide" Target="/ppt/slides/slide5.xml" Id="Rcdb90581a8c04480" /><Relationship Type="http://schemas.openxmlformats.org/officeDocument/2006/relationships/slide" Target="/ppt/slides/slide6.xml" Id="Rfa2404c2f72a4775" /><Relationship Type="http://schemas.openxmlformats.org/officeDocument/2006/relationships/slide" Target="/ppt/slides/slide7.xml" Id="Rc5f426633fe6457d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0e96f31baf60436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af513e00bd764882" /><Relationship Type="http://schemas.openxmlformats.org/officeDocument/2006/relationships/notesMaster" Target="/ppt/notesMasters/notesMaster1.xml" Id="R4dea0e2588144454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751a67177d5491b" /><Relationship Type="http://schemas.openxmlformats.org/officeDocument/2006/relationships/notesMaster" Target="/ppt/notesMasters/notesMaster1.xml" Id="Rceb33ea39b134ec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3ee42e0805a4892" /><Relationship Type="http://schemas.openxmlformats.org/officeDocument/2006/relationships/notesMaster" Target="/ppt/notesMasters/notesMaster1.xml" Id="R8297b86a01914bfe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09b3165ccf94d87" /><Relationship Type="http://schemas.openxmlformats.org/officeDocument/2006/relationships/notesMaster" Target="/ppt/notesMasters/notesMaster1.xml" Id="R3138b72f53a74247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8dda9591df04f06" /><Relationship Type="http://schemas.openxmlformats.org/officeDocument/2006/relationships/notesMaster" Target="/ppt/notesMasters/notesMaster1.xml" Id="R0588b9274bd2484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a2b9e18c2e8e4691" /><Relationship Type="http://schemas.openxmlformats.org/officeDocument/2006/relationships/notesMaster" Target="/ppt/notesMasters/notesMaster1.xml" Id="R46471b2070104bc1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66af4c7c61914cf1" /><Relationship Type="http://schemas.openxmlformats.org/officeDocument/2006/relationships/notesMaster" Target="/ppt/notesMasters/notesMaster1.xml" Id="R859b791ea8574358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5.7 Цифрові технології в стоматології I1 2026 Стоматологія.docx
; Силабус ВК5.7-Цифрові технології  I1 ОНП 26р.docx
. Розділи: титульні дані та опис дисципліни.</a:t>
            </a:r>
            <a:endParaRPr/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5.7 Цифрові технології в стоматології I1 2026 Стоматологія.docx
; Силабус ВК5.7-Цифрові технології  I1 ОНП 26р.docx
. Розділи: силабус: загальні відомості; робоча програма: опис, розділ 2.</a:t>
            </a:r>
            <a:endParaRPr/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5.7 Цифрові технології в стоматології I1 2026 Стоматологія.docx
; Силабус ВК5.7-Цифрові технології  I1 ОНП 26р.docx
. Розділи: мета і завдання дисципліни.</a:t>
            </a:r>
            <a:endParaRPr/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5.7 Цифрові технології в стоматології I1 2026 Стоматологія.docx
; Силабус ВК5.7-Цифрові технології  I1 ОНП 26р.docx
. Розділи: зміст шести тем; тематичні плани.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1. Вступ. Можливості сучасних цифрових технологій в практичній діяльності лікаря-стоматолога. | 12 | 2 | 2 | 8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2. Отримання, обробка та аналіз двовимірних цифрових стоматологічних зображень. | 14 | 2 | 2 | 10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3. Отримання, обробка та аналіз тривимірних цифрових стоматологічних зображень. | 18 | 4 | 4 | 10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4. Віртуальне планування хірургічного, ортопедичного, ортодонтичного та терапевтичного лікування. | 14 | 2 | 2 | 10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5. Базові навички тривимірного моделювання в стоматологічній практиці. | 18 | 2 | 4 | 12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6. Друк тривимірних об’єктів. | 14 | 2 | 2 | 10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3 також охоплює позиціювання й метричний аналіз зубних, щелепних і суглобових кісткових структур, отримання ТРГ з КПКТ. Тема 4 — DSD і базові цефалометричні методики. Тема 6 — класифікацію технологій друку та вимоги до 3D-друку в стоматології.</a:t>
            </a:r>
            <a:endParaRPr/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5.7 Цифрові технології в стоматології I1 2026 Стоматологія.docx
; Силабус ВК5.7-Цифрові технології  I1 ОНП 26р.docx
. Розділи: очікувані результати навчання; силабус: знати і вміти.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Програмні результати навчання за відповідною парою документів: РН01, РН05, РН06, РН07, РН10, РН11.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РН01. Мати концептуальні та методологічні знання зі стоматології та на межі предметних областей, а також дослідницькі навички, достатні для проведення наукових і прикладних досліджень на рівні останніх світових досягнень з відповідного напряму, отримання нових знань та/або здійснення інновацій.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РН05. Застосовувати сучасні інструменти і технології пошуку, оброблення та аналізу медико-біологічної інформації, зокрема, статистичні методи аналізу даних великого обсягу та/або складної структури, спеціалізовані бази даних та інформаційні системи.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РН06. Застосовувати загальні принципи та методи досліджень у сфері охорони здоров’я, а також сучасні методи та інструменти, цифрові технології та спеціалізоване програмне забезпечення для провадження досліджень у сфері стоматології.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РН07. Розробляти та реалізовувати наукові та/або інноваційні проєкти медичної направленості, які дають можливість переосмислити наявне та створити нове цілісне знання та/або професійну практику і розв’язувати значущі проблеми у сфері медицини.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РН10. Розробляти та досліджувати моделі процесів і систем, ефективно використовувати їх для отримання нових знань та/або створення інноваційних продуктів у сфері стоматології та у дотичних міждисциплінарних напрямах.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РН11. Впроваджувати результати наукових досліджень в освітній процес, медичну практику та суспільство.</a:t>
            </a:r>
            <a:endParaRPr/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5.7 Цифрові технології в стоматології I1 2026 Стоматологія.docx
; Силабус ВК5.7-Цифрові технології  I1 ОНП 26р.docx
. Розділи: структура дисципліни; форми контролю й критерії оцінювання.</a:t>
            </a:r>
            <a:endParaRPr/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5.7 Цифрові технології в стоматології I1 2026 Стоматологія.docx
; Силабус ВК5.7-Цифрові технології  I1 ОНП 26р.docx
. Розділи: силабус: укладачі, викладачі, контакти та навчальні ресурси.</a:t>
            </a:r>
            <a:endParaRPr/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08a2f152cdb4cfa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84678f1f00345e2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f4ac23aef164069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117ee1025ff4858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387d4b12e804e2d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547f398cd9d4653" /></Relationships>
</file>

<file path=ppt/slideLayouts/_rels/slideLayout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f3ebad8009e4ead" /></Relationships>
</file>

<file path=ppt/slideLayouts/_rels/slideLayout8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833a5b99aa14cda" /></Relationships>
</file>

<file path=ppt/slideLayouts/_rels/slideLayout9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c6f77a2837d4151" /></Relationships>
</file>

<file path=ppt/slideLayouts/_rels/slideLayout10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5145043ae934fe2" /></Relationships>
</file>

<file path=ppt/slideLayouts/_rels/slideLayout1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be5275549da434d" /></Relationships>
</file>

<file path=ppt/slideLayouts/slideLayout1.xml><?xml version="1.0" encoding="utf-8"?>
<p:sldLayout xmlns:p="http://schemas.openxmlformats.org/presentationml/2006/main" matchingName="Титульный слайд" type="title">
  <p:cSld name="TITLE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2" name="Google Shape;12;p2">
            <a:extLst xmlns:a="http://schemas.openxmlformats.org/drawingml/2006/main">
              <a:ext uri="{FF2B5EF4-FFF2-40B4-BE49-F238E27FC236}">
                <a16:creationId xmlns:a16="http://schemas.microsoft.com/office/drawing/2014/main" id="{2969C4D2-0E08-43EE-BC76-BF6A84613053}"/>
              </a:ext>
            </a:extLst>
          </p:cNvPr>
          <p:cNvSpPr>
            <a:spLocks xmlns:a="http://schemas.openxmlformats.org/drawingml/2006/main" noGrp="1"/>
          </p:cNvSpPr>
          <p:nvPr>
            <p:ph type="ctrTitle" idx="0"/>
          </p:nvPr>
        </p:nvSpPr>
        <p:spPr>
          <a:xfrm xmlns:a="http://schemas.openxmlformats.org/drawingml/2006/main">
            <a:off x="1600200" y="2386744"/>
            <a:ext cx="8991600" cy="164592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38100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274300" tIns="182875" rIns="274300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800"/>
              <a:buFont typeface="Gill Sans"/>
              <a:buNone/>
              <a:defRPr sz="3800">
                <a:solidFill>
                  <a:srgbClr val="262626"/>
                </a:solidFill>
              </a:defRPr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13" name="Google Shape;13;p2">
            <a:extLst xmlns:a="http://schemas.openxmlformats.org/drawingml/2006/main">
              <a:ext uri="{FF2B5EF4-FFF2-40B4-BE49-F238E27FC236}">
                <a16:creationId xmlns:a16="http://schemas.microsoft.com/office/drawing/2014/main" id="{D2A1897D-FC7E-40C7-96BE-55912205B3F1}"/>
              </a:ext>
            </a:extLst>
          </p:cNvPr>
          <p:cNvSpPr>
            <a:spLocks xmlns:a="http://schemas.openxmlformats.org/drawingml/2006/main" noGrp="1"/>
          </p:cNvSpPr>
          <p:nvPr>
            <p:ph type="subTitle" idx="1"/>
          </p:nvPr>
        </p:nvSpPr>
        <p:spPr>
          <a:xfrm xmlns:a="http://schemas.openxmlformats.org/drawingml/2006/main">
            <a:off x="2695194" y="4352544"/>
            <a:ext cx="6801612" cy="123989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3F3F3F"/>
                </a:solidFill>
              </a:defRPr>
            </a:lvl1pPr>
            <a:lvl2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/>
            </a:lvl2pPr>
            <a:lvl3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4pPr>
            <a:lvl5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5pPr>
            <a:lvl6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6pPr>
            <a:lvl7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7pPr>
            <a:lvl8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8pPr>
            <a:lvl9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 xmlns:a="http://schemas.openxmlformats.org/drawingml/2006/main">
            <a:endParaRPr/>
          </a:p>
        </p:txBody>
      </p:sp>
      <p:sp>
        <p:nvSpPr>
          <p:cNvPr id="14" name="Google Shape;14;p2">
            <a:extLst xmlns:a="http://schemas.openxmlformats.org/drawingml/2006/main">
              <a:ext uri="{FF2B5EF4-FFF2-40B4-BE49-F238E27FC236}">
                <a16:creationId xmlns:a16="http://schemas.microsoft.com/office/drawing/2014/main" id="{2323E16B-2C1A-4F84-B23A-DDE2366B1D02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15" name="Google Shape;15;p2">
            <a:extLst xmlns:a="http://schemas.openxmlformats.org/drawingml/2006/main">
              <a:ext uri="{FF2B5EF4-FFF2-40B4-BE49-F238E27FC236}">
                <a16:creationId xmlns:a16="http://schemas.microsoft.com/office/drawing/2014/main" id="{77B46693-EBBC-4DE5-B0F2-CF19EFAF76A0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16" name="Google Shape;16;p2">
            <a:extLst xmlns:a="http://schemas.openxmlformats.org/drawingml/2006/main">
              <a:ext uri="{FF2B5EF4-FFF2-40B4-BE49-F238E27FC236}">
                <a16:creationId xmlns:a16="http://schemas.microsoft.com/office/drawing/2014/main" id="{F264AC8F-B24E-4C59-A569-F20943E62587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2.xml><?xml version="1.0" encoding="utf-8"?>
<p:sldLayout xmlns:p="http://schemas.openxmlformats.org/presentationml/2006/main" matchingName="Заголовок и объект" type="obj">
  <p:cSld name="OBJECT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8" name="Google Shape;18;p3">
            <a:extLst xmlns:a="http://schemas.openxmlformats.org/drawingml/2006/main">
              <a:ext uri="{FF2B5EF4-FFF2-40B4-BE49-F238E27FC236}">
                <a16:creationId xmlns:a16="http://schemas.microsoft.com/office/drawing/2014/main" id="{790E2892-6CB8-4B7D-A682-4431B9A8167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2231136" y="964692"/>
            <a:ext cx="7729728" cy="118872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19" name="Google Shape;19;p3">
            <a:extLst xmlns:a="http://schemas.openxmlformats.org/drawingml/2006/main">
              <a:ext uri="{FF2B5EF4-FFF2-40B4-BE49-F238E27FC236}">
                <a16:creationId xmlns:a16="http://schemas.microsoft.com/office/drawing/2014/main" id="{9EA8173B-CE8C-4265-94DD-C9977A61790F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2231136" y="2638044"/>
            <a:ext cx="7729728" cy="310198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20" name="Google Shape;20;p3">
            <a:extLst xmlns:a="http://schemas.openxmlformats.org/drawingml/2006/main">
              <a:ext uri="{FF2B5EF4-FFF2-40B4-BE49-F238E27FC236}">
                <a16:creationId xmlns:a16="http://schemas.microsoft.com/office/drawing/2014/main" id="{ABFD3D76-B09A-46CF-8E31-72C8FEDD2DE6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21" name="Google Shape;21;p3">
            <a:extLst xmlns:a="http://schemas.openxmlformats.org/drawingml/2006/main">
              <a:ext uri="{FF2B5EF4-FFF2-40B4-BE49-F238E27FC236}">
                <a16:creationId xmlns:a16="http://schemas.microsoft.com/office/drawing/2014/main" id="{D057FE17-95D3-45B7-924C-B793224E6C8C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22" name="Google Shape;22;p3">
            <a:extLst xmlns:a="http://schemas.openxmlformats.org/drawingml/2006/main">
              <a:ext uri="{FF2B5EF4-FFF2-40B4-BE49-F238E27FC236}">
                <a16:creationId xmlns:a16="http://schemas.microsoft.com/office/drawing/2014/main" id="{6EC61DCB-E708-4DCE-9020-461314C24DFA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3.xml><?xml version="1.0" encoding="utf-8"?>
<p:sldLayout xmlns:p="http://schemas.openxmlformats.org/presentationml/2006/main" matchingName="Объект с подписью" type="objTx">
  <p:cSld name="OBJECT_WITH_CAPTION_TEXT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4" name="Google Shape;24;p4">
            <a:extLst xmlns:a="http://schemas.openxmlformats.org/drawingml/2006/main">
              <a:ext uri="{FF2B5EF4-FFF2-40B4-BE49-F238E27FC236}">
                <a16:creationId xmlns:a16="http://schemas.microsoft.com/office/drawing/2014/main" id="{07273854-9DB4-4235-AF9C-BC48056D47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0" y="0"/>
            <a:ext cx="6096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91425" rIns="91425" bIns="91425" anchor="ctr">
            <a:noAutofit/>
          </a:bodyPr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p4">
            <a:extLst xmlns:a="http://schemas.openxmlformats.org/drawingml/2006/main">
              <a:ext uri="{FF2B5EF4-FFF2-40B4-BE49-F238E27FC236}">
                <a16:creationId xmlns:a16="http://schemas.microsoft.com/office/drawing/2014/main" id="{F1AF4FC5-69BE-4474-AB0B-13EF2BDA9CB2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804672" y="2243828"/>
            <a:ext cx="4486656" cy="1141497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200"/>
              <a:buFont typeface="Gill Sans"/>
              <a:buNone/>
              <a:defRPr sz="2200">
                <a:solidFill>
                  <a:srgbClr val="262626"/>
                </a:solidFill>
              </a:defRPr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26" name="Google Shape;26;p4">
            <a:extLst xmlns:a="http://schemas.openxmlformats.org/drawingml/2006/main">
              <a:ext uri="{FF2B5EF4-FFF2-40B4-BE49-F238E27FC236}">
                <a16:creationId xmlns:a16="http://schemas.microsoft.com/office/drawing/2014/main" id="{AE9A0B1A-FD44-4B48-823C-C43AAA048AB9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736080" y="804672"/>
            <a:ext cx="4815840" cy="524865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925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Char char="•"/>
              <a:defRPr sz="1900">
                <a:solidFill>
                  <a:schemeClr val="dk1"/>
                </a:solidFill>
              </a:defRPr>
            </a:lvl1pPr>
            <a:lvl2pPr marL="9144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2pPr>
            <a:lvl3pPr marL="13716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3pPr>
            <a:lvl4pPr marL="18288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4pPr>
            <a:lvl5pPr marL="22860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5pPr>
            <a:lvl6pPr marL="27432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6pPr>
            <a:lvl7pPr marL="32004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7pPr>
            <a:lvl8pPr marL="36576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8pPr>
            <a:lvl9pPr marL="41148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9pPr>
          </a:lstStyle>
          <a:p xmlns:a="http://schemas.openxmlformats.org/drawingml/2006/main">
            <a:endParaRPr/>
          </a:p>
        </p:txBody>
      </p:sp>
      <p:sp>
        <p:nvSpPr>
          <p:cNvPr id="27" name="Google Shape;27;p4">
            <a:extLst xmlns:a="http://schemas.openxmlformats.org/drawingml/2006/main">
              <a:ext uri="{FF2B5EF4-FFF2-40B4-BE49-F238E27FC236}">
                <a16:creationId xmlns:a16="http://schemas.microsoft.com/office/drawing/2014/main" id="{B57643D8-F3A7-4ABD-B3CD-B83681FC3606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1115568" y="3549918"/>
            <a:ext cx="3794760" cy="219403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 sz="1500">
                <a:solidFill>
                  <a:schemeClr val="dk1"/>
                </a:solidFill>
              </a:defRPr>
            </a:lvl1pPr>
            <a:lvl2pPr marL="914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 xmlns:a="http://schemas.openxmlformats.org/drawingml/2006/main">
            <a:endParaRPr/>
          </a:p>
        </p:txBody>
      </p:sp>
      <p:sp>
        <p:nvSpPr>
          <p:cNvPr id="28" name="Google Shape;28;p4">
            <a:extLst xmlns:a="http://schemas.openxmlformats.org/drawingml/2006/main">
              <a:ext uri="{FF2B5EF4-FFF2-40B4-BE49-F238E27FC236}">
                <a16:creationId xmlns:a16="http://schemas.microsoft.com/office/drawing/2014/main" id="{6221EF6A-2DFF-4B18-A72C-380406545BBE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29" name="Google Shape;29;p4">
            <a:extLst xmlns:a="http://schemas.openxmlformats.org/drawingml/2006/main">
              <a:ext uri="{FF2B5EF4-FFF2-40B4-BE49-F238E27FC236}">
                <a16:creationId xmlns:a16="http://schemas.microsoft.com/office/drawing/2014/main" id="{0C2A8407-CAB1-4863-A4EE-F165080F0470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804672" y="6236208"/>
            <a:ext cx="5124797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30" name="Google Shape;30;p4">
            <a:extLst xmlns:a="http://schemas.openxmlformats.org/drawingml/2006/main">
              <a:ext uri="{FF2B5EF4-FFF2-40B4-BE49-F238E27FC236}">
                <a16:creationId xmlns:a16="http://schemas.microsoft.com/office/drawing/2014/main" id="{47B76FD4-5EB7-4B0D-AF67-0D8C55B4D02E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4.xml><?xml version="1.0" encoding="utf-8"?>
<p:sldLayout xmlns:p="http://schemas.openxmlformats.org/presentationml/2006/main" matchingName="Заголовок раздела" type="secHead">
  <p:cSld name="SECTION_HEADER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2" name="Google Shape;32;p5">
            <a:extLst xmlns:a="http://schemas.openxmlformats.org/drawingml/2006/main">
              <a:ext uri="{FF2B5EF4-FFF2-40B4-BE49-F238E27FC236}">
                <a16:creationId xmlns:a16="http://schemas.microsoft.com/office/drawing/2014/main" id="{3FCD4622-DC9C-4CF1-9855-0EF48BAD583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600200" y="2386744"/>
            <a:ext cx="8991600" cy="164592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38100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274300" tIns="182875" rIns="274300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800"/>
              <a:buFont typeface="Gill Sans"/>
              <a:buNone/>
              <a:defRPr sz="3800">
                <a:solidFill>
                  <a:srgbClr val="262626"/>
                </a:solidFill>
              </a:defRPr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33" name="Google Shape;33;p5">
            <a:extLst xmlns:a="http://schemas.openxmlformats.org/drawingml/2006/main">
              <a:ext uri="{FF2B5EF4-FFF2-40B4-BE49-F238E27FC236}">
                <a16:creationId xmlns:a16="http://schemas.microsoft.com/office/drawing/2014/main" id="{013D0790-B085-45A8-91B1-54530A7C06BF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2695194" y="4352465"/>
            <a:ext cx="6801612" cy="1265082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chemeClr val="dk1"/>
                </a:solidFill>
              </a:defRPr>
            </a:lvl1pPr>
            <a:lvl2pPr marL="914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 xmlns:a="http://schemas.openxmlformats.org/drawingml/2006/main">
            <a:endParaRPr/>
          </a:p>
        </p:txBody>
      </p:sp>
      <p:sp>
        <p:nvSpPr>
          <p:cNvPr id="34" name="Google Shape;34;p5">
            <a:extLst xmlns:a="http://schemas.openxmlformats.org/drawingml/2006/main">
              <a:ext uri="{FF2B5EF4-FFF2-40B4-BE49-F238E27FC236}">
                <a16:creationId xmlns:a16="http://schemas.microsoft.com/office/drawing/2014/main" id="{894E8A43-3555-4469-ACF0-2CC4B43C2561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35" name="Google Shape;35;p5">
            <a:extLst xmlns:a="http://schemas.openxmlformats.org/drawingml/2006/main">
              <a:ext uri="{FF2B5EF4-FFF2-40B4-BE49-F238E27FC236}">
                <a16:creationId xmlns:a16="http://schemas.microsoft.com/office/drawing/2014/main" id="{D50B728F-7A47-4A9F-93E4-844337E561FE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36" name="Google Shape;36;p5">
            <a:extLst xmlns:a="http://schemas.openxmlformats.org/drawingml/2006/main">
              <a:ext uri="{FF2B5EF4-FFF2-40B4-BE49-F238E27FC236}">
                <a16:creationId xmlns:a16="http://schemas.microsoft.com/office/drawing/2014/main" id="{FA748D1A-E9C3-4CFC-A987-3A66835EEEF9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5.xml><?xml version="1.0" encoding="utf-8"?>
<p:sldLayout xmlns:p="http://schemas.openxmlformats.org/presentationml/2006/main" matchingName="Два объекта" type="twoObj">
  <p:cSld name="TWO_OBJECTS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8" name="Google Shape;38;p6">
            <a:extLst xmlns:a="http://schemas.openxmlformats.org/drawingml/2006/main">
              <a:ext uri="{FF2B5EF4-FFF2-40B4-BE49-F238E27FC236}">
                <a16:creationId xmlns:a16="http://schemas.microsoft.com/office/drawing/2014/main" id="{1C81B0D7-9CE1-47B8-9398-37821490EF82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2231136" y="964692"/>
            <a:ext cx="7729728" cy="118872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39" name="Google Shape;39;p6">
            <a:extLst xmlns:a="http://schemas.openxmlformats.org/drawingml/2006/main">
              <a:ext uri="{FF2B5EF4-FFF2-40B4-BE49-F238E27FC236}">
                <a16:creationId xmlns:a16="http://schemas.microsoft.com/office/drawing/2014/main" id="{1B5B593F-E211-4FDC-8E81-2DA6A11BA943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1581912" y="2638044"/>
            <a:ext cx="4271771" cy="3101982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40" name="Google Shape;40;p6">
            <a:extLst xmlns:a="http://schemas.openxmlformats.org/drawingml/2006/main">
              <a:ext uri="{FF2B5EF4-FFF2-40B4-BE49-F238E27FC236}">
                <a16:creationId xmlns:a16="http://schemas.microsoft.com/office/drawing/2014/main" id="{1293F732-6384-489B-A65E-EED2DA0BC7F2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6338315" y="2638044"/>
            <a:ext cx="4270247" cy="3101982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41" name="Google Shape;41;p6">
            <a:extLst xmlns:a="http://schemas.openxmlformats.org/drawingml/2006/main">
              <a:ext uri="{FF2B5EF4-FFF2-40B4-BE49-F238E27FC236}">
                <a16:creationId xmlns:a16="http://schemas.microsoft.com/office/drawing/2014/main" id="{BA3A937E-043C-4AF9-A8CE-7EB449E9B7C2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42" name="Google Shape;42;p6">
            <a:extLst xmlns:a="http://schemas.openxmlformats.org/drawingml/2006/main">
              <a:ext uri="{FF2B5EF4-FFF2-40B4-BE49-F238E27FC236}">
                <a16:creationId xmlns:a16="http://schemas.microsoft.com/office/drawing/2014/main" id="{05758458-2A23-48A2-9CBF-D2D16A276D48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43" name="Google Shape;43;p6">
            <a:extLst xmlns:a="http://schemas.openxmlformats.org/drawingml/2006/main">
              <a:ext uri="{FF2B5EF4-FFF2-40B4-BE49-F238E27FC236}">
                <a16:creationId xmlns:a16="http://schemas.microsoft.com/office/drawing/2014/main" id="{89C22B23-A81C-4E0C-B8B5-BD15B7FDB65D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6.xml><?xml version="1.0" encoding="utf-8"?>
<p:sldLayout xmlns:p="http://schemas.openxmlformats.org/presentationml/2006/main" matchingName="Сравнение" type="twoTxTwoObj">
  <p:cSld name="TWO_OBJECTS_WITH_TEXT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5" name="Google Shape;45;p7">
            <a:extLst xmlns:a="http://schemas.openxmlformats.org/drawingml/2006/main">
              <a:ext uri="{FF2B5EF4-FFF2-40B4-BE49-F238E27FC236}">
                <a16:creationId xmlns:a16="http://schemas.microsoft.com/office/drawing/2014/main" id="{0DF4631B-F57A-48FE-9BDA-02D371BA736B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1583436" y="2313433"/>
            <a:ext cx="4270248" cy="704087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b">
            <a:normAutofit/>
          </a:bodyPr>
          <a:lstStyle xmlns:a="http://schemas.openxmlformats.org/drawingml/2006/main">
            <a:lvl1pPr marL="45720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0" cap="none">
                <a:solidFill>
                  <a:schemeClr val="dk2"/>
                </a:solidFill>
              </a:defRPr>
            </a:lvl1pPr>
            <a:lvl2pPr marL="914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1"/>
            </a:lvl2pPr>
            <a:lvl3pPr marL="1371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 xmlns:a="http://schemas.openxmlformats.org/drawingml/2006/main">
            <a:endParaRPr/>
          </a:p>
        </p:txBody>
      </p:sp>
      <p:sp>
        <p:nvSpPr>
          <p:cNvPr id="46" name="Google Shape;46;p7">
            <a:extLst xmlns:a="http://schemas.openxmlformats.org/drawingml/2006/main">
              <a:ext uri="{FF2B5EF4-FFF2-40B4-BE49-F238E27FC236}">
                <a16:creationId xmlns:a16="http://schemas.microsoft.com/office/drawing/2014/main" id="{61D97812-1BDF-4B75-BF97-7622A1D29E5C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1583436" y="3143250"/>
            <a:ext cx="4270248" cy="25967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47" name="Google Shape;47;p7">
            <a:extLst xmlns:a="http://schemas.openxmlformats.org/drawingml/2006/main">
              <a:ext uri="{FF2B5EF4-FFF2-40B4-BE49-F238E27FC236}">
                <a16:creationId xmlns:a16="http://schemas.microsoft.com/office/drawing/2014/main" id="{87A5737E-68D0-433D-883A-9297DF61C072}"/>
              </a:ext>
            </a:extLst>
          </p:cNvPr>
          <p:cNvSpPr>
            <a:spLocks xmlns:a="http://schemas.openxmlformats.org/drawingml/2006/main" noGrp="1"/>
          </p:cNvSpPr>
          <p:nvPr>
            <p:ph type="body" idx="3"/>
          </p:nvPr>
        </p:nvSpPr>
        <p:spPr>
          <a:xfrm xmlns:a="http://schemas.openxmlformats.org/drawingml/2006/main">
            <a:off x="6338316" y="3143250"/>
            <a:ext cx="4253484" cy="25967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48" name="Google Shape;48;p7">
            <a:extLst xmlns:a="http://schemas.openxmlformats.org/drawingml/2006/main">
              <a:ext uri="{FF2B5EF4-FFF2-40B4-BE49-F238E27FC236}">
                <a16:creationId xmlns:a16="http://schemas.microsoft.com/office/drawing/2014/main" id="{8A2B7A0F-84F8-4CB2-A61E-0B9C5CD86190}"/>
              </a:ext>
            </a:extLst>
          </p:cNvPr>
          <p:cNvSpPr>
            <a:spLocks xmlns:a="http://schemas.openxmlformats.org/drawingml/2006/main" noGrp="1"/>
          </p:cNvSpPr>
          <p:nvPr>
            <p:ph type="body" idx="4"/>
          </p:nvPr>
        </p:nvSpPr>
        <p:spPr>
          <a:xfrm xmlns:a="http://schemas.openxmlformats.org/drawingml/2006/main">
            <a:off x="6338316" y="2313433"/>
            <a:ext cx="4270248" cy="704087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b">
            <a:normAutofit/>
          </a:bodyPr>
          <a:lstStyle xmlns:a="http://schemas.openxmlformats.org/drawingml/2006/main">
            <a:lvl1pPr marL="45720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0" cap="none">
                <a:solidFill>
                  <a:schemeClr val="dk2"/>
                </a:solidFill>
              </a:defRPr>
            </a:lvl1pPr>
            <a:lvl2pPr marL="914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1"/>
            </a:lvl2pPr>
            <a:lvl3pPr marL="1371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 xmlns:a="http://schemas.openxmlformats.org/drawingml/2006/main">
            <a:endParaRPr/>
          </a:p>
        </p:txBody>
      </p:sp>
      <p:sp>
        <p:nvSpPr>
          <p:cNvPr id="49" name="Google Shape;49;p7">
            <a:extLst xmlns:a="http://schemas.openxmlformats.org/drawingml/2006/main">
              <a:ext uri="{FF2B5EF4-FFF2-40B4-BE49-F238E27FC236}">
                <a16:creationId xmlns:a16="http://schemas.microsoft.com/office/drawing/2014/main" id="{0CB871D8-F49F-4A6D-BA19-F8B1F6505A9A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50" name="Google Shape;50;p7">
            <a:extLst xmlns:a="http://schemas.openxmlformats.org/drawingml/2006/main">
              <a:ext uri="{FF2B5EF4-FFF2-40B4-BE49-F238E27FC236}">
                <a16:creationId xmlns:a16="http://schemas.microsoft.com/office/drawing/2014/main" id="{FC94B385-1685-4C75-9E9B-22B7834F4EC4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51" name="Google Shape;51;p7">
            <a:extLst xmlns:a="http://schemas.openxmlformats.org/drawingml/2006/main">
              <a:ext uri="{FF2B5EF4-FFF2-40B4-BE49-F238E27FC236}">
                <a16:creationId xmlns:a16="http://schemas.microsoft.com/office/drawing/2014/main" id="{9A648FA3-C459-4120-B37C-3AD7E13C177D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  <p:sp>
        <p:nvSpPr>
          <p:cNvPr id="52" name="Google Shape;52;p7">
            <a:extLst xmlns:a="http://schemas.openxmlformats.org/drawingml/2006/main">
              <a:ext uri="{FF2B5EF4-FFF2-40B4-BE49-F238E27FC236}">
                <a16:creationId xmlns:a16="http://schemas.microsoft.com/office/drawing/2014/main" id="{D688F18C-E93C-41DA-B0A8-965A76623E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2231136" y="964692"/>
            <a:ext cx="7729728" cy="118872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</p:spTree>
  </p:cSld>
</p:sldLayout>
</file>

<file path=ppt/slideLayouts/slideLayout7.xml><?xml version="1.0" encoding="utf-8"?>
<p:sldLayout xmlns:p="http://schemas.openxmlformats.org/presentationml/2006/main" matchingName="Только заголовок" type="titleOnly">
  <p:cSld name="TITLE_ONLY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4" name="Google Shape;54;p8">
            <a:extLst xmlns:a="http://schemas.openxmlformats.org/drawingml/2006/main">
              <a:ext uri="{FF2B5EF4-FFF2-40B4-BE49-F238E27FC236}">
                <a16:creationId xmlns:a16="http://schemas.microsoft.com/office/drawing/2014/main" id="{D825C658-04B9-485F-98C6-7F44E373CBD5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2231136" y="964692"/>
            <a:ext cx="7729728" cy="118872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55" name="Google Shape;55;p8">
            <a:extLst xmlns:a="http://schemas.openxmlformats.org/drawingml/2006/main">
              <a:ext uri="{FF2B5EF4-FFF2-40B4-BE49-F238E27FC236}">
                <a16:creationId xmlns:a16="http://schemas.microsoft.com/office/drawing/2014/main" id="{FA166AD8-5FC4-48E5-9486-52AE06F9CF71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56" name="Google Shape;56;p8">
            <a:extLst xmlns:a="http://schemas.openxmlformats.org/drawingml/2006/main">
              <a:ext uri="{FF2B5EF4-FFF2-40B4-BE49-F238E27FC236}">
                <a16:creationId xmlns:a16="http://schemas.microsoft.com/office/drawing/2014/main" id="{AF6E92E2-2A35-421E-9D95-5AA91C4CE0F8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57" name="Google Shape;57;p8">
            <a:extLst xmlns:a="http://schemas.openxmlformats.org/drawingml/2006/main">
              <a:ext uri="{FF2B5EF4-FFF2-40B4-BE49-F238E27FC236}">
                <a16:creationId xmlns:a16="http://schemas.microsoft.com/office/drawing/2014/main" id="{D4231C49-F5F5-4955-A103-A51E8F3E1E98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8.xml><?xml version="1.0" encoding="utf-8"?>
<p:sldLayout xmlns:p="http://schemas.openxmlformats.org/presentationml/2006/main" matchingName="Пустой слайд" type="blank">
  <p:cSld name="BLANK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9" name="Google Shape;59;p9">
            <a:extLst xmlns:a="http://schemas.openxmlformats.org/drawingml/2006/main">
              <a:ext uri="{FF2B5EF4-FFF2-40B4-BE49-F238E27FC236}">
                <a16:creationId xmlns:a16="http://schemas.microsoft.com/office/drawing/2014/main" id="{B29E8F22-551C-4BC1-A26F-BAD8B2C7C88C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60" name="Google Shape;60;p9">
            <a:extLst xmlns:a="http://schemas.openxmlformats.org/drawingml/2006/main">
              <a:ext uri="{FF2B5EF4-FFF2-40B4-BE49-F238E27FC236}">
                <a16:creationId xmlns:a16="http://schemas.microsoft.com/office/drawing/2014/main" id="{4A364345-01A2-42BF-9BE6-DB22117C46AA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61" name="Google Shape;61;p9">
            <a:extLst xmlns:a="http://schemas.openxmlformats.org/drawingml/2006/main">
              <a:ext uri="{FF2B5EF4-FFF2-40B4-BE49-F238E27FC236}">
                <a16:creationId xmlns:a16="http://schemas.microsoft.com/office/drawing/2014/main" id="{38638247-62A6-4A19-B841-8EAFDDFAFFA7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9.xml><?xml version="1.0" encoding="utf-8"?>
<p:sldLayout xmlns:p="http://schemas.openxmlformats.org/presentationml/2006/main" matchingName="Рисунок с подписью" type="picTx">
  <p:cSld name="PICTURE_WITH_CAPTION_TEXT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3" name="Google Shape;63;p10">
            <a:extLst xmlns:a="http://schemas.openxmlformats.org/drawingml/2006/main">
              <a:ext uri="{FF2B5EF4-FFF2-40B4-BE49-F238E27FC236}">
                <a16:creationId xmlns:a16="http://schemas.microsoft.com/office/drawing/2014/main" id="{153185E2-76AB-4DC0-9819-D6491E0C1A09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808523" y="2243828"/>
            <a:ext cx="4494998" cy="113464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200"/>
              <a:buFont typeface="Gill Sans"/>
              <a:buNone/>
              <a:defRPr sz="2200">
                <a:solidFill>
                  <a:srgbClr val="262626"/>
                </a:solidFill>
              </a:defRPr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64" name="Google Shape;64;p10">
            <a:extLst xmlns:a="http://schemas.openxmlformats.org/drawingml/2006/main">
              <a:ext uri="{FF2B5EF4-FFF2-40B4-BE49-F238E27FC236}">
                <a16:creationId xmlns:a16="http://schemas.microsoft.com/office/drawing/2014/main" id="{1A6FDC20-8BD8-4D88-961C-2EBCDAB2F951}"/>
              </a:ext>
            </a:extLst>
          </p:cNvPr>
          <p:cNvSpPr>
            <a:spLocks xmlns:a="http://schemas.openxmlformats.org/drawingml/2006/main" noGrp="1"/>
          </p:cNvSpPr>
          <p:nvPr>
            <p:ph type="pic" idx="2"/>
          </p:nvPr>
        </p:nvSpPr>
        <p:spPr>
          <a:xfrm xmlns:a="http://schemas.openxmlformats.org/drawingml/2006/main">
            <a:off x="6095999" y="0"/>
            <a:ext cx="6102097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D8D8"/>
          </a:solidFill>
          <a:ln xmlns:a="http://schemas.openxmlformats.org/drawingml/2006/main">
            <a:noFill/>
          </a:ln>
        </p:spPr>
      </p:sp>
      <p:sp>
        <p:nvSpPr>
          <p:cNvPr id="65" name="Google Shape;65;p10">
            <a:extLst xmlns:a="http://schemas.openxmlformats.org/drawingml/2006/main">
              <a:ext uri="{FF2B5EF4-FFF2-40B4-BE49-F238E27FC236}">
                <a16:creationId xmlns:a16="http://schemas.microsoft.com/office/drawing/2014/main" id="{C68764B0-45CA-4847-8FE3-B8631C690A6E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1115568" y="3549918"/>
            <a:ext cx="3794760" cy="2194037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 sz="1500">
                <a:solidFill>
                  <a:schemeClr val="dk1"/>
                </a:solidFill>
              </a:defRPr>
            </a:lvl1pPr>
            <a:lvl2pPr marL="914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 xmlns:a="http://schemas.openxmlformats.org/drawingml/2006/main">
            <a:endParaRPr/>
          </a:p>
        </p:txBody>
      </p:sp>
      <p:sp>
        <p:nvSpPr>
          <p:cNvPr id="66" name="Google Shape;66;p10">
            <a:extLst xmlns:a="http://schemas.openxmlformats.org/drawingml/2006/main">
              <a:ext uri="{FF2B5EF4-FFF2-40B4-BE49-F238E27FC236}">
                <a16:creationId xmlns:a16="http://schemas.microsoft.com/office/drawing/2014/main" id="{65ED73FE-4EE6-48FA-A0C1-2F1D79AB8BC0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FFFFFF"/>
                </a:solidFill>
              </a:defRPr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67" name="Google Shape;67;p10">
            <a:extLst xmlns:a="http://schemas.openxmlformats.org/drawingml/2006/main">
              <a:ext uri="{FF2B5EF4-FFF2-40B4-BE49-F238E27FC236}">
                <a16:creationId xmlns:a16="http://schemas.microsoft.com/office/drawing/2014/main" id="{4A39C5E0-8C52-456E-A5C4-666EDD856033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804672" y="6236208"/>
            <a:ext cx="5124797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68" name="Google Shape;68;p10">
            <a:extLst xmlns:a="http://schemas.openxmlformats.org/drawingml/2006/main">
              <a:ext uri="{FF2B5EF4-FFF2-40B4-BE49-F238E27FC236}">
                <a16:creationId xmlns:a16="http://schemas.microsoft.com/office/drawing/2014/main" id="{BDD0F8B1-1D49-43C0-888B-3880007E02C3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10.xml><?xml version="1.0" encoding="utf-8"?>
<p:sldLayout xmlns:p="http://schemas.openxmlformats.org/presentationml/2006/main" matchingName="Заголовок и вертикальный текст" type="vertTx">
  <p:cSld name="VERTICAL_TEXT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0" name="Google Shape;70;p11">
            <a:extLst xmlns:a="http://schemas.openxmlformats.org/drawingml/2006/main">
              <a:ext uri="{FF2B5EF4-FFF2-40B4-BE49-F238E27FC236}">
                <a16:creationId xmlns:a16="http://schemas.microsoft.com/office/drawing/2014/main" id="{72A193AA-8265-428B-BC16-FFF9C2DE09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2231136" y="964692"/>
            <a:ext cx="7729728" cy="118872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71" name="Google Shape;71;p11">
            <a:extLst xmlns:a="http://schemas.openxmlformats.org/drawingml/2006/main">
              <a:ext uri="{FF2B5EF4-FFF2-40B4-BE49-F238E27FC236}">
                <a16:creationId xmlns:a16="http://schemas.microsoft.com/office/drawing/2014/main" id="{7A267379-F08C-4842-ADEE-56FAC001F7D7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 rot="5400000">
            <a:off x="4545009" y="324172"/>
            <a:ext cx="3101983" cy="772972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72" name="Google Shape;72;p11">
            <a:extLst xmlns:a="http://schemas.openxmlformats.org/drawingml/2006/main">
              <a:ext uri="{FF2B5EF4-FFF2-40B4-BE49-F238E27FC236}">
                <a16:creationId xmlns:a16="http://schemas.microsoft.com/office/drawing/2014/main" id="{00C54DC4-F46D-4D73-9806-04A087DF66E9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73" name="Google Shape;73;p11">
            <a:extLst xmlns:a="http://schemas.openxmlformats.org/drawingml/2006/main">
              <a:ext uri="{FF2B5EF4-FFF2-40B4-BE49-F238E27FC236}">
                <a16:creationId xmlns:a16="http://schemas.microsoft.com/office/drawing/2014/main" id="{FE806009-E5AD-4FF9-BD91-9433A0778E84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74" name="Google Shape;74;p11">
            <a:extLst xmlns:a="http://schemas.openxmlformats.org/drawingml/2006/main">
              <a:ext uri="{FF2B5EF4-FFF2-40B4-BE49-F238E27FC236}">
                <a16:creationId xmlns:a16="http://schemas.microsoft.com/office/drawing/2014/main" id="{153AFF0D-0253-4516-B397-E72D858908D5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11.xml><?xml version="1.0" encoding="utf-8"?>
<p:sldLayout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6" name="Google Shape;76;p12">
            <a:extLst xmlns:a="http://schemas.openxmlformats.org/drawingml/2006/main">
              <a:ext uri="{FF2B5EF4-FFF2-40B4-BE49-F238E27FC236}">
                <a16:creationId xmlns:a16="http://schemas.microsoft.com/office/drawing/2014/main" id="{2378990A-8201-42B7-AEF5-92C443B555CC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 rot="5400000">
            <a:off x="6810676" y="2779696"/>
            <a:ext cx="4983480" cy="1298608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77" name="Google Shape;77;p12">
            <a:extLst xmlns:a="http://schemas.openxmlformats.org/drawingml/2006/main">
              <a:ext uri="{FF2B5EF4-FFF2-40B4-BE49-F238E27FC236}">
                <a16:creationId xmlns:a16="http://schemas.microsoft.com/office/drawing/2014/main" id="{4604DE1C-D19D-4728-B473-A4915B678321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 rot="5400000">
            <a:off x="2838641" y="329756"/>
            <a:ext cx="4983480" cy="619848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78" name="Google Shape;78;p12">
            <a:extLst xmlns:a="http://schemas.openxmlformats.org/drawingml/2006/main">
              <a:ext uri="{FF2B5EF4-FFF2-40B4-BE49-F238E27FC236}">
                <a16:creationId xmlns:a16="http://schemas.microsoft.com/office/drawing/2014/main" id="{34D1B6A1-6164-41B1-A98E-3FAB981BB061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79" name="Google Shape;79;p12">
            <a:extLst xmlns:a="http://schemas.openxmlformats.org/drawingml/2006/main">
              <a:ext uri="{FF2B5EF4-FFF2-40B4-BE49-F238E27FC236}">
                <a16:creationId xmlns:a16="http://schemas.microsoft.com/office/drawing/2014/main" id="{DCF38B0B-3F82-4436-9399-71BC46AA8041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80" name="Google Shape;80;p12">
            <a:extLst xmlns:a="http://schemas.openxmlformats.org/drawingml/2006/main">
              <a:ext uri="{FF2B5EF4-FFF2-40B4-BE49-F238E27FC236}">
                <a16:creationId xmlns:a16="http://schemas.microsoft.com/office/drawing/2014/main" id="{D0218931-21ED-4514-BBD1-FEDA406526EC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a32219c8db6c4375" /><Relationship Type="http://schemas.openxmlformats.org/officeDocument/2006/relationships/slideLayout" Target="/ppt/slideLayouts/slideLayout1.xml" Id="R87850924335746d6" /><Relationship Type="http://schemas.openxmlformats.org/officeDocument/2006/relationships/slideLayout" Target="/ppt/slideLayouts/slideLayout2.xml" Id="R79cf157737534b2b" /><Relationship Type="http://schemas.openxmlformats.org/officeDocument/2006/relationships/slideLayout" Target="/ppt/slideLayouts/slideLayout3.xml" Id="Rd40a431c8e994cd0" /><Relationship Type="http://schemas.openxmlformats.org/officeDocument/2006/relationships/slideLayout" Target="/ppt/slideLayouts/slideLayout4.xml" Id="Racb71bdffdc24402" /><Relationship Type="http://schemas.openxmlformats.org/officeDocument/2006/relationships/slideLayout" Target="/ppt/slideLayouts/slideLayout5.xml" Id="R3f108406b89e47e2" /><Relationship Type="http://schemas.openxmlformats.org/officeDocument/2006/relationships/slideLayout" Target="/ppt/slideLayouts/slideLayout6.xml" Id="R56956f3c119646ab" /><Relationship Type="http://schemas.openxmlformats.org/officeDocument/2006/relationships/slideLayout" Target="/ppt/slideLayouts/slideLayout7.xml" Id="R7bdf9ed8c3c9497c" /><Relationship Type="http://schemas.openxmlformats.org/officeDocument/2006/relationships/slideLayout" Target="/ppt/slideLayouts/slideLayout8.xml" Id="R12cf56e722fb47fb" /><Relationship Type="http://schemas.openxmlformats.org/officeDocument/2006/relationships/slideLayout" Target="/ppt/slideLayouts/slideLayout9.xml" Id="Rb12c9e3e9f5942c7" /><Relationship Type="http://schemas.openxmlformats.org/officeDocument/2006/relationships/slideLayout" Target="/ppt/slideLayouts/slideLayout10.xml" Id="R9ce0df1560af4b02" /><Relationship Type="http://schemas.openxmlformats.org/officeDocument/2006/relationships/slideLayout" Target="/ppt/slideLayouts/slideLayout11.xml" Id="Re6614b2ff9ff4070" /></Relationships>
</file>

<file path=ppt/slideMasters/slideMaster1.xml><?xml version="1.0" encoding="utf-8"?>
<p:sldMaster xmlns:p="http://schemas.openxmlformats.org/presentationml/2006/main">
  <p:cSld>
    <p:bg>
      <p:bgPr>
        <a:solidFill xmlns:a="http://schemas.openxmlformats.org/drawingml/2006/main">
          <a:srgbClr val="F2F2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Google Shape;6;p1">
            <a:extLst xmlns:a="http://schemas.openxmlformats.org/drawingml/2006/main">
              <a:ext uri="{FF2B5EF4-FFF2-40B4-BE49-F238E27FC236}">
                <a16:creationId xmlns:a16="http://schemas.microsoft.com/office/drawing/2014/main" id="{329B7598-2975-4CAC-9417-119B9D93EB03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2231136" y="964692"/>
            <a:ext cx="7729728" cy="118872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marR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800"/>
              <a:buFont typeface="Gill Sans"/>
              <a:buNone/>
              <a:defRPr sz="2800" b="0" i="0" u="none" cap="none">
                <a:solidFill>
                  <a:srgbClr val="262626"/>
                </a:solidFill>
                <a:latin typeface="Gill Sans"/>
                <a:ea typeface="Gill Sans"/>
                <a:cs typeface="Gill Sans"/>
              </a:defRPr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 xmlns:a="http://schemas.openxmlformats.org/drawingml/2006/main">
            <a:endParaRPr/>
          </a:p>
        </p:txBody>
      </p:sp>
      <p:sp>
        <p:nvSpPr>
          <p:cNvPr id="7" name="Google Shape;7;p1">
            <a:extLst xmlns:a="http://schemas.openxmlformats.org/drawingml/2006/main">
              <a:ext uri="{FF2B5EF4-FFF2-40B4-BE49-F238E27FC236}">
                <a16:creationId xmlns:a16="http://schemas.microsoft.com/office/drawing/2014/main" id="{D60B1D60-6B17-4572-9084-A7910EFE0036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2231136" y="2638044"/>
            <a:ext cx="7729728" cy="310198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marR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Arial"/>
              <a:buChar char="•"/>
              <a:defRPr sz="1800" b="0" i="0" u="none" cap="none">
                <a:solidFill>
                  <a:srgbClr val="262626"/>
                </a:solidFill>
                <a:latin typeface="Gill Sans"/>
                <a:ea typeface="Gill Sans"/>
                <a:cs typeface="Gill Sans"/>
              </a:defRPr>
            </a:lvl1pPr>
            <a:lvl2pPr marL="9144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rgbClr val="262626"/>
                </a:solidFill>
                <a:latin typeface="Gill Sans"/>
                <a:ea typeface="Gill Sans"/>
                <a:cs typeface="Gill Sans"/>
              </a:defRPr>
            </a:lvl2pPr>
            <a:lvl3pPr marL="13716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rgbClr val="262626"/>
                </a:solidFill>
                <a:latin typeface="Gill Sans"/>
                <a:ea typeface="Gill Sans"/>
                <a:cs typeface="Gill Sans"/>
              </a:defRPr>
            </a:lvl3pPr>
            <a:lvl4pPr marL="18288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rgbClr val="262626"/>
                </a:solidFill>
                <a:latin typeface="Gill Sans"/>
                <a:ea typeface="Gill Sans"/>
                <a:cs typeface="Gill Sans"/>
              </a:defRPr>
            </a:lvl4pPr>
            <a:lvl5pPr marL="22860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rgbClr val="262626"/>
                </a:solidFill>
                <a:latin typeface="Gill Sans"/>
                <a:ea typeface="Gill Sans"/>
                <a:cs typeface="Gill Sans"/>
              </a:defRPr>
            </a:lvl5pPr>
            <a:lvl6pPr marL="27432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6pPr>
            <a:lvl7pPr marL="32004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7pPr>
            <a:lvl8pPr marL="36576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8pPr>
            <a:lvl9pPr marL="41148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9pPr>
          </a:lstStyle>
          <a:p xmlns:a="http://schemas.openxmlformats.org/drawingml/2006/main">
            <a:endParaRPr/>
          </a:p>
        </p:txBody>
      </p:sp>
      <p:sp>
        <p:nvSpPr>
          <p:cNvPr id="8" name="Google Shape;8;p1">
            <a:extLst xmlns:a="http://schemas.openxmlformats.org/drawingml/2006/main">
              <a:ext uri="{FF2B5EF4-FFF2-40B4-BE49-F238E27FC236}">
                <a16:creationId xmlns:a16="http://schemas.microsoft.com/office/drawing/2014/main" id="{80DD6B62-768A-45CA-BA5A-771BEA05E3D5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marR="0" algn="r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1pPr>
            <a:lvl2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2pPr>
            <a:lvl3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3pPr>
            <a:lvl4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4pPr>
            <a:lvl5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5pPr>
            <a:lvl6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6pPr>
            <a:lvl7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7pPr>
            <a:lvl8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8pPr>
            <a:lvl9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9pPr>
          </a:lstStyle>
          <a:p xmlns:a="http://schemas.openxmlformats.org/drawingml/2006/main">
            <a:endParaRPr/>
          </a:p>
        </p:txBody>
      </p:sp>
      <p:sp>
        <p:nvSpPr>
          <p:cNvPr id="9" name="Google Shape;9;p1">
            <a:extLst xmlns:a="http://schemas.openxmlformats.org/drawingml/2006/main">
              <a:ext uri="{FF2B5EF4-FFF2-40B4-BE49-F238E27FC236}">
                <a16:creationId xmlns:a16="http://schemas.microsoft.com/office/drawing/2014/main" id="{70C45275-F97C-4701-83B5-A353AD882084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1pPr>
            <a:lvl2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2pPr>
            <a:lvl3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3pPr>
            <a:lvl4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4pPr>
            <a:lvl5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5pPr>
            <a:lvl6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6pPr>
            <a:lvl7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7pPr>
            <a:lvl8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8pPr>
            <a:lvl9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9pPr>
          </a:lstStyle>
          <a:p xmlns:a="http://schemas.openxmlformats.org/drawingml/2006/main">
            <a:endParaRPr/>
          </a:p>
        </p:txBody>
      </p:sp>
      <p:sp>
        <p:nvSpPr>
          <p:cNvPr id="10" name="Google Shape;10;p1">
            <a:extLst xmlns:a="http://schemas.openxmlformats.org/drawingml/2006/main">
              <a:ext uri="{FF2B5EF4-FFF2-40B4-BE49-F238E27FC236}">
                <a16:creationId xmlns:a16="http://schemas.microsoft.com/office/drawing/2014/main" id="{BE124ABD-589E-43A6-B931-4DC842111C55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1pPr>
            <a:lvl2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2pPr>
            <a:lvl3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3pPr>
            <a:lvl4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4pPr>
            <a:lvl5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5pPr>
            <a:lvl6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6pPr>
            <a:lvl7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7pPr>
            <a:lvl8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8pPr>
            <a:lvl9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87850924335746d6"/>
    <p:sldLayoutId xmlns:r="http://schemas.openxmlformats.org/officeDocument/2006/relationships" id="2147483650" r:id="R79cf157737534b2b"/>
    <p:sldLayoutId xmlns:r="http://schemas.openxmlformats.org/officeDocument/2006/relationships" id="2147483651" r:id="Rd40a431c8e994cd0"/>
    <p:sldLayoutId xmlns:r="http://schemas.openxmlformats.org/officeDocument/2006/relationships" id="2147483652" r:id="Racb71bdffdc24402"/>
    <p:sldLayoutId xmlns:r="http://schemas.openxmlformats.org/officeDocument/2006/relationships" id="2147483653" r:id="R3f108406b89e47e2"/>
    <p:sldLayoutId xmlns:r="http://schemas.openxmlformats.org/officeDocument/2006/relationships" id="2147483654" r:id="R56956f3c119646ab"/>
    <p:sldLayoutId xmlns:r="http://schemas.openxmlformats.org/officeDocument/2006/relationships" id="2147483655" r:id="R7bdf9ed8c3c9497c"/>
    <p:sldLayoutId xmlns:r="http://schemas.openxmlformats.org/officeDocument/2006/relationships" id="2147483656" r:id="R12cf56e722fb47fb"/>
    <p:sldLayoutId xmlns:r="http://schemas.openxmlformats.org/officeDocument/2006/relationships" id="2147483657" r:id="Rb12c9e3e9f5942c7"/>
    <p:sldLayoutId xmlns:r="http://schemas.openxmlformats.org/officeDocument/2006/relationships" id="2147483658" r:id="R9ce0df1560af4b02"/>
    <p:sldLayoutId xmlns:r="http://schemas.openxmlformats.org/officeDocument/2006/relationships" id="2147483659" r:id="Re6614b2ff9ff4070"/>
  </p:sldLayoutIdLst>
  <p:hf sldNum="0" hdr="0" ftr="0" dt="0"/>
  <p:txStyles>
    <p:titleStyle>
      <a:lvl1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1pPr>
      <a:lvl2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2pPr>
      <a:lvl3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3pPr>
      <a:lvl4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4pPr>
      <a:lvl5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5pPr>
      <a:lvl6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6pPr>
      <a:lvl7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7pPr>
      <a:lvl8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8pPr>
      <a:lvl9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9pPr>
    </p:titleStyle>
    <p:bodyStyle>
      <a:lvl1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1pPr>
      <a:lvl2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2pPr>
      <a:lvl3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3pPr>
      <a:lvl4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4pPr>
      <a:lvl5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5pPr>
      <a:lvl6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6pPr>
      <a:lvl7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7pPr>
      <a:lvl8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8pPr>
      <a:lvl9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9pPr>
    </p:bodyStyle>
    <p:otherStyle>
      <a:lvl1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1pPr>
      <a:lvl2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2pPr>
      <a:lvl3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3pPr>
      <a:lvl4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4pPr>
      <a:lvl5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5pPr>
      <a:lvl6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6pPr>
      <a:lvl7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7pPr>
      <a:lvl8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8pPr>
      <a:lvl9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9pPr>
    </p:otherStyle>
  </p:txStyles>
</p:sldMaster>
</file>

<file path=ppt/slideMasters/theme/theme2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c7e50179a7d494f" /><Relationship Type="http://schemas.openxmlformats.org/officeDocument/2006/relationships/notesSlide" Target="/ppt/notesSlides/notesSlide1.xml" Id="Re4c17da118084d3d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a118d609654269" /><Relationship Type="http://schemas.openxmlformats.org/officeDocument/2006/relationships/notesSlide" Target="/ppt/notesSlides/notesSlide2.xml" Id="R83bda282b96945ec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841cb3bdb6b34b8d" /><Relationship Type="http://schemas.openxmlformats.org/officeDocument/2006/relationships/notesSlide" Target="/ppt/notesSlides/notesSlide3.xml" Id="R59519859051b4e8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74b9cafdffaa4961" /><Relationship Type="http://schemas.openxmlformats.org/officeDocument/2006/relationships/notesSlide" Target="/ppt/notesSlides/notesSlide4.xml" Id="Rc6abfa9f4f174fa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b423c9a3be304c71" /><Relationship Type="http://schemas.openxmlformats.org/officeDocument/2006/relationships/notesSlide" Target="/ppt/notesSlides/notesSlide5.xml" Id="R12f8cb1452f548c9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ffa24c006a214c7e" /><Relationship Type="http://schemas.openxmlformats.org/officeDocument/2006/relationships/notesSlide" Target="/ppt/notesSlides/notesSlide6.xml" Id="Rfa08c53439e7429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f2759fc6e3904730" /><Relationship Type="http://schemas.openxmlformats.org/officeDocument/2006/relationships/notesSlide" Target="/ppt/notesSlides/notesSlide7.xml" Id="Rfcd592f47afb4299" /></Relationships>
</file>

<file path=ppt/slides/slide1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6" name="Google Shape;86;p13">
            <a:extLst xmlns:a="http://schemas.openxmlformats.org/drawingml/2006/main">
              <a:ext uri="{FF2B5EF4-FFF2-40B4-BE49-F238E27FC236}">
                <a16:creationId xmlns:a16="http://schemas.microsoft.com/office/drawing/2014/main" id="{7646CE1B-12AD-41C9-AD4E-39AC7FD9F1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5125" y="244611"/>
            <a:ext cx="7107469" cy="1938992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Autofit/>
          </a:bodyPr>
          <a:lstStyle xmlns:a="http://schemas.openxmlformats.org/drawingml/2006/main"/>
          <a:p xmlns:a="http://schemas.openxmlformats.org/drawingml/2006/main">
            <a:pPr lvl="0" algn="ctr">
              <a:buNone/>
            </a:pP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Вінницький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національний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медичний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університет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  <a:endParaRPr sz="2400"/>
          </a:p>
          <a:p xmlns:a="http://schemas.openxmlformats.org/drawingml/2006/main">
            <a:pPr lvl="0" algn="ctr">
              <a:buNone/>
            </a:pP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ім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. М.І. Пирогова МОЗ 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України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</a:p>
          <a:p xmlns:a="http://schemas.openxmlformats.org/drawingml/2006/main">
            <a:pPr lvl="0" algn="ctr">
              <a:buNone/>
            </a:pPr>
            <a:endParaRPr sz="2400" b="1">
              <a:solidFill>
                <a:srgbClr val="002060"/>
              </a:solidFill>
              <a:latin typeface="Calibri"/>
              <a:ea typeface="Calibri"/>
              <a:cs typeface="Calibri"/>
            </a:endParaRPr>
          </a:p>
          <a:p xmlns:a="http://schemas.openxmlformats.org/drawingml/2006/main">
            <a:pPr lvl="0" algn="ctr">
              <a:buNone/>
            </a:pP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Кафедра 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Стоматології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дитячого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віку</a:t>
            </a:r>
            <a:endParaRPr sz="2400" b="1">
              <a:solidFill>
                <a:srgbClr val="002060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88" name="Google Shape;88;p13">
            <a:extLst xmlns:a="http://schemas.openxmlformats.org/drawingml/2006/main">
              <a:ext uri="{FF2B5EF4-FFF2-40B4-BE49-F238E27FC236}">
                <a16:creationId xmlns:a16="http://schemas.microsoft.com/office/drawing/2014/main" id="{E1A9B16F-F8C5-44D3-9C30-26E16E784F3B}"/>
              </a:ext>
            </a:extLst>
          </p:cNvPr>
          <p:cNvSpPr>
            <a:spLocks xmlns:a="http://schemas.openxmlformats.org/drawingml/2006/main" noGrp="1"/>
          </p:cNvSpPr>
          <p:nvPr>
            <p:ph type="ctrTitle" idx="0"/>
          </p:nvPr>
        </p:nvSpPr>
        <p:spPr>
          <a:xfrm xmlns:a="http://schemas.openxmlformats.org/drawingml/2006/main">
            <a:off x="2283691" y="2430019"/>
            <a:ext cx="7772400" cy="14700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38100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91440" tIns="45720" rIns="91440" bIns="45720" anchor="ctr">
            <a:noAutofit/>
          </a:bodyPr>
          <a:lstStyle xmlns:a="http://schemas.openxmlformats.org/drawingml/2006/main"/>
          <a:p xmlns:a="http://schemas.openxmlformats.org/drawingml/2006/main">
            <a:pPr algn="ctr">
              <a:spcAft>
                <a:spcPts val="0"/>
              </a:spcAft>
              <a:buNone/>
              <a:defRPr sz="3420">
                <a:solidFill>
                  <a:srgbClr val="FF0000"/>
                </a:solidFill>
                <a:latin typeface="Gill Sans"/>
                <a:ea typeface="Gill Sans"/>
                <a:cs typeface="Gill Sans"/>
              </a:defRPr>
            </a:pPr>
            <a:r>
              <a:rPr sz="3420">
                <a:solidFill>
                  <a:srgbClr val="FF0000"/>
                </a:solidFill>
                <a:latin typeface="Gill Sans"/>
                <a:ea typeface="Gill Sans"/>
                <a:cs typeface="Gill Sans"/>
              </a:rPr>
              <a:t>ВК 5.7 ЦИФРОВІ ТЕХНОЛОГІЇ</a:t>
            </a:r>
          </a:p>
          <a:p xmlns:a="http://schemas.openxmlformats.org/drawingml/2006/main">
            <a:pPr algn="ctr">
              <a:spcAft>
                <a:spcPts val="0"/>
              </a:spcAft>
              <a:buNone/>
              <a:defRPr sz="3420">
                <a:solidFill>
                  <a:srgbClr val="FF0000"/>
                </a:solidFill>
                <a:latin typeface="Gill Sans"/>
                <a:ea typeface="Gill Sans"/>
                <a:cs typeface="Gill Sans"/>
              </a:defRPr>
            </a:pPr>
            <a:r>
              <a:rPr sz="3420">
                <a:solidFill>
                  <a:srgbClr val="FF0000"/>
                </a:solidFill>
                <a:latin typeface="Gill Sans"/>
                <a:ea typeface="Gill Sans"/>
                <a:cs typeface="Gill Sans"/>
              </a:rPr>
              <a:t>В СТОМАТОЛОГІЇ</a:t>
            </a:r>
          </a:p>
        </p:txBody>
      </p:sp>
      <p:sp>
        <p:nvSpPr>
          <p:cNvPr id="4" name="TextBox 3">
            <a:extLst xmlns:a="http://schemas.openxmlformats.org/drawingml/2006/main">
              <a:ext uri="{FF2B5EF4-FFF2-40B4-BE49-F238E27FC236}">
                <a16:creationId xmlns:a16="http://schemas.microsoft.com/office/drawing/2014/main" id="{3965E002-9F13-A1EC-D355-C6FA222FD2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09800" y="4371183"/>
            <a:ext cx="7772399" cy="18893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algn="ctr">
              <a:spcAft>
                <a:spcPts val="1200"/>
              </a:spcAft>
              <a:buNone/>
              <a:defRPr sz="1800">
                <a:solidFill>
                  <a:srgbClr val="002060"/>
                </a:solidFill>
                <a:latin typeface="Calibri"/>
                <a:ea typeface="Calibri"/>
                <a:cs typeface="Calibri"/>
              </a:defRPr>
            </a:pPr>
            <a:r>
              <a:rPr sz="1800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СПЕЦІАЛЬНІСТЬ: I1 «СТОМАТОЛОГІЯ»</a:t>
            </a:r>
          </a:p>
          <a:p xmlns:a="http://schemas.openxmlformats.org/drawingml/2006/main">
            <a:pPr algn="ctr">
              <a:spcAft>
                <a:spcPts val="1200"/>
              </a:spcAft>
              <a:buNone/>
              <a:defRPr sz="1800">
                <a:solidFill>
                  <a:srgbClr val="002060"/>
                </a:solidFill>
                <a:latin typeface="Calibri"/>
                <a:ea typeface="Calibri"/>
                <a:cs typeface="Calibri"/>
              </a:defRPr>
            </a:pPr>
            <a:r>
              <a:rPr sz="1800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ГАЛУЗЬ: I «ОХОРОНА ЗДОРОВ’Я ТА СОЦІАЛЬНЕ ЗАБЕЗПЕЧЕННЯ»</a:t>
            </a:r>
          </a:p>
          <a:p xmlns:a="http://schemas.openxmlformats.org/drawingml/2006/main">
            <a:pPr algn="ctr">
              <a:spcAft>
                <a:spcPts val="1200"/>
              </a:spcAft>
              <a:buNone/>
              <a:defRPr sz="1800">
                <a:solidFill>
                  <a:srgbClr val="002060"/>
                </a:solidFill>
                <a:latin typeface="Calibri"/>
                <a:ea typeface="Calibri"/>
                <a:cs typeface="Calibri"/>
              </a:defRPr>
            </a:pPr>
            <a:r>
              <a:rPr sz="1800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ОСВІТНЬО-НАУКОВА ПРОГРАМА: «СТОМАТОЛОГІЯ», 2026</a:t>
            </a:r>
          </a:p>
          <a:p xmlns:a="http://schemas.openxmlformats.org/drawingml/2006/main">
            <a:pPr algn="ctr">
              <a:spcAft>
                <a:spcPts val="1200"/>
              </a:spcAft>
              <a:buNone/>
              <a:defRPr sz="1800">
                <a:solidFill>
                  <a:srgbClr val="002060"/>
                </a:solidFill>
                <a:latin typeface="Calibri"/>
                <a:ea typeface="Calibri"/>
                <a:cs typeface="Calibri"/>
              </a:defRPr>
            </a:pPr>
            <a:r>
              <a:rPr sz="1800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РІВЕНЬ ВИЩОЇ ОСВІТИ: третій (освітньо-науковий)</a:t>
            </a:r>
          </a:p>
        </p:txBody>
      </p:sp>
    </p:spTree>
    <p:extLst>
      <p:ext uri="{BB962C8B-B14F-4D97-AF65-F5344CB8AC3E}">
        <p14:creationId xmlns:p14="http://schemas.microsoft.com/office/powerpoint/2010/main" val="625131630"/>
      </p:ext>
    </p:extLst>
  </p:cSld>
</p:sld>
</file>

<file path=ppt/slides/slide2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3" name="Google Shape;93;p14">
            <a:extLst xmlns:a="http://schemas.openxmlformats.org/drawingml/2006/main">
              <a:ext uri="{FF2B5EF4-FFF2-40B4-BE49-F238E27FC236}">
                <a16:creationId xmlns:a16="http://schemas.microsoft.com/office/drawing/2014/main" id="{3DE8E0D1-E1A5-4721-9144-42DDBE038732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440611" y="395582"/>
            <a:ext cx="9635706" cy="1847286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/>
          <a:p xmlns:a="http://schemas.openxmlformats.org/drawingml/2006/main">
            <a:r>
              <a:t>ПАСПОРТ ОСВІТНЬОГО КОМПОНЕНТА</a:t>
            </a:r>
          </a:p>
        </p:txBody>
      </p:sp>
      <p:sp>
        <p:nvSpPr>
          <p:cNvPr id="94" name="Google Shape;94;p14">
            <a:extLst xmlns:a="http://schemas.openxmlformats.org/drawingml/2006/main">
              <a:ext uri="{FF2B5EF4-FFF2-40B4-BE49-F238E27FC236}">
                <a16:creationId xmlns:a16="http://schemas.microsoft.com/office/drawing/2014/main" id="{C6E9E48B-711F-4DBD-8086-7BB3FAA617FF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1989825" y="2468767"/>
            <a:ext cx="9328031" cy="375087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marL="457200" indent="-342900" algn="l">
              <a:spcAft>
                <a:spcPts val="6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ВК 5.7 «Цифрові технології в стоматології»</a:t>
            </a:r>
          </a:p>
          <a:p xmlns:a="http://schemas.openxmlformats.org/drawingml/2006/main">
            <a:pPr marL="457200" indent="-342900" algn="l">
              <a:spcAft>
                <a:spcPts val="6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Спеціальність: I1 «Стоматологія»; ОНП 2026</a:t>
            </a:r>
          </a:p>
          <a:p xmlns:a="http://schemas.openxmlformats.org/drawingml/2006/main">
            <a:pPr marL="457200" indent="-342900" algn="l">
              <a:spcAft>
                <a:spcPts val="6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Рівень: третій (освітньо-науковий), доктор філософії</a:t>
            </a:r>
          </a:p>
          <a:p xmlns:a="http://schemas.openxmlformats.org/drawingml/2006/main">
            <a:pPr marL="457200" indent="-342900" algn="l">
              <a:spcAft>
                <a:spcPts val="6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Курс: 3 (V семестр); навчальний рік: 2026–2027</a:t>
            </a:r>
          </a:p>
          <a:p xmlns:a="http://schemas.openxmlformats.org/drawingml/2006/main">
            <a:pPr marL="457200" indent="-342900" algn="l">
              <a:spcAft>
                <a:spcPts val="6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Обсяг: 90 год / 3 кредити ЄКТС; 1 модуль, 6 тем</a:t>
            </a:r>
          </a:p>
          <a:p xmlns:a="http://schemas.openxmlformats.org/drawingml/2006/main">
            <a:pPr marL="457200" indent="-342900" algn="l">
              <a:spcAft>
                <a:spcPts val="6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Статус: вибіркова; контроль: залік</a:t>
            </a:r>
          </a:p>
          <a:p xmlns:a="http://schemas.openxmlformats.org/drawingml/2006/main">
            <a:pPr marL="457200" indent="-342900" algn="l">
              <a:spcAft>
                <a:spcPts val="6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Кафедра: стоматології дитячого віку</a:t>
            </a:r>
          </a:p>
          <a:p xmlns:a="http://schemas.openxmlformats.org/drawingml/2006/main">
            <a:pPr marL="457200" indent="-342900" algn="l">
              <a:spcAft>
                <a:spcPts val="6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Мова викладання: українська</a:t>
            </a:r>
          </a:p>
        </p:txBody>
      </p:sp>
    </p:spTree>
    <p:extLst>
      <p:ext uri="{BB962C8B-B14F-4D97-AF65-F5344CB8AC3E}">
        <p14:creationId xmlns:p14="http://schemas.microsoft.com/office/powerpoint/2010/main" val="1694572327"/>
      </p:ext>
    </p:extLst>
  </p:cSld>
</p:sld>
</file>

<file path=ppt/slides/slide3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9" name="Google Shape;99;p15">
            <a:extLst xmlns:a="http://schemas.openxmlformats.org/drawingml/2006/main">
              <a:ext uri="{FF2B5EF4-FFF2-40B4-BE49-F238E27FC236}">
                <a16:creationId xmlns:a16="http://schemas.microsoft.com/office/drawing/2014/main" id="{7F2E068F-C893-42CC-BA4E-65CAFCDB25A2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2664" y="755329"/>
            <a:ext cx="5018705" cy="1533086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/>
          <a:p xmlns:a="http://schemas.openxmlformats.org/drawingml/2006/main">
            <a:r>
              <a:t>МЕТА ТА ЗАВДАННЯ КУРСУ</a:t>
            </a:r>
          </a:p>
        </p:txBody>
      </p:sp>
      <p:sp>
        <p:nvSpPr>
          <p:cNvPr id="100" name="Google Shape;100;p15">
            <a:extLst xmlns:a="http://schemas.openxmlformats.org/drawingml/2006/main">
              <a:ext uri="{FF2B5EF4-FFF2-40B4-BE49-F238E27FC236}">
                <a16:creationId xmlns:a16="http://schemas.microsoft.com/office/drawing/2014/main" id="{8857A551-1D76-4630-A170-5B2E3C7F45F7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2664" y="2650439"/>
            <a:ext cx="5355825" cy="184392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marL="457200" indent="-342900" algn="l">
              <a:spcAft>
                <a:spcPts val="800"/>
              </a:spcAft>
              <a:buChar char="•"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Мета: опанувати комп’ютерні системи й цифрові технології для оригінального наукового дослідження та впровадження його результатів у практичну стоматологію.</a:t>
            </a:r>
          </a:p>
        </p:txBody>
      </p:sp>
      <p:sp>
        <p:nvSpPr>
          <p:cNvPr id="101" name="Google Shape;101;p15">
            <a:extLst xmlns:a="http://schemas.openxmlformats.org/drawingml/2006/main">
              <a:ext uri="{FF2B5EF4-FFF2-40B4-BE49-F238E27FC236}">
                <a16:creationId xmlns:a16="http://schemas.microsoft.com/office/drawing/2014/main" id="{23428D1F-D5A4-4A93-A639-A48391EB2D1B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6642341" y="804672"/>
            <a:ext cx="4856671" cy="523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marL="457200" indent="-342900" algn="ctr">
              <a:spcAft>
                <a:spcPts val="1200"/>
              </a:spcAft>
              <a:buChar char="•"/>
              <a:defRPr sz="20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20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Отримувати й аналізувати цифрові стоматологічні дані.</a:t>
            </a:r>
          </a:p>
          <a:p xmlns:a="http://schemas.openxmlformats.org/drawingml/2006/main">
            <a:pPr marL="457200" indent="-342900" algn="ctr">
              <a:spcAft>
                <a:spcPts val="1200"/>
              </a:spcAft>
              <a:buChar char="•"/>
              <a:defRPr sz="20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20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Застосовувати цифрові засоби для віртуального планування лікування.</a:t>
            </a:r>
          </a:p>
          <a:p xmlns:a="http://schemas.openxmlformats.org/drawingml/2006/main">
            <a:pPr marL="457200" indent="-342900" algn="ctr">
              <a:spcAft>
                <a:spcPts val="1200"/>
              </a:spcAft>
              <a:buChar char="•"/>
              <a:defRPr sz="20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20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Опанувати базове моделювання та 3D-друк стоматологічних конструкцій.</a:t>
            </a:r>
          </a:p>
          <a:p xmlns:a="http://schemas.openxmlformats.org/drawingml/2006/main">
            <a:pPr marL="457200" indent="-342900" algn="ctr">
              <a:spcAft>
                <a:spcPts val="1200"/>
              </a:spcAft>
              <a:buChar char="•"/>
              <a:defRPr sz="20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20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Розвивати професійні, дослідницькі й педагогічні вміння.</a:t>
            </a:r>
          </a:p>
          <a:p xmlns:a="http://schemas.openxmlformats.org/drawingml/2006/main">
            <a:pPr marL="457200" indent="-342900" algn="ctr">
              <a:spcAft>
                <a:spcPts val="1200"/>
              </a:spcAft>
              <a:buChar char="•"/>
              <a:defRPr sz="20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20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Дотримуватися принципів захисту персональної медичної інформації.</a:t>
            </a:r>
          </a:p>
        </p:txBody>
      </p:sp>
    </p:spTree>
    <p:extLst>
      <p:ext uri="{BB962C8B-B14F-4D97-AF65-F5344CB8AC3E}">
        <p14:creationId xmlns:p14="http://schemas.microsoft.com/office/powerpoint/2010/main" val="2112874362"/>
      </p:ext>
    </p:extLst>
  </p:cSld>
</p:sld>
</file>

<file path=ppt/slides/slide4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06" name="Google Shape;106;p16">
            <a:extLst xmlns:a="http://schemas.openxmlformats.org/drawingml/2006/main">
              <a:ext uri="{FF2B5EF4-FFF2-40B4-BE49-F238E27FC236}">
                <a16:creationId xmlns:a16="http://schemas.microsoft.com/office/drawing/2014/main" id="{C2C6CAA4-E2A8-41CD-B270-7C609B4645FD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4286" y="2071299"/>
            <a:ext cx="4837003" cy="1870973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Autofit/>
          </a:bodyPr>
          <a:lstStyle xmlns:a="http://schemas.openxmlformats.org/drawingml/2006/main"/>
          <a:p xmlns:a="http://schemas.openxmlformats.org/drawingml/2006/main">
            <a:r>
              <a:t>ЗМІСТ ДИСЦИПЛІНИ</a:t>
            </a:r>
          </a:p>
        </p:txBody>
      </p:sp>
      <p:sp>
        <p:nvSpPr>
          <p:cNvPr id="107" name="Google Shape;107;p16">
            <a:extLst xmlns:a="http://schemas.openxmlformats.org/drawingml/2006/main">
              <a:ext uri="{FF2B5EF4-FFF2-40B4-BE49-F238E27FC236}">
                <a16:creationId xmlns:a16="http://schemas.microsoft.com/office/drawing/2014/main" id="{58D2A799-9FED-4A6F-B9D4-2F2990AE6072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461185" y="804672"/>
            <a:ext cx="5279366" cy="524865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algn="l">
              <a:spcAft>
                <a:spcPts val="1000"/>
              </a:spcAft>
              <a:buNone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1. Можливості сучасних цифрових технологій у роботі лікаря-стоматолога.</a:t>
            </a:r>
          </a:p>
          <a:p xmlns:a="http://schemas.openxmlformats.org/drawingml/2006/main">
            <a:pPr algn="l">
              <a:spcAft>
                <a:spcPts val="1000"/>
              </a:spcAft>
              <a:buNone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2. Отримання, обробка й аналіз двовимірних цифрових зображень.</a:t>
            </a:r>
          </a:p>
          <a:p xmlns:a="http://schemas.openxmlformats.org/drawingml/2006/main">
            <a:pPr algn="l">
              <a:spcAft>
                <a:spcPts val="1000"/>
              </a:spcAft>
              <a:buNone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3. Тривимірні цифрові зображення: КПКТ, МРТ, DICOM → STL/OBJ.</a:t>
            </a:r>
          </a:p>
          <a:p xmlns:a="http://schemas.openxmlformats.org/drawingml/2006/main">
            <a:pPr algn="l">
              <a:spcAft>
                <a:spcPts val="1000"/>
              </a:spcAft>
              <a:buNone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4. Віртуальне планування хірургічного, ортопедичного, ортодонтичного й терапевтичного лікування.</a:t>
            </a:r>
          </a:p>
          <a:p xmlns:a="http://schemas.openxmlformats.org/drawingml/2006/main">
            <a:pPr algn="l">
              <a:spcAft>
                <a:spcPts val="1000"/>
              </a:spcAft>
              <a:buNone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5. Тривимірне моделювання: Mesh-об’єкти та NURBS.</a:t>
            </a:r>
          </a:p>
          <a:p xmlns:a="http://schemas.openxmlformats.org/drawingml/2006/main">
            <a:pPr algn="l">
              <a:spcAft>
                <a:spcPts val="1000"/>
              </a:spcAft>
              <a:buNone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6. 3D-друк, підготовка моделей і фінішна обробка; захист медичної інформації.</a:t>
            </a:r>
          </a:p>
        </p:txBody>
      </p:sp>
    </p:spTree>
    <p:extLst>
      <p:ext uri="{BB962C8B-B14F-4D97-AF65-F5344CB8AC3E}">
        <p14:creationId xmlns:p14="http://schemas.microsoft.com/office/powerpoint/2010/main" val="1647075828"/>
      </p:ext>
    </p:extLst>
  </p:cSld>
</p:sld>
</file>

<file path=ppt/slides/slide5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12" name="Google Shape;112;p17">
            <a:extLst xmlns:a="http://schemas.openxmlformats.org/drawingml/2006/main">
              <a:ext uri="{FF2B5EF4-FFF2-40B4-BE49-F238E27FC236}">
                <a16:creationId xmlns:a16="http://schemas.microsoft.com/office/drawing/2014/main" id="{0813502E-4F37-4B6D-B50C-35C83417E456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61540" y="1691737"/>
            <a:ext cx="4880136" cy="2914768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Autofit/>
          </a:bodyPr>
          <a:lstStyle xmlns:a="http://schemas.openxmlformats.org/drawingml/2006/main"/>
          <a:p xmlns:a="http://schemas.openxmlformats.org/drawingml/2006/main">
            <a:r>
              <a:t>ОЧІКУВАНІ РЕЗУЛЬТАТИ НАВЧАННЯ</a:t>
            </a:r>
          </a:p>
        </p:txBody>
      </p:sp>
      <p:sp>
        <p:nvSpPr>
          <p:cNvPr id="113" name="Google Shape;113;p17">
            <a:extLst xmlns:a="http://schemas.openxmlformats.org/drawingml/2006/main">
              <a:ext uri="{FF2B5EF4-FFF2-40B4-BE49-F238E27FC236}">
                <a16:creationId xmlns:a16="http://schemas.microsoft.com/office/drawing/2014/main" id="{52C02672-6A2C-487B-9408-40594CE68C7C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753333" y="770165"/>
            <a:ext cx="4815840" cy="5492611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marL="457200" indent="-342900" algn="l">
              <a:spcAft>
                <a:spcPts val="9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Проводити метричний аналіз двовимірних цифрових знімків.</a:t>
            </a:r>
          </a:p>
          <a:p xmlns:a="http://schemas.openxmlformats.org/drawingml/2006/main">
            <a:pPr marL="457200" indent="-342900" algn="l">
              <a:spcAft>
                <a:spcPts val="9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Планувати й аналізувати тривимірні дослідження, працювати з КПКТ та МРТ.</a:t>
            </a:r>
          </a:p>
          <a:p xmlns:a="http://schemas.openxmlformats.org/drawingml/2006/main">
            <a:pPr marL="457200" indent="-342900" algn="l">
              <a:spcAft>
                <a:spcPts val="9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Виконувати віртуальне планування лікування із застосуванням DSD і цефалометрії.</a:t>
            </a:r>
          </a:p>
          <a:p xmlns:a="http://schemas.openxmlformats.org/drawingml/2006/main">
            <a:pPr marL="457200" indent="-342900" algn="l">
              <a:spcAft>
                <a:spcPts val="9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Володіти базовими навичками 3D-дизайну стоматологічних конструкцій.</a:t>
            </a:r>
          </a:p>
          <a:p xmlns:a="http://schemas.openxmlformats.org/drawingml/2006/main">
            <a:pPr marL="457200" indent="-342900" algn="l">
              <a:spcAft>
                <a:spcPts val="9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Готувати моделі та виконувати 3D-друк стоматологічних апаратів і конструкцій.</a:t>
            </a:r>
          </a:p>
          <a:p xmlns:a="http://schemas.openxmlformats.org/drawingml/2006/main">
            <a:pPr marL="457200" indent="-342900" algn="l">
              <a:spcAft>
                <a:spcPts val="9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Захищати персональну медичну інформацію в комп’ютерних системах і мережах.</a:t>
            </a:r>
          </a:p>
        </p:txBody>
      </p:sp>
    </p:spTree>
    <p:extLst>
      <p:ext uri="{BB962C8B-B14F-4D97-AF65-F5344CB8AC3E}">
        <p14:creationId xmlns:p14="http://schemas.microsoft.com/office/powerpoint/2010/main" val="750605670"/>
      </p:ext>
    </p:extLst>
  </p:cSld>
</p:sld>
</file>

<file path=ppt/slides/slide6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18" name="Google Shape;118;p18">
            <a:extLst xmlns:a="http://schemas.openxmlformats.org/drawingml/2006/main">
              <a:ext uri="{FF2B5EF4-FFF2-40B4-BE49-F238E27FC236}">
                <a16:creationId xmlns:a16="http://schemas.microsoft.com/office/drawing/2014/main" id="{3CF0213E-06F3-4492-93D2-C13194FF6B98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929426" y="444508"/>
            <a:ext cx="4486656" cy="1141497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/>
          <a:p xmlns:a="http://schemas.openxmlformats.org/drawingml/2006/main">
            <a:r>
              <a:t>СТРУКТУРА ТА КОНТРОЛЬ</a:t>
            </a:r>
          </a:p>
        </p:txBody>
      </p:sp>
      <p:sp>
        <p:nvSpPr>
          <p:cNvPr id="119" name="Google Shape;119;p18">
            <a:extLst xmlns:a="http://schemas.openxmlformats.org/drawingml/2006/main">
              <a:ext uri="{FF2B5EF4-FFF2-40B4-BE49-F238E27FC236}">
                <a16:creationId xmlns:a16="http://schemas.microsoft.com/office/drawing/2014/main" id="{1D69CFC5-60A1-4CE9-ACA7-991B43280B22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792481" y="2130387"/>
            <a:ext cx="4815840" cy="3524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marL="457200" indent="-342900" algn="l">
              <a:spcAft>
                <a:spcPts val="1200"/>
              </a:spcAft>
              <a:buChar char="•"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Лекції — 14 год</a:t>
            </a:r>
          </a:p>
          <a:p xmlns:a="http://schemas.openxmlformats.org/drawingml/2006/main">
            <a:pPr marL="457200" indent="-342900" algn="l">
              <a:spcAft>
                <a:spcPts val="1200"/>
              </a:spcAft>
              <a:buChar char="•"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Практичні заняття — 16 год</a:t>
            </a:r>
          </a:p>
          <a:p xmlns:a="http://schemas.openxmlformats.org/drawingml/2006/main">
            <a:pPr marL="457200" indent="-342900" algn="l">
              <a:spcAft>
                <a:spcPts val="1200"/>
              </a:spcAft>
              <a:buChar char="•"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Самостійна робота — 60 год</a:t>
            </a:r>
          </a:p>
          <a:p xmlns:a="http://schemas.openxmlformats.org/drawingml/2006/main">
            <a:pPr marL="457200" indent="-342900" algn="l">
              <a:spcAft>
                <a:spcPts val="1200"/>
              </a:spcAft>
              <a:buChar char="•"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Разом — 90 год / 3 кредити ЄКТС</a:t>
            </a:r>
          </a:p>
          <a:p xmlns:a="http://schemas.openxmlformats.org/drawingml/2006/main">
            <a:pPr marL="457200" indent="-342900" algn="l">
              <a:spcAft>
                <a:spcPts val="1200"/>
              </a:spcAft>
              <a:buChar char="•"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Лекції, практичні заняття й самостійна робота охоплюють усі шість тем.</a:t>
            </a:r>
          </a:p>
        </p:txBody>
      </p:sp>
      <p:sp>
        <p:nvSpPr>
          <p:cNvPr id="120" name="Google Shape;120;p18">
            <a:extLst xmlns:a="http://schemas.openxmlformats.org/drawingml/2006/main">
              <a:ext uri="{FF2B5EF4-FFF2-40B4-BE49-F238E27FC236}">
                <a16:creationId xmlns:a16="http://schemas.microsoft.com/office/drawing/2014/main" id="{AD085990-4170-4CA7-8E70-3C2F108554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09911" y="1974193"/>
            <a:ext cx="5082398" cy="4381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marL="457200" indent="-342900" algn="l">
              <a:spcAft>
                <a:spcPts val="1000"/>
              </a:spcAft>
              <a:buChar char="•"/>
              <a:defRPr sz="19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900">
                <a:solidFill>
                  <a:srgbClr val="000000"/>
                </a:solidFill>
                <a:latin typeface="Arial"/>
                <a:ea typeface="Arial"/>
                <a:cs typeface="Arial"/>
              </a:rPr>
              <a:t>Поточний контроль: опитування, ситуаційні й практичні завдання.</a:t>
            </a:r>
          </a:p>
          <a:p xmlns:a="http://schemas.openxmlformats.org/drawingml/2006/main">
            <a:pPr marL="457200" indent="-342900" algn="l">
              <a:spcAft>
                <a:spcPts val="1000"/>
              </a:spcAft>
              <a:buChar char="•"/>
              <a:defRPr sz="19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900">
                <a:solidFill>
                  <a:srgbClr val="000000"/>
                </a:solidFill>
                <a:latin typeface="Arial"/>
                <a:ea typeface="Arial"/>
                <a:cs typeface="Arial"/>
              </a:rPr>
              <a:t>Перевірка аналізу зображень, віртуального плану та цифрової моделі.</a:t>
            </a:r>
          </a:p>
          <a:p xmlns:a="http://schemas.openxmlformats.org/drawingml/2006/main">
            <a:pPr marL="457200" indent="-342900" algn="l">
              <a:spcAft>
                <a:spcPts val="1000"/>
              </a:spcAft>
              <a:buChar char="•"/>
              <a:defRPr sz="19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900">
                <a:solidFill>
                  <a:srgbClr val="000000"/>
                </a:solidFill>
                <a:latin typeface="Arial"/>
                <a:ea typeface="Arial"/>
                <a:cs typeface="Arial"/>
              </a:rPr>
              <a:t>Залік у V семестрі за результатами поточної діяльності.</a:t>
            </a:r>
          </a:p>
          <a:p xmlns:a="http://schemas.openxmlformats.org/drawingml/2006/main">
            <a:pPr marL="457200" indent="-342900" algn="l">
              <a:spcAft>
                <a:spcPts val="1000"/>
              </a:spcAft>
              <a:buChar char="•"/>
              <a:defRPr sz="19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900">
                <a:solidFill>
                  <a:srgbClr val="000000"/>
                </a:solidFill>
                <a:latin typeface="Arial"/>
                <a:ea typeface="Arial"/>
                <a:cs typeface="Arial"/>
              </a:rPr>
              <a:t>Середню оцінку переводять у 200-бальну шкалу. Позитивний результат — 122–200 балів.</a:t>
            </a:r>
          </a:p>
          <a:p xmlns:a="http://schemas.openxmlformats.org/drawingml/2006/main">
            <a:pPr marL="457200" indent="-342900" algn="l">
              <a:spcAft>
                <a:spcPts val="1000"/>
              </a:spcAft>
              <a:buChar char="•"/>
              <a:defRPr sz="19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900">
                <a:solidFill>
                  <a:srgbClr val="000000"/>
                </a:solidFill>
                <a:latin typeface="Arial"/>
                <a:ea typeface="Arial"/>
                <a:cs typeface="Arial"/>
              </a:rPr>
              <a:t>Виконання навчального плану, відпрацювання пропусків; середня оцінка не нижче 3,0.</a:t>
            </a:r>
          </a:p>
        </p:txBody>
      </p:sp>
      <p:sp>
        <p:nvSpPr>
          <p:cNvPr id="121" name="Google Shape;121;p18">
            <a:extLst xmlns:a="http://schemas.openxmlformats.org/drawingml/2006/main">
              <a:ext uri="{FF2B5EF4-FFF2-40B4-BE49-F238E27FC236}">
                <a16:creationId xmlns:a16="http://schemas.microsoft.com/office/drawing/2014/main" id="{33D6CB99-67CE-4F41-BC27-9D8FA5D0AA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43336" y="510644"/>
            <a:ext cx="4486656" cy="1141497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31750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/>
          <a:p xmlns:a="http://schemas.openxmlformats.org/drawingml/2006/main">
            <a:pPr marL="0" marR="0" lvl="0" indent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sz="3200" b="1" i="0" u="none" cap="none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ФОРМИ НАВЧАННЯ </a:t>
            </a:r>
            <a:endParaRPr sz="3200" b="1" i="0" u="none" cap="none">
              <a:solidFill>
                <a:srgbClr val="002060"/>
              </a:solidFill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1036436"/>
      </p:ext>
    </p:extLst>
  </p:cSld>
</p:sld>
</file>

<file path=ppt/slides/slide7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26" name="Google Shape;126;p19">
            <a:extLst xmlns:a="http://schemas.openxmlformats.org/drawingml/2006/main">
              <a:ext uri="{FF2B5EF4-FFF2-40B4-BE49-F238E27FC236}">
                <a16:creationId xmlns:a16="http://schemas.microsoft.com/office/drawing/2014/main" id="{9641F5D5-F995-4646-8DA9-8213F5EA0632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929426" y="444508"/>
            <a:ext cx="4486656" cy="1141497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/>
          <a:p xmlns:a="http://schemas.openxmlformats.org/drawingml/2006/main">
            <a:r>
              <a:t>ОРГАНІЗАЦІЯ ТА КОНТАКТИ</a:t>
            </a:r>
          </a:p>
        </p:txBody>
      </p:sp>
      <p:sp>
        <p:nvSpPr>
          <p:cNvPr id="127" name="Google Shape;127;p19">
            <a:extLst xmlns:a="http://schemas.openxmlformats.org/drawingml/2006/main">
              <a:ext uri="{FF2B5EF4-FFF2-40B4-BE49-F238E27FC236}">
                <a16:creationId xmlns:a16="http://schemas.microsoft.com/office/drawing/2014/main" id="{0A6D210D-1078-42CB-B5EA-AB8C98A22CBE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1070829" y="2354842"/>
            <a:ext cx="3607682" cy="3238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marL="457200" indent="-342900" algn="l">
              <a:spcAft>
                <a:spcPts val="10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Кафедра стоматології дитячого віку</a:t>
            </a:r>
          </a:p>
          <a:p xmlns:a="http://schemas.openxmlformats.org/drawingml/2006/main">
            <a:pPr marL="457200" indent="-342900" algn="l">
              <a:spcAft>
                <a:spcPts val="10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Спеціальність: I1 «Стоматологія»</a:t>
            </a:r>
          </a:p>
          <a:p xmlns:a="http://schemas.openxmlformats.org/drawingml/2006/main">
            <a:pPr marL="457200" indent="-342900" algn="l">
              <a:spcAft>
                <a:spcPts val="10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ОНП «Стоматологія», 2026</a:t>
            </a:r>
          </a:p>
          <a:p xmlns:a="http://schemas.openxmlformats.org/drawingml/2006/main">
            <a:pPr marL="457200" indent="-342900" algn="l">
              <a:spcAft>
                <a:spcPts val="10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Третій (освітньо-науковий) рівень</a:t>
            </a:r>
          </a:p>
        </p:txBody>
      </p:sp>
      <p:sp>
        <p:nvSpPr>
          <p:cNvPr id="128" name="Google Shape;128;p19">
            <a:extLst xmlns:a="http://schemas.openxmlformats.org/drawingml/2006/main">
              <a:ext uri="{FF2B5EF4-FFF2-40B4-BE49-F238E27FC236}">
                <a16:creationId xmlns:a16="http://schemas.microsoft.com/office/drawing/2014/main" id="{AA4657DF-E332-409F-9BEF-55579C493A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325" y="329490"/>
            <a:ext cx="4486656" cy="1141497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31750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algn="l">
              <a:spcAft>
                <a:spcPts val="700"/>
              </a:spcAft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400">
                <a:solidFill>
                  <a:srgbClr val="000000"/>
                </a:solidFill>
                <a:latin typeface="Arial"/>
                <a:ea typeface="Arial"/>
                <a:cs typeface="Arial"/>
              </a:rPr>
              <a:t>Укладач програми: д.мед.н., проф. М.О. Дмітрієв</a:t>
            </a:r>
          </a:p>
          <a:p xmlns:a="http://schemas.openxmlformats.org/drawingml/2006/main">
            <a:pPr algn="l">
              <a:spcAft>
                <a:spcPts val="700"/>
              </a:spcAft>
              <a:buNone/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400">
                <a:solidFill>
                  <a:srgbClr val="000000"/>
                </a:solidFill>
                <a:latin typeface="Arial"/>
                <a:ea typeface="Arial"/>
                <a:cs typeface="Arial"/>
              </a:rPr>
              <a:t>Викладачі: к.мед.н., ас. А.В. Черниш; д.мед.н., проф. М.О. Дмітрієв</a:t>
            </a:r>
          </a:p>
        </p:txBody>
      </p:sp>
      <p:sp>
        <p:nvSpPr>
          <p:cNvPr id="130" name="Google Shape;130;p19">
            <a:extLst xmlns:a="http://schemas.openxmlformats.org/drawingml/2006/main">
              <a:ext uri="{FF2B5EF4-FFF2-40B4-BE49-F238E27FC236}">
                <a16:creationId xmlns:a16="http://schemas.microsoft.com/office/drawing/2014/main" id="{AB757BCC-0EC5-492B-B5B2-26EBDEDE6C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35305" y="2408390"/>
            <a:ext cx="4505385" cy="3714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algn="l">
              <a:spcAft>
                <a:spcPts val="800"/>
              </a:spcAft>
              <a:buNone/>
              <a:defRPr sz="22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00">
                <a:solidFill>
                  <a:srgbClr val="000000"/>
                </a:solidFill>
                <a:latin typeface="Arial"/>
                <a:ea typeface="Arial"/>
                <a:cs typeface="Arial"/>
              </a:rPr>
              <a:t>Контакти кафедри:</a:t>
            </a:r>
          </a:p>
          <a:p xmlns:a="http://schemas.openxmlformats.org/drawingml/2006/main">
            <a:pPr algn="l">
              <a:spcAft>
                <a:spcPts val="800"/>
              </a:spcAft>
              <a:buNone/>
              <a:defRPr sz="22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00">
                <a:solidFill>
                  <a:srgbClr val="000000"/>
                </a:solidFill>
                <a:latin typeface="Arial"/>
                <a:ea typeface="Arial"/>
                <a:cs typeface="Arial"/>
              </a:rPr>
              <a:t>21028, м. Вінниця, вул. Стуса, 2А</a:t>
            </a:r>
          </a:p>
          <a:p xmlns:a="http://schemas.openxmlformats.org/drawingml/2006/main">
            <a:pPr algn="l">
              <a:spcAft>
                <a:spcPts val="800"/>
              </a:spcAft>
              <a:buNone/>
              <a:defRPr sz="22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00">
                <a:solidFill>
                  <a:srgbClr val="000000"/>
                </a:solidFill>
                <a:latin typeface="Arial"/>
                <a:ea typeface="Arial"/>
                <a:cs typeface="Arial"/>
              </a:rPr>
              <a:t>Тел.: +380 63 628 31 78</a:t>
            </a:r>
          </a:p>
          <a:p xmlns:a="http://schemas.openxmlformats.org/drawingml/2006/main">
            <a:pPr algn="l">
              <a:spcAft>
                <a:spcPts val="800"/>
              </a:spcAft>
              <a:buNone/>
              <a:defRPr sz="22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00">
                <a:solidFill>
                  <a:srgbClr val="000000"/>
                </a:solidFill>
                <a:latin typeface="Arial"/>
                <a:ea typeface="Arial"/>
                <a:cs typeface="Arial"/>
              </a:rPr>
              <a:t>E-mail: child.stom@vnmu.edu.ua</a:t>
            </a:r>
          </a:p>
          <a:p xmlns:a="http://schemas.openxmlformats.org/drawingml/2006/main">
            <a:pPr algn="l">
              <a:spcAft>
                <a:spcPts val="800"/>
              </a:spcAft>
              <a:buNone/>
              <a:defRPr sz="22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00">
                <a:solidFill>
                  <a:srgbClr val="000000"/>
                </a:solidFill>
                <a:latin typeface="Arial"/>
                <a:ea typeface="Arial"/>
                <a:cs typeface="Arial"/>
              </a:rPr>
              <a:t>Навчальні матеріали та завдання — через корпоративні ресурси кафедри.</a:t>
            </a:r>
          </a:p>
        </p:txBody>
      </p:sp>
    </p:spTree>
    <p:extLst>
      <p:ext uri="{BB962C8B-B14F-4D97-AF65-F5344CB8AC3E}">
        <p14:creationId xmlns:p14="http://schemas.microsoft.com/office/powerpoint/2010/main" val="1548111847"/>
      </p:ext>
    </p:extLst>
  </p:cSld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2026-10-05T20:36:01.1070000Z</dcterms:created>
  <dcterms:modified xsi:type="dcterms:W3CDTF">2026-10-05T20:36:01.1070000Z</dcterms:modified>
</coreProperties>
</file>