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6654" autoAdjust="0"/>
    <p:restoredTop sz="94660"/>
  </p:normalViewPr>
  <p:slideViewPr>
    <p:cSldViewPr snapToGrid="0">
      <p:cViewPr varScale="1">
        <p:scale>
          <a:sx n="93" d="100"/>
          <a:sy n="93" d="100"/>
        </p:scale>
        <p:origin x="240" y="7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МІКРОБІОЛОГІЇ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222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22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ОХОРОНА ЗДОРОВ’Я 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4.9.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Мікробіологічні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засади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антибактеріальної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терапії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4.9. «Мікробіологічні засади антибактеріальної терапії»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5030" y="2468767"/>
            <a:ext cx="10031288" cy="375087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222 Медицина</a:t>
            </a:r>
          </a:p>
          <a:p>
            <a:pPr marL="0" indent="0">
              <a:buNone/>
            </a:pPr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marL="0" indent="0" algn="just">
              <a:buNone/>
            </a:pPr>
            <a:r>
              <a:rPr lang="uk-UA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базові знання з мікробіології, фармакології, біологічної хімії, медичної біології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8"/>
            <a:ext cx="5355825" cy="30210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 algn="just">
              <a:buNone/>
            </a:pPr>
            <a:r>
              <a:rPr lang="uk-UA" sz="2200" dirty="0"/>
              <a:t>отримання  глибоких знань щодо причин розвитку резистентності до антимікробних препаратів, шляхи її подолання, раціонального вибору антибактеріального препарату для проведення </a:t>
            </a:r>
            <a:r>
              <a:rPr lang="uk-UA" sz="2200" dirty="0" err="1"/>
              <a:t>етіотропного</a:t>
            </a:r>
            <a:r>
              <a:rPr lang="uk-UA" sz="2200" dirty="0"/>
              <a:t> лікування або профілактики інфекційних захворювань.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387927"/>
            <a:ext cx="4856671" cy="6054437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sz="2900" dirty="0"/>
              <a:t>Курс </a:t>
            </a:r>
            <a:r>
              <a:rPr lang="ru-RU" sz="2900" dirty="0" err="1"/>
              <a:t>рекомендується</a:t>
            </a:r>
            <a:r>
              <a:rPr lang="ru-RU" sz="2900" dirty="0"/>
              <a:t> до </a:t>
            </a:r>
            <a:r>
              <a:rPr lang="ru-RU" sz="2900" dirty="0" err="1"/>
              <a:t>вивчення</a:t>
            </a:r>
            <a:r>
              <a:rPr lang="ru-RU" sz="2900" dirty="0"/>
              <a:t> </a:t>
            </a:r>
            <a:r>
              <a:rPr lang="ru-RU" sz="2900" dirty="0" err="1"/>
              <a:t>всім</a:t>
            </a:r>
            <a:r>
              <a:rPr lang="ru-RU" sz="2900" dirty="0"/>
              <a:t> </a:t>
            </a:r>
            <a:r>
              <a:rPr lang="ru-RU" sz="2900" dirty="0" err="1"/>
              <a:t>здобувачам</a:t>
            </a:r>
            <a:r>
              <a:rPr lang="ru-RU" sz="2900" dirty="0"/>
              <a:t> </a:t>
            </a:r>
            <a:r>
              <a:rPr lang="ru-RU" sz="2900" dirty="0" err="1"/>
              <a:t>освіти</a:t>
            </a:r>
            <a:r>
              <a:rPr lang="ru-RU" sz="2900" dirty="0"/>
              <a:t>, а також </a:t>
            </a:r>
            <a:r>
              <a:rPr lang="ru-RU" sz="2900" dirty="0" err="1"/>
              <a:t>тим</a:t>
            </a:r>
            <a:r>
              <a:rPr lang="ru-RU" sz="2900" dirty="0"/>
              <a:t>, </a:t>
            </a:r>
            <a:r>
              <a:rPr lang="ru-RU" sz="2900" dirty="0" err="1"/>
              <a:t>хто</a:t>
            </a:r>
            <a:r>
              <a:rPr lang="ru-RU" sz="2900" dirty="0"/>
              <a:t> </a:t>
            </a:r>
            <a:r>
              <a:rPr lang="ru-RU" sz="2900" dirty="0" err="1"/>
              <a:t>прагне</a:t>
            </a:r>
            <a:r>
              <a:rPr lang="ru-RU" sz="2900" dirty="0"/>
              <a:t> до </a:t>
            </a:r>
            <a:r>
              <a:rPr lang="ru-RU" sz="2900" dirty="0" err="1"/>
              <a:t>поглиблення</a:t>
            </a:r>
            <a:r>
              <a:rPr lang="ru-RU" sz="2900" dirty="0"/>
              <a:t>  </a:t>
            </a:r>
            <a:r>
              <a:rPr lang="ru-RU" sz="2900" dirty="0" err="1"/>
              <a:t>знань</a:t>
            </a:r>
            <a:r>
              <a:rPr lang="ru-RU" sz="2900" dirty="0"/>
              <a:t> з :</a:t>
            </a:r>
          </a:p>
          <a:p>
            <a:pPr algn="just"/>
            <a:r>
              <a:rPr lang="ru-RU" sz="2900" dirty="0"/>
              <a:t>- </a:t>
            </a:r>
            <a:r>
              <a:rPr lang="ru-RU" sz="2900" dirty="0" err="1"/>
              <a:t>механізмів</a:t>
            </a:r>
            <a:r>
              <a:rPr lang="ru-RU" sz="2900" dirty="0"/>
              <a:t> </a:t>
            </a:r>
            <a:r>
              <a:rPr lang="ru-RU" sz="2900" dirty="0" err="1"/>
              <a:t>розвитку</a:t>
            </a:r>
            <a:r>
              <a:rPr lang="ru-RU" sz="2900" dirty="0"/>
              <a:t> </a:t>
            </a:r>
            <a:r>
              <a:rPr lang="ru-RU" sz="2900" dirty="0" err="1"/>
              <a:t>резистентності</a:t>
            </a:r>
            <a:r>
              <a:rPr lang="ru-RU" sz="2900" dirty="0"/>
              <a:t> </a:t>
            </a:r>
            <a:r>
              <a:rPr lang="ru-RU" sz="2900" dirty="0" err="1"/>
              <a:t>мікроорганізмів</a:t>
            </a:r>
            <a:r>
              <a:rPr lang="ru-RU" sz="2900" dirty="0"/>
              <a:t> до </a:t>
            </a:r>
            <a:r>
              <a:rPr lang="ru-RU" sz="2900" dirty="0" err="1"/>
              <a:t>антибактеріальних</a:t>
            </a:r>
            <a:r>
              <a:rPr lang="ru-RU" sz="2900" dirty="0"/>
              <a:t> </a:t>
            </a:r>
            <a:r>
              <a:rPr lang="ru-RU" sz="2900" dirty="0" err="1"/>
              <a:t>препаратів</a:t>
            </a:r>
            <a:r>
              <a:rPr lang="ru-RU" sz="2900" dirty="0"/>
              <a:t>;</a:t>
            </a:r>
          </a:p>
          <a:p>
            <a:pPr algn="just"/>
            <a:r>
              <a:rPr lang="ru-RU" sz="2900" dirty="0"/>
              <a:t>- </a:t>
            </a:r>
            <a:r>
              <a:rPr lang="ru-RU" sz="2900" dirty="0" err="1"/>
              <a:t>чутливості</a:t>
            </a:r>
            <a:r>
              <a:rPr lang="ru-RU" sz="2900" dirty="0"/>
              <a:t> </a:t>
            </a:r>
            <a:r>
              <a:rPr lang="ru-RU" sz="2900" dirty="0" err="1"/>
              <a:t>сучасних</a:t>
            </a:r>
            <a:r>
              <a:rPr lang="ru-RU" sz="2900" dirty="0"/>
              <a:t> </a:t>
            </a:r>
            <a:r>
              <a:rPr lang="ru-RU" sz="2900" dirty="0" err="1"/>
              <a:t>мікроорганізмів</a:t>
            </a:r>
            <a:r>
              <a:rPr lang="ru-RU" sz="2900" dirty="0"/>
              <a:t>, </a:t>
            </a:r>
            <a:r>
              <a:rPr lang="ru-RU" sz="2900" dirty="0" err="1"/>
              <a:t>що</a:t>
            </a:r>
            <a:r>
              <a:rPr lang="ru-RU" sz="2900" dirty="0"/>
              <a:t> </a:t>
            </a:r>
            <a:r>
              <a:rPr lang="ru-RU" sz="2900" dirty="0" err="1"/>
              <a:t>викликають</a:t>
            </a:r>
            <a:r>
              <a:rPr lang="ru-RU" sz="2900" dirty="0"/>
              <a:t> </a:t>
            </a:r>
            <a:r>
              <a:rPr lang="ru-RU" sz="2900" dirty="0" err="1"/>
              <a:t>гнійно-запальні</a:t>
            </a:r>
            <a:r>
              <a:rPr lang="ru-RU" sz="2900" dirty="0"/>
              <a:t>  </a:t>
            </a:r>
            <a:r>
              <a:rPr lang="ru-RU" sz="2900" dirty="0" err="1"/>
              <a:t>захворювання</a:t>
            </a:r>
            <a:r>
              <a:rPr lang="ru-RU" sz="2900" dirty="0"/>
              <a:t>  до </a:t>
            </a:r>
            <a:r>
              <a:rPr lang="ru-RU" sz="2900" dirty="0" err="1"/>
              <a:t>антибіотиків</a:t>
            </a:r>
            <a:r>
              <a:rPr lang="ru-RU" sz="2900" dirty="0"/>
              <a:t>;</a:t>
            </a:r>
          </a:p>
          <a:p>
            <a:pPr algn="just"/>
            <a:r>
              <a:rPr lang="ru-RU" sz="2900" dirty="0"/>
              <a:t>- </a:t>
            </a:r>
            <a:r>
              <a:rPr lang="ru-RU" sz="2900" dirty="0" err="1"/>
              <a:t>раціонального</a:t>
            </a:r>
            <a:r>
              <a:rPr lang="ru-RU" sz="2900" dirty="0"/>
              <a:t> </a:t>
            </a:r>
            <a:r>
              <a:rPr lang="ru-RU" sz="2900" dirty="0" err="1"/>
              <a:t>вибору</a:t>
            </a:r>
            <a:r>
              <a:rPr lang="ru-RU" sz="2900" dirty="0"/>
              <a:t> </a:t>
            </a:r>
            <a:r>
              <a:rPr lang="ru-RU" sz="2900" dirty="0" err="1"/>
              <a:t>антибактеріального</a:t>
            </a:r>
            <a:r>
              <a:rPr lang="ru-RU" sz="2900" dirty="0"/>
              <a:t> препарату для </a:t>
            </a:r>
            <a:r>
              <a:rPr lang="ru-RU" sz="2900" dirty="0" err="1"/>
              <a:t>лікування</a:t>
            </a:r>
            <a:r>
              <a:rPr lang="ru-RU" sz="2900" dirty="0"/>
              <a:t> та </a:t>
            </a:r>
            <a:r>
              <a:rPr lang="ru-RU" sz="2900" dirty="0" err="1"/>
              <a:t>профілактики</a:t>
            </a:r>
            <a:r>
              <a:rPr lang="ru-RU" sz="2900" dirty="0"/>
              <a:t> </a:t>
            </a:r>
            <a:r>
              <a:rPr lang="ru-RU" sz="2900" dirty="0" err="1"/>
              <a:t>інфекційних</a:t>
            </a:r>
            <a:r>
              <a:rPr lang="ru-RU" sz="2900" dirty="0"/>
              <a:t> </a:t>
            </a:r>
            <a:r>
              <a:rPr lang="ru-RU" sz="2900" dirty="0" err="1"/>
              <a:t>захворювань</a:t>
            </a:r>
            <a:r>
              <a:rPr lang="ru-RU" sz="2900" dirty="0"/>
              <a:t>, </a:t>
            </a:r>
            <a:r>
              <a:rPr lang="ru-RU" sz="2900" dirty="0" err="1"/>
              <a:t>викликаних</a:t>
            </a:r>
            <a:r>
              <a:rPr lang="ru-RU" sz="2900" dirty="0"/>
              <a:t> </a:t>
            </a:r>
            <a:r>
              <a:rPr lang="ru-RU" sz="2900" dirty="0" err="1"/>
              <a:t>резистентними</a:t>
            </a:r>
            <a:r>
              <a:rPr lang="ru-RU" sz="2900" dirty="0"/>
              <a:t> та </a:t>
            </a:r>
            <a:r>
              <a:rPr lang="ru-RU" sz="2900" dirty="0" err="1"/>
              <a:t>мультирезистентними</a:t>
            </a:r>
            <a:r>
              <a:rPr lang="ru-RU" sz="2900" dirty="0"/>
              <a:t> </a:t>
            </a:r>
            <a:r>
              <a:rPr lang="ru-RU" sz="2900" dirty="0" err="1"/>
              <a:t>мікроорганізмами</a:t>
            </a:r>
            <a:r>
              <a:rPr lang="ru-RU" sz="2900" dirty="0"/>
              <a:t>. </a:t>
            </a:r>
          </a:p>
          <a:p>
            <a:pPr algn="just"/>
            <a:endParaRPr lang="uk-UA" sz="2900" dirty="0"/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498764"/>
            <a:ext cx="5279366" cy="5554564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взаємодію антибактеріальних препаратів із збудниками інфекційних захворювань;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механізми антимікробної дії та резистентності;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 раціонального вибору антибіотиків залежно від ймовірного збудника, локалізації інфекції та клінічної ситуації; 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інтерпретація результатів мікробіологічних досліджень (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антибіотикограми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); 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профілактика розвитку 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антибіотикорезистентності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принципи «</a:t>
            </a:r>
            <a:r>
              <a:rPr lang="en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antibiotic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stewardship»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360218"/>
            <a:ext cx="4815840" cy="6137563"/>
          </a:xfrm>
        </p:spPr>
        <p:txBody>
          <a:bodyPr>
            <a:noAutofit/>
          </a:bodyPr>
          <a:lstStyle/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інтерпретувати результати мікробіологічних досліджень і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антибіотикограм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ймовірного збудника залежно від клінічної ситуації;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обґрунтовувати вибір емпіричної антибактеріальної терапії;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коригувати лікування відповідно до результатів мікробіологічних досліджень;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ризики розвитку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антибіотикорезистентності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 помилки антибактеріальної терапії;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 принципи раціонального використання антибіотиків у клінічній практиці.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заняття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58508" y="2447671"/>
            <a:ext cx="53742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 </a:t>
            </a:r>
            <a:r>
              <a:rPr lang="uk-UA" sz="3200" cap="none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В.П.Ковальчук</a:t>
            </a:r>
            <a:endParaRPr lang="uk-UA" sz="3200" cap="none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320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</a:t>
            </a:r>
            <a:r>
              <a:rPr lang="uk-UA" sz="3200" cap="none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С.А.Колодій</a:t>
            </a:r>
            <a:endParaRPr lang="uk-UA" sz="3200" cap="none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320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Асистент Л.Д. Гуменюк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 мікробіології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microbiology@vnmu.edu.ua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234</TotalTime>
  <Words>371</Words>
  <Application>Microsoft Macintosh PowerPoint</Application>
  <PresentationFormat>Широкоэкранный</PresentationFormat>
  <Paragraphs>53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4.9. Мікробіологічні засади антибактеріальної терапії</vt:lpstr>
      <vt:lpstr>Паспорт ОСВІТНЬОГО КОМПОНЕнТА   ВК 4.9. «Мікробіологічні засади антибактеріальної терапії»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Фоміна Надія Сергіївна</cp:lastModifiedBy>
  <cp:revision>27</cp:revision>
  <dcterms:created xsi:type="dcterms:W3CDTF">2026-04-08T10:22:59Z</dcterms:created>
  <dcterms:modified xsi:type="dcterms:W3CDTF">2026-04-21T17:24:17Z</dcterms:modified>
</cp:coreProperties>
</file>