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69" r:id="rId4"/>
    <p:sldId id="270" r:id="rId5"/>
    <p:sldId id="271" r:id="rId6"/>
    <p:sldId id="277" r:id="rId7"/>
    <p:sldId id="274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E8D5"/>
    <a:srgbClr val="EAD9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219456" y="146304"/>
            <a:ext cx="11753088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18979" y="381001"/>
            <a:ext cx="109728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844800" y="2819400"/>
            <a:ext cx="8746979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333504" y="3267456"/>
            <a:ext cx="98755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498230"/>
            <a:ext cx="103632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3287713"/>
            <a:ext cx="103632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/>
          <a:p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/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822325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400800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51948"/>
            <a:ext cx="109728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/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53218"/>
            <a:ext cx="109728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743403" y="105765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17515" y="304800"/>
            <a:ext cx="524256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617515" y="1107560"/>
            <a:ext cx="524256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04800" y="2209800"/>
            <a:ext cx="11555275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/>
          <a:p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3924" y="4724400"/>
            <a:ext cx="73152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53924" y="5388937"/>
            <a:ext cx="73152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06400" y="249864"/>
            <a:ext cx="113792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219456" y="147085"/>
            <a:ext cx="11747795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727200" y="6400800"/>
            <a:ext cx="5616352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7416800" y="6400800"/>
            <a:ext cx="400304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B217183-5530-42CB-9472-638E88193DEE}" type="datetimeFigureOut">
              <a:rPr lang="uk-UA" smtClean="0"/>
              <a:pPr/>
              <a:t>20.11.2023</a:t>
            </a:fld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1518603" y="6514568"/>
            <a:ext cx="619051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29FBC7D-2AC6-4EF5-96FB-6868411CDEF9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53536"/>
            <a:ext cx="109728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46237"/>
            <a:ext cx="109728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>
            <a:extLst>
              <a:ext uri="{FF2B5EF4-FFF2-40B4-BE49-F238E27FC236}">
                <a16:creationId xmlns:a16="http://schemas.microsoft.com/office/drawing/2014/main" id="{1B4C7BFB-6667-4172-913D-4F407C31F788}"/>
              </a:ext>
            </a:extLst>
          </p:cNvPr>
          <p:cNvSpPr/>
          <p:nvPr/>
        </p:nvSpPr>
        <p:spPr>
          <a:xfrm>
            <a:off x="2173110" y="3097030"/>
            <a:ext cx="7940708" cy="140447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849" y="1400431"/>
            <a:ext cx="8377881" cy="2014187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latin typeface="Times New Roman"/>
                <a:cs typeface="Calibri Light"/>
              </a:rPr>
              <a:t>Вибіркова дисципліна:</a:t>
            </a:r>
            <a:br>
              <a:rPr lang="uk-UA" sz="3200" dirty="0">
                <a:latin typeface="Times New Roman"/>
                <a:cs typeface="Calibri Light"/>
              </a:rPr>
            </a:br>
            <a:br>
              <a:rPr lang="uk-UA" sz="3200" dirty="0">
                <a:latin typeface="Times New Roman"/>
                <a:cs typeface="Calibri Light"/>
              </a:rPr>
            </a:br>
            <a:r>
              <a:rPr lang="uk-UA" sz="3200" b="1" dirty="0">
                <a:latin typeface="Times New Roman"/>
                <a:cs typeface="Calibri Light"/>
              </a:rPr>
              <a:t>«ФІЗИЧНЕ ВИХОВАННЯ (ГІМНАСТИКА, ВИДИ ОЗДОРОВЧОГО ФІТНЕСУ)"</a:t>
            </a:r>
            <a:endParaRPr lang="uk-UA" sz="3200" b="1" dirty="0">
              <a:latin typeface="Times New Roman"/>
              <a:cs typeface="Times New Roman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7659417" y="4603926"/>
            <a:ext cx="4031898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>
              <a:lnSpc>
                <a:spcPct val="100000"/>
              </a:lnSpc>
            </a:pPr>
            <a:r>
              <a:rPr lang="uk-UA" sz="1400" dirty="0">
                <a:latin typeface="Times New Roman"/>
                <a:cs typeface="Calibri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B2E8E7-3A05-EDA1-8D75-B860EB328B78}"/>
              </a:ext>
            </a:extLst>
          </p:cNvPr>
          <p:cNvSpPr txBox="1"/>
          <p:nvPr/>
        </p:nvSpPr>
        <p:spPr>
          <a:xfrm>
            <a:off x="2991555" y="225777"/>
            <a:ext cx="6288263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1600" dirty="0">
                <a:latin typeface="Times New Roman"/>
                <a:cs typeface="Calibri"/>
              </a:rPr>
              <a:t>МІНІСТЕРСТВО ОХОРОНИ ЗДОРОВ'Я УКРАЇНИ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3748B8-E0A2-62D5-1692-0047B0220FC1}"/>
              </a:ext>
            </a:extLst>
          </p:cNvPr>
          <p:cNvSpPr txBox="1"/>
          <p:nvPr/>
        </p:nvSpPr>
        <p:spPr>
          <a:xfrm>
            <a:off x="2173110" y="592667"/>
            <a:ext cx="78461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1600" dirty="0">
                <a:latin typeface="Times New Roman"/>
                <a:cs typeface="Calibri"/>
              </a:rPr>
              <a:t>ВІННИЦЬКИЙ МЕДИЧНИЙ УНІВЕРСИТЕТ ІМ. М. І. ПИРОГОВА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1308B1-5DFA-BA1D-8100-1AA6385505A9}"/>
              </a:ext>
            </a:extLst>
          </p:cNvPr>
          <p:cNvSpPr txBox="1"/>
          <p:nvPr/>
        </p:nvSpPr>
        <p:spPr>
          <a:xfrm>
            <a:off x="3122141" y="1021493"/>
            <a:ext cx="5797804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1600" dirty="0">
                <a:latin typeface="Times New Roman"/>
                <a:cs typeface="Calibri"/>
              </a:rPr>
              <a:t>КАФЕДРА СПОРТИВНОЇ МЕДИЦИНИ, ФІЗИЧНОГО ВИХОВАННЯ ТА РЕАБІЛІТАЦІЇ</a:t>
            </a:r>
          </a:p>
        </p:txBody>
      </p:sp>
      <p:pic>
        <p:nvPicPr>
          <p:cNvPr id="9" name="Picture 4" descr="Аэробика / Ягодицы в BODYART / FITNESS">
            <a:extLst>
              <a:ext uri="{FF2B5EF4-FFF2-40B4-BE49-F238E27FC236}">
                <a16:creationId xmlns:a16="http://schemas.microsoft.com/office/drawing/2014/main" id="{58D65CA2-9787-4F4E-8D11-AC6803063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62" y="3683312"/>
            <a:ext cx="4209535" cy="255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84C19AC2-ED7A-4249-B875-543511930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747" y="3713777"/>
            <a:ext cx="4707831" cy="261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CDC4B9-36B2-4986-B570-37EE6174C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4843"/>
            <a:ext cx="10406449" cy="1245845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ТЕМАТИЧНИЙ ПЛАН</a:t>
            </a:r>
            <a:br>
              <a:rPr lang="uk-UA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практичних занять з дисципліни</a:t>
            </a:r>
            <a:br>
              <a:rPr lang="uk-UA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«Фізичне виховання ( гімнастика, види оздоровчого фітнесу)»</a:t>
            </a:r>
            <a:br>
              <a:rPr lang="uk-UA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для студентів 2 курсу медичного факультету  №2</a:t>
            </a:r>
            <a:br>
              <a:rPr lang="uk-UA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(спеціальності «227 фізична реабілітація»)</a:t>
            </a:r>
            <a:br>
              <a:rPr lang="uk-UA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 на 2023 -20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600" b="1" dirty="0" err="1">
                <a:latin typeface="Times New Roman" pitchFamily="18" charset="0"/>
                <a:cs typeface="Times New Roman" pitchFamily="18" charset="0"/>
              </a:rPr>
              <a:t>навч</a:t>
            </a: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. рік </a:t>
            </a:r>
            <a:br>
              <a:rPr lang="uk-UA" sz="1000" dirty="0"/>
            </a:br>
            <a:endParaRPr lang="uk-UA" sz="1000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609600" y="1646238"/>
          <a:ext cx="10972800" cy="46617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94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725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08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latin typeface="Times New Roman"/>
                          <a:ea typeface="MS Mincho"/>
                          <a:cs typeface="Times New Roman"/>
                        </a:rPr>
                        <a:t>№ заняття</a:t>
                      </a:r>
                      <a:endParaRPr lang="uk-UA" sz="1000" dirty="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00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latin typeface="Times New Roman"/>
                          <a:ea typeface="MS Mincho"/>
                          <a:cs typeface="Times New Roman"/>
                        </a:rPr>
                        <a:t>З м і с т   теми</a:t>
                      </a:r>
                      <a:endParaRPr lang="uk-UA" sz="10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latin typeface="Times New Roman"/>
                          <a:ea typeface="Times New Roman"/>
                          <a:cs typeface="Times New Roman"/>
                        </a:rPr>
                        <a:t>К-ть</a:t>
                      </a:r>
                      <a:endParaRPr lang="uk-UA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latin typeface="Times New Roman"/>
                          <a:ea typeface="Times New Roman"/>
                          <a:cs typeface="Times New Roman"/>
                        </a:rPr>
                        <a:t>аудит. годин</a:t>
                      </a:r>
                      <a:endParaRPr lang="uk-UA" sz="10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MS Mincho"/>
                          <a:cs typeface="Times New Roman"/>
                        </a:rPr>
                        <a:t>1</a:t>
                      </a:r>
                      <a:endParaRPr lang="uk-UA" sz="1400" dirty="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Способи визначення раціональних обсягів рухової активності та нормування фізичного навантаження.</a:t>
                      </a: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Оздоровча ходьба ( теренкур), скандинавська ходьба, спортивна ходьба, оздоровчий біг як засоби фізичного розвитку та фізичного вдосконалення</a:t>
                      </a:r>
                      <a:r>
                        <a:rPr lang="uk-UA" sz="1400" i="1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uk-UA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3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Гімнастичні вправи спрямовані на розвиток гнучкості</a:t>
                      </a: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4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Гімнастичні вправи, спрямовані на розвиток сили.</a:t>
                      </a: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5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Гімнастичні танцювальні вправи. 	</a:t>
                      </a: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4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6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Класифікація та зміст фітнес програм.</a:t>
                      </a: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4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7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Фізичні якості, що розвиваються на заняттях фітнесом.</a:t>
                      </a: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4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8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Характеристика основних вправ аеробіки та ритмічної гімнастики.</a:t>
                      </a: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71562" marR="71562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9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Вибір фізичних вправ у програмуванні фітнес тренування</a:t>
                      </a: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uk-UA" sz="1400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1562" marR="71562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MS Mincho"/>
                          <a:cs typeface="Times New Roman"/>
                        </a:rPr>
                        <a:t>10</a:t>
                      </a:r>
                      <a:endParaRPr lang="uk-UA" sz="140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Times New Roman"/>
                          <a:cs typeface="Times New Roman"/>
                        </a:rPr>
                        <a:t>Методи контролю за оздоровчим ефектом фітнес занять</a:t>
                      </a: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71562" marR="71562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400">
                        <a:latin typeface="Times New Roman"/>
                        <a:ea typeface="MS Mincho"/>
                        <a:cs typeface="Times New Roman"/>
                      </a:endParaRPr>
                    </a:p>
                  </a:txBody>
                  <a:tcPr marL="71562" marR="7156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1400" spc="-25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Разом:</a:t>
                      </a:r>
                      <a:endParaRPr lang="uk-UA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1562" marR="715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uk-UA" sz="14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uk-UA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1562" marR="71562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1029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Ранкове тренування для чоловіків">
            <a:extLst>
              <a:ext uri="{FF2B5EF4-FFF2-40B4-BE49-F238E27FC236}">
                <a16:creationId xmlns:a16="http://schemas.microsoft.com/office/drawing/2014/main" id="{B9CD36B3-E2BC-41E2-96AF-BE7DE7D84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8365" y="818796"/>
            <a:ext cx="3286298" cy="19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Чи завжди гімнастика - це сильні розтяжки і біль? – Розвиток дитини">
            <a:extLst>
              <a:ext uri="{FF2B5EF4-FFF2-40B4-BE49-F238E27FC236}">
                <a16:creationId xmlns:a16="http://schemas.microsoft.com/office/drawing/2014/main" id="{C3A40966-344F-4C9F-A950-237E43688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883439"/>
            <a:ext cx="3063153" cy="226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FA1470-60BC-4831-81B5-F7EF6D2A8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uk-UA" altLang="uk-UA" sz="6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uk-UA" sz="6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Гімнастика</a:t>
            </a:r>
            <a:br>
              <a:rPr lang="uk-UA" altLang="uk-UA" b="1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8FAE2FC3-BF13-4B9E-9385-705152D88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574" y="2555851"/>
            <a:ext cx="7941425" cy="187743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підібраних фізичних вправ, методичних прийомів для зміцнення здоров'я, гармонійного фізичного розвитку й удосконалення рухових </a:t>
            </a:r>
            <a:r>
              <a:rPr kumimoji="0" lang="uk-UA" altLang="uk-UA" sz="20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здатностей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людини, сили, спритності, швидкості рухів, витривалості тощо; вид спорту.</a:t>
            </a:r>
            <a:br>
              <a:rPr kumimoji="0" lang="uk-UA" altLang="uk-UA" sz="800" b="0" i="0" u="none" strike="noStrike" cap="none" normalizeH="0" baseline="0" dirty="0">
                <a:ln>
                  <a:noFill/>
                </a:ln>
                <a:effectLst/>
              </a:rPr>
            </a:br>
            <a:endParaRPr kumimoji="0" lang="uk-UA" altLang="uk-UA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 descr="Жіноча спортивна гімнастика - UGF">
            <a:extLst>
              <a:ext uri="{FF2B5EF4-FFF2-40B4-BE49-F238E27FC236}">
                <a16:creationId xmlns:a16="http://schemas.microsoft.com/office/drawing/2014/main" id="{3849CE50-2952-43CC-B93B-6CEDEFF7F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555" y="4134179"/>
            <a:ext cx="3772506" cy="251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Займаємося та худнемо з задоволенням: аеробіка та її різновиди">
            <a:extLst>
              <a:ext uri="{FF2B5EF4-FFF2-40B4-BE49-F238E27FC236}">
                <a16:creationId xmlns:a16="http://schemas.microsoft.com/office/drawing/2014/main" id="{5901EB38-FA2D-4677-892C-7F76F02CF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4122900"/>
            <a:ext cx="3772506" cy="250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198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Вибираємо фітнес напрямок | Спорт Світ">
            <a:extLst>
              <a:ext uri="{FF2B5EF4-FFF2-40B4-BE49-F238E27FC236}">
                <a16:creationId xmlns:a16="http://schemas.microsoft.com/office/drawing/2014/main" id="{F09541AD-C415-43FE-A2B6-5A82156B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50" y="3701935"/>
            <a:ext cx="4449774" cy="298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C96634-2DC1-49C3-BA3D-4285BE2E3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273" y="365125"/>
            <a:ext cx="10522527" cy="1325563"/>
          </a:xfrm>
        </p:spPr>
        <p:txBody>
          <a:bodyPr>
            <a:normAutofit/>
          </a:bodyPr>
          <a:lstStyle/>
          <a:p>
            <a:pPr algn="ctr"/>
            <a:r>
              <a:rPr lang="uk-UA" sz="6000" b="1" dirty="0"/>
              <a:t>Фітнес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BC01B0-32BC-4F2F-B7DB-BA8C244CD0B6}"/>
              </a:ext>
            </a:extLst>
          </p:cNvPr>
          <p:cNvSpPr txBox="1"/>
          <p:nvPr/>
        </p:nvSpPr>
        <p:spPr>
          <a:xfrm>
            <a:off x="2075411" y="1657084"/>
            <a:ext cx="8041178" cy="1754326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напрямок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масової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спортивної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оздоровчої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фізичної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спрямований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покращення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загального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стану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організму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тренованість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опиратись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негативним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впливам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зовнішнього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середовища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шляхом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простих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комплексних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вправ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музичному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супроводі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визначеному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такті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корекції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форм та ваги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тіла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закріпити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досягнуті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результати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Фітнес для дівчат і жінок ⇔ Вправи з фітнесу вдома для схуднення">
            <a:extLst>
              <a:ext uri="{FF2B5EF4-FFF2-40B4-BE49-F238E27FC236}">
                <a16:creationId xmlns:a16="http://schemas.microsoft.com/office/drawing/2014/main" id="{12DA063B-0B5C-407E-915A-5CAD0DAC8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70678" y="3701935"/>
            <a:ext cx="4483801" cy="298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Фітнес - це головний секрет стрункості. Ефективні вправи [ВІДЕО].  Лікування. Здоров'я - Новини Рівного. Відео on-line. Все про телекомпанію -  Телеканал «Рівне 1»">
            <a:extLst>
              <a:ext uri="{FF2B5EF4-FFF2-40B4-BE49-F238E27FC236}">
                <a16:creationId xmlns:a16="http://schemas.microsoft.com/office/drawing/2014/main" id="{11522D85-4738-47DC-8124-9D7493F8D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321" y="4031951"/>
            <a:ext cx="3569358" cy="233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Графіка 4" descr="Велоспорт">
            <a:extLst>
              <a:ext uri="{FF2B5EF4-FFF2-40B4-BE49-F238E27FC236}">
                <a16:creationId xmlns:a16="http://schemas.microsoft.com/office/drawing/2014/main" id="{C95C9EA4-B87B-4446-8C53-79224BE0B0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2495" y="626288"/>
            <a:ext cx="914400" cy="914400"/>
          </a:xfrm>
          <a:prstGeom prst="rect">
            <a:avLst/>
          </a:prstGeom>
        </p:spPr>
      </p:pic>
      <p:pic>
        <p:nvPicPr>
          <p:cNvPr id="7" name="Графіка 6" descr="Гімнастичні кільця">
            <a:extLst>
              <a:ext uri="{FF2B5EF4-FFF2-40B4-BE49-F238E27FC236}">
                <a16:creationId xmlns:a16="http://schemas.microsoft.com/office/drawing/2014/main" id="{85C6EDB5-0D98-4834-955B-4D2ED3624E2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615724" y="6262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59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правда о реабилитационном фитнесе – Intense Fitness">
            <a:extLst>
              <a:ext uri="{FF2B5EF4-FFF2-40B4-BE49-F238E27FC236}">
                <a16:creationId xmlns:a16="http://schemas.microsoft.com/office/drawing/2014/main" id="{901D5734-4BA5-4E6A-AC1C-5C54A9CAD9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1" r="2291"/>
          <a:stretch/>
        </p:blipFill>
        <p:spPr bwMode="auto">
          <a:xfrm flipH="1">
            <a:off x="85742" y="148925"/>
            <a:ext cx="3942735" cy="275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Активно-пасивна реабілітація | Modus">
            <a:extLst>
              <a:ext uri="{FF2B5EF4-FFF2-40B4-BE49-F238E27FC236}">
                <a16:creationId xmlns:a16="http://schemas.microsoft.com/office/drawing/2014/main" id="{D4697A51-123B-4947-A302-8E33190F7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58" y="3912776"/>
            <a:ext cx="43434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ТНМУ ІСТОРІЯ ВИНИКНЕННЯ ФІТНЕСУ">
            <a:extLst>
              <a:ext uri="{FF2B5EF4-FFF2-40B4-BE49-F238E27FC236}">
                <a16:creationId xmlns:a16="http://schemas.microsoft.com/office/drawing/2014/main" id="{D821B90F-9777-4D25-B21C-A08E16396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4534" y="148925"/>
            <a:ext cx="3821724" cy="275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Оздоровчий фітнес -">
            <a:extLst>
              <a:ext uri="{FF2B5EF4-FFF2-40B4-BE49-F238E27FC236}">
                <a16:creationId xmlns:a16="http://schemas.microsoft.com/office/drawing/2014/main" id="{FCE5A9EC-7B9A-4D60-9BA2-B3DF1DD6A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2" y="4613387"/>
            <a:ext cx="4037371" cy="219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9EB281-EB03-42AC-9C28-C572870FB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0156" y="955590"/>
            <a:ext cx="4911293" cy="180408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6000" b="1" dirty="0"/>
              <a:t>Оздоровчий фітнес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453834-F462-4E6B-819E-DD1E039EDC19}"/>
              </a:ext>
            </a:extLst>
          </p:cNvPr>
          <p:cNvSpPr txBox="1"/>
          <p:nvPr/>
        </p:nvSpPr>
        <p:spPr>
          <a:xfrm>
            <a:off x="2627870" y="3023285"/>
            <a:ext cx="6730314" cy="1754326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це комплекс фізичних вправ, спрямованих на реабілітацію, профілактику захворювань опорно-рухового апарату. Допомагає зміцнити </a:t>
            </a:r>
            <a:r>
              <a:rPr lang="uk-UA" dirty="0" err="1"/>
              <a:t>м’язовии</a:t>
            </a:r>
            <a:r>
              <a:rPr lang="uk-UA" dirty="0"/>
              <a:t>̆ корсет спини, збільшити рухливість суглобів, усунути дисбаланс м’язів і зв’язок, знизити навантаження на хребет, а також комплексно оздоровити організм.</a:t>
            </a:r>
          </a:p>
        </p:txBody>
      </p:sp>
    </p:spTree>
    <p:extLst>
      <p:ext uri="{BB962C8B-B14F-4D97-AF65-F5344CB8AC3E}">
        <p14:creationId xmlns:p14="http://schemas.microsoft.com/office/powerpoint/2010/main" val="627562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42EC41F-9BFC-4436-B34C-B0CDC6E00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altLang="ja-JP" sz="6000" b="1" dirty="0">
                <a:solidFill>
                  <a:schemeClr val="accent2">
                    <a:lumMod val="75000"/>
                  </a:schemeClr>
                </a:solidFill>
              </a:rPr>
              <a:t>Цілі оздоровчого фітнесу</a:t>
            </a:r>
            <a:endParaRPr lang="uk-UA" sz="6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A2CD9656-9ABE-44BF-B7B4-7E8E53EBCC7B}"/>
              </a:ext>
            </a:extLst>
          </p:cNvPr>
          <p:cNvSpPr/>
          <p:nvPr/>
        </p:nvSpPr>
        <p:spPr>
          <a:xfrm>
            <a:off x="730277" y="1790399"/>
            <a:ext cx="3333974" cy="1325563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altLang="ja-JP" sz="2000" b="1" dirty="0">
                <a:solidFill>
                  <a:schemeClr val="tx1"/>
                </a:solidFill>
              </a:rPr>
              <a:t>залучення людей до здорового способу життя та активного відпочинку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0668FC5A-264A-497A-A37B-B2C8AB9B01A3}"/>
              </a:ext>
            </a:extLst>
          </p:cNvPr>
          <p:cNvSpPr/>
          <p:nvPr/>
        </p:nvSpPr>
        <p:spPr>
          <a:xfrm>
            <a:off x="7248550" y="1787611"/>
            <a:ext cx="4440942" cy="3133570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altLang="ja-JP" sz="2000" b="1" dirty="0">
                <a:solidFill>
                  <a:schemeClr val="tx1"/>
                </a:solidFill>
              </a:rPr>
              <a:t>забезпечення гармонійності </a:t>
            </a:r>
            <a:r>
              <a:rPr lang="uk-UA" altLang="ja-JP" sz="2000" b="1" dirty="0" err="1">
                <a:solidFill>
                  <a:schemeClr val="tx1"/>
                </a:solidFill>
              </a:rPr>
              <a:t>тілобудови</a:t>
            </a:r>
            <a:r>
              <a:rPr lang="uk-UA" altLang="ja-JP" sz="2000" b="1" dirty="0">
                <a:solidFill>
                  <a:schemeClr val="tx1"/>
                </a:solidFill>
              </a:rPr>
              <a:t> (співвідношення маси та росту, обсягів талії до стегон, а також – талії до росту), підвищення пластичності, рухливості, пристосованості людини до різних викликів сучасного життя</a:t>
            </a:r>
          </a:p>
        </p:txBody>
      </p:sp>
      <p:sp>
        <p:nvSpPr>
          <p:cNvPr id="8" name="Прямокутник: округлені кути 7">
            <a:extLst>
              <a:ext uri="{FF2B5EF4-FFF2-40B4-BE49-F238E27FC236}">
                <a16:creationId xmlns:a16="http://schemas.microsoft.com/office/drawing/2014/main" id="{9A85E426-DC7D-4D3E-A565-B0ABEC9E419F}"/>
              </a:ext>
            </a:extLst>
          </p:cNvPr>
          <p:cNvSpPr/>
          <p:nvPr/>
        </p:nvSpPr>
        <p:spPr>
          <a:xfrm>
            <a:off x="551934" y="3657600"/>
            <a:ext cx="4801911" cy="2726424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altLang="ja-JP" sz="2000" b="1" dirty="0">
                <a:solidFill>
                  <a:schemeClr val="tx1"/>
                </a:solidFill>
              </a:rPr>
              <a:t>підвищення працездатності, нормалізація емоційного стану, успішне подолання характерної для повсякдення надмірної психічної напруженості та стресів, що позитивно впливає на ефективність різних напрямів життєдіяльності людини</a:t>
            </a:r>
          </a:p>
        </p:txBody>
      </p:sp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E9BE2E0C-9D57-4FF0-9704-1CC7A2B28561}"/>
              </a:ext>
            </a:extLst>
          </p:cNvPr>
          <p:cNvSpPr/>
          <p:nvPr/>
        </p:nvSpPr>
        <p:spPr>
          <a:xfrm>
            <a:off x="5979623" y="5090984"/>
            <a:ext cx="2390020" cy="1286560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altLang="ja-JP" sz="2000" b="1" dirty="0">
                <a:solidFill>
                  <a:schemeClr val="tx1"/>
                </a:solidFill>
              </a:rPr>
              <a:t>профілактика хронічних захворювань</a:t>
            </a:r>
            <a:endParaRPr lang="uk-UA" sz="2000" dirty="0">
              <a:solidFill>
                <a:schemeClr val="tx1"/>
              </a:solidFill>
            </a:endParaRPr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269F6D94-917E-47C5-8652-817ED2B2D614}"/>
              </a:ext>
            </a:extLst>
          </p:cNvPr>
          <p:cNvSpPr/>
          <p:nvPr/>
        </p:nvSpPr>
        <p:spPr>
          <a:xfrm>
            <a:off x="4586162" y="2191988"/>
            <a:ext cx="2341410" cy="1195561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altLang="ja-JP" sz="2000" b="1" dirty="0">
                <a:solidFill>
                  <a:schemeClr val="tx1"/>
                </a:solidFill>
              </a:rPr>
              <a:t>збільшення тривалості життя</a:t>
            </a:r>
            <a:endParaRPr lang="uk-UA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348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Аеробіка – приємний шлях до краси і здоров'я | КПІ ім. Ігоря Сікорського">
            <a:extLst>
              <a:ext uri="{FF2B5EF4-FFF2-40B4-BE49-F238E27FC236}">
                <a16:creationId xmlns:a16="http://schemas.microsoft.com/office/drawing/2014/main" id="{B52BD9CB-39B0-418F-9354-6C15A1AD4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78347" y="447074"/>
            <a:ext cx="4965466" cy="341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Аеробіка: Види, користь та найкращі вправи в 2023 році">
            <a:extLst>
              <a:ext uri="{FF2B5EF4-FFF2-40B4-BE49-F238E27FC236}">
                <a16:creationId xmlns:a16="http://schemas.microsoft.com/office/drawing/2014/main" id="{4BA43051-5059-49BD-B40F-CF04072168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9"/>
          <a:stretch/>
        </p:blipFill>
        <p:spPr bwMode="auto">
          <a:xfrm>
            <a:off x="355622" y="3521450"/>
            <a:ext cx="4648441" cy="300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F7D923-17EB-4149-A33D-59807610183D}"/>
              </a:ext>
            </a:extLst>
          </p:cNvPr>
          <p:cNvSpPr txBox="1"/>
          <p:nvPr/>
        </p:nvSpPr>
        <p:spPr>
          <a:xfrm>
            <a:off x="155451" y="819340"/>
            <a:ext cx="678080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Отже,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заняття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допоможуть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вам стати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витривалими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здоровими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впевненими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наполегливими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цілеспрямованими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Не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забувайте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про здоровий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займайтеся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спортом регулярно –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обов’язково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допоможе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вам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досягти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успіху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і бути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здоровим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8" name="Picture 4" descr="Виды йоги и их полное описание для начинающих - Чемпионат">
            <a:extLst>
              <a:ext uri="{FF2B5EF4-FFF2-40B4-BE49-F238E27FC236}">
                <a16:creationId xmlns:a16="http://schemas.microsoft.com/office/drawing/2014/main" id="{21390AF4-16E7-44F2-B43C-77F50FCFD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569" y="3522086"/>
            <a:ext cx="4509602" cy="30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1769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106</TotalTime>
  <Words>464</Words>
  <Application>Microsoft Office PowerPoint</Application>
  <PresentationFormat>Широкоэкранный</PresentationFormat>
  <Paragraphs>56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Cambria</vt:lpstr>
      <vt:lpstr>Courier New</vt:lpstr>
      <vt:lpstr>Rockwell</vt:lpstr>
      <vt:lpstr>Times New Roman</vt:lpstr>
      <vt:lpstr>Wingdings 2</vt:lpstr>
      <vt:lpstr>Литейная</vt:lpstr>
      <vt:lpstr>Вибіркова дисципліна:  «ФІЗИЧНЕ ВИХОВАННЯ (ГІМНАСТИКА, ВИДИ ОЗДОРОВЧОГО ФІТНЕСУ)"</vt:lpstr>
      <vt:lpstr>ТЕМАТИЧНИЙ ПЛАН практичних занять з дисципліни «Фізичне виховання ( гімнастика, види оздоровчого фітнесу)» для студентів 2 курсу медичного факультету  №2 (спеціальності «227 фізична реабілітація»)  на 2023 -2024  навч. рік  </vt:lpstr>
      <vt:lpstr> Гімнастика </vt:lpstr>
      <vt:lpstr>Фітнес</vt:lpstr>
      <vt:lpstr>Оздоровчий фітнес</vt:lpstr>
      <vt:lpstr>Цілі оздоровчого фітнесу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ТВОРЧА РОБОТА з курсу фізичне виховання на тему:  «ФІЗИЧНЕ ВИХОВАННЯ (ГІМНАСТИКА, ВИДИ ОЗДОРОВЧОГО ФІТНЕСУ)"</dc:title>
  <dc:creator>І Н</dc:creator>
  <cp:lastModifiedBy>Ростислав Иванов</cp:lastModifiedBy>
  <cp:revision>9</cp:revision>
  <dcterms:created xsi:type="dcterms:W3CDTF">2023-11-13T10:21:41Z</dcterms:created>
  <dcterms:modified xsi:type="dcterms:W3CDTF">2023-11-20T08:24:24Z</dcterms:modified>
</cp:coreProperties>
</file>