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doc" ContentType="application/msword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Default Extension="wdp" ContentType="image/vnd.ms-photo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Default Extension="gif" ContentType="image/gif"/>
  <Override PartName="/ppt/diagrams/layout2.xml" ContentType="application/vnd.openxmlformats-officedocument.drawingml.diagramLayout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54"/>
  </p:notesMasterIdLst>
  <p:sldIdLst>
    <p:sldId id="312" r:id="rId2"/>
    <p:sldId id="318" r:id="rId3"/>
    <p:sldId id="319" r:id="rId4"/>
    <p:sldId id="320" r:id="rId5"/>
    <p:sldId id="321" r:id="rId6"/>
    <p:sldId id="323" r:id="rId7"/>
    <p:sldId id="324" r:id="rId8"/>
    <p:sldId id="325" r:id="rId9"/>
    <p:sldId id="315" r:id="rId10"/>
    <p:sldId id="316" r:id="rId11"/>
    <p:sldId id="317" r:id="rId12"/>
    <p:sldId id="326" r:id="rId13"/>
    <p:sldId id="327" r:id="rId14"/>
    <p:sldId id="328" r:id="rId15"/>
    <p:sldId id="330" r:id="rId16"/>
    <p:sldId id="258" r:id="rId17"/>
    <p:sldId id="259" r:id="rId18"/>
    <p:sldId id="260" r:id="rId19"/>
    <p:sldId id="261" r:id="rId20"/>
    <p:sldId id="262" r:id="rId21"/>
    <p:sldId id="263" r:id="rId22"/>
    <p:sldId id="264" r:id="rId23"/>
    <p:sldId id="265" r:id="rId24"/>
    <p:sldId id="305" r:id="rId25"/>
    <p:sldId id="272" r:id="rId26"/>
    <p:sldId id="273" r:id="rId27"/>
    <p:sldId id="306" r:id="rId28"/>
    <p:sldId id="307" r:id="rId29"/>
    <p:sldId id="274" r:id="rId30"/>
    <p:sldId id="275" r:id="rId31"/>
    <p:sldId id="276" r:id="rId32"/>
    <p:sldId id="277" r:id="rId33"/>
    <p:sldId id="300" r:id="rId34"/>
    <p:sldId id="278" r:id="rId35"/>
    <p:sldId id="279" r:id="rId36"/>
    <p:sldId id="302" r:id="rId37"/>
    <p:sldId id="280" r:id="rId38"/>
    <p:sldId id="309" r:id="rId39"/>
    <p:sldId id="310" r:id="rId40"/>
    <p:sldId id="283" r:id="rId41"/>
    <p:sldId id="284" r:id="rId42"/>
    <p:sldId id="301" r:id="rId43"/>
    <p:sldId id="313" r:id="rId44"/>
    <p:sldId id="311" r:id="rId45"/>
    <p:sldId id="288" r:id="rId46"/>
    <p:sldId id="291" r:id="rId47"/>
    <p:sldId id="294" r:id="rId48"/>
    <p:sldId id="292" r:id="rId49"/>
    <p:sldId id="304" r:id="rId50"/>
    <p:sldId id="293" r:id="rId51"/>
    <p:sldId id="295" r:id="rId52"/>
    <p:sldId id="298" r:id="rId5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>
      <p:cViewPr varScale="1">
        <p:scale>
          <a:sx n="122" d="100"/>
          <a:sy n="122" d="100"/>
        </p:scale>
        <p:origin x="-131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6F639B-AA69-481C-9D86-CAB7E5D84146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1722ABFC-E6DE-4D0C-ABF3-7590CD37E7CE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+mn-lt"/>
            </a:rPr>
            <a:t>ГОСТРИЙ ВІРУСНИЙ РИНОСИНУСИТ</a:t>
          </a:r>
          <a:endParaRPr lang="ru-RU" sz="1600" b="1" dirty="0" smtClean="0">
            <a:solidFill>
              <a:schemeClr val="tx1"/>
            </a:solidFill>
            <a:latin typeface="+mn-lt"/>
          </a:endParaRPr>
        </a:p>
        <a:p>
          <a:r>
            <a:rPr lang="ru-RU" sz="2000" dirty="0" err="1" smtClean="0">
              <a:latin typeface="+mn-lt"/>
            </a:rPr>
            <a:t>тривалість</a:t>
          </a:r>
          <a:r>
            <a:rPr lang="ru-RU" sz="2000" dirty="0" smtClean="0">
              <a:latin typeface="+mn-lt"/>
            </a:rPr>
            <a:t> </a:t>
          </a:r>
          <a:r>
            <a:rPr lang="ru-RU" sz="2000" dirty="0" err="1" smtClean="0">
              <a:latin typeface="+mn-lt"/>
            </a:rPr>
            <a:t>збереження</a:t>
          </a:r>
          <a:r>
            <a:rPr lang="ru-RU" sz="2000" dirty="0" smtClean="0">
              <a:latin typeface="+mn-lt"/>
            </a:rPr>
            <a:t> </a:t>
          </a:r>
          <a:r>
            <a:rPr lang="ru-RU" sz="2000" dirty="0" err="1" smtClean="0">
              <a:latin typeface="+mn-lt"/>
            </a:rPr>
            <a:t>симптомів</a:t>
          </a:r>
          <a:r>
            <a:rPr lang="ru-RU" sz="2000" dirty="0" smtClean="0">
              <a:latin typeface="+mn-lt"/>
            </a:rPr>
            <a:t> </a:t>
          </a:r>
          <a:r>
            <a:rPr lang="ru-RU" sz="2000" dirty="0" err="1" smtClean="0">
              <a:latin typeface="+mn-lt"/>
            </a:rPr>
            <a:t>захворювання</a:t>
          </a:r>
          <a:r>
            <a:rPr lang="ru-RU" sz="2000" dirty="0" smtClean="0">
              <a:latin typeface="+mn-lt"/>
            </a:rPr>
            <a:t>                      </a:t>
          </a:r>
          <a:r>
            <a:rPr lang="ru-RU" sz="2000" b="1" dirty="0" smtClean="0">
              <a:latin typeface="+mn-lt"/>
            </a:rPr>
            <a:t>&lt;10 </a:t>
          </a:r>
          <a:r>
            <a:rPr lang="ru-RU" sz="2000" b="1" dirty="0" err="1" smtClean="0">
              <a:latin typeface="+mn-lt"/>
            </a:rPr>
            <a:t>днів</a:t>
          </a:r>
          <a:endParaRPr lang="ru-RU" sz="2000" b="1" dirty="0">
            <a:latin typeface="+mn-lt"/>
          </a:endParaRPr>
        </a:p>
      </dgm:t>
    </dgm:pt>
    <dgm:pt modelId="{DF35B65C-6BEF-4258-A51D-38D971E6717C}" type="parTrans" cxnId="{C73774B9-7F29-49CB-8FEA-216CE85C134D}">
      <dgm:prSet/>
      <dgm:spPr/>
      <dgm:t>
        <a:bodyPr/>
        <a:lstStyle/>
        <a:p>
          <a:endParaRPr lang="ru-RU" sz="2000"/>
        </a:p>
      </dgm:t>
    </dgm:pt>
    <dgm:pt modelId="{8A4D6A1A-F8ED-44A0-8FE4-0AC1A23CD871}" type="sibTrans" cxnId="{C73774B9-7F29-49CB-8FEA-216CE85C134D}">
      <dgm:prSet/>
      <dgm:spPr/>
      <dgm:t>
        <a:bodyPr/>
        <a:lstStyle/>
        <a:p>
          <a:endParaRPr lang="ru-RU" sz="2000"/>
        </a:p>
      </dgm:t>
    </dgm:pt>
    <dgm:pt modelId="{64F8CE90-EA67-4ABA-87B5-ED9CAE195DD6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+mn-lt"/>
            </a:rPr>
            <a:t>ГОСТРИЙ ПОСТВІРУСНИЙ РИНОСИНУСИТ</a:t>
          </a:r>
          <a:endParaRPr lang="ru-RU" sz="1600" b="1" dirty="0" smtClean="0">
            <a:solidFill>
              <a:schemeClr val="tx1"/>
            </a:solidFill>
            <a:latin typeface="+mn-lt"/>
          </a:endParaRPr>
        </a:p>
        <a:p>
          <a:r>
            <a:rPr lang="ru-RU" sz="2000" dirty="0" err="1" smtClean="0">
              <a:latin typeface="+mn-lt"/>
            </a:rPr>
            <a:t>посилення</a:t>
          </a:r>
          <a:r>
            <a:rPr lang="ru-RU" sz="2000" dirty="0" smtClean="0">
              <a:latin typeface="+mn-lt"/>
            </a:rPr>
            <a:t> </a:t>
          </a:r>
          <a:r>
            <a:rPr lang="ru-RU" sz="2000" dirty="0" err="1" smtClean="0">
              <a:latin typeface="+mn-lt"/>
            </a:rPr>
            <a:t>симптомів</a:t>
          </a:r>
          <a:r>
            <a:rPr lang="ru-RU" sz="2000" dirty="0" smtClean="0">
              <a:latin typeface="+mn-lt"/>
            </a:rPr>
            <a:t> </a:t>
          </a:r>
          <a:r>
            <a:rPr lang="ru-RU" sz="2000" dirty="0" err="1" smtClean="0">
              <a:latin typeface="+mn-lt"/>
            </a:rPr>
            <a:t>після</a:t>
          </a:r>
          <a:r>
            <a:rPr lang="ru-RU" sz="2000" dirty="0" smtClean="0">
              <a:latin typeface="+mn-lt"/>
            </a:rPr>
            <a:t> 5-го дня </a:t>
          </a:r>
          <a:r>
            <a:rPr lang="ru-RU" sz="2000" dirty="0" err="1" smtClean="0">
              <a:latin typeface="+mn-lt"/>
            </a:rPr>
            <a:t>або</a:t>
          </a:r>
          <a:r>
            <a:rPr lang="ru-RU" sz="2000" dirty="0" smtClean="0">
              <a:latin typeface="+mn-lt"/>
            </a:rPr>
            <a:t> </a:t>
          </a:r>
          <a:r>
            <a:rPr lang="ru-RU" sz="2000" dirty="0" err="1" smtClean="0">
              <a:latin typeface="+mn-lt"/>
            </a:rPr>
            <a:t>збереження</a:t>
          </a:r>
          <a:r>
            <a:rPr lang="ru-RU" sz="2000" dirty="0" smtClean="0">
              <a:latin typeface="+mn-lt"/>
            </a:rPr>
            <a:t> </a:t>
          </a:r>
          <a:r>
            <a:rPr lang="ru-RU" sz="2000" dirty="0" err="1" smtClean="0">
              <a:latin typeface="+mn-lt"/>
            </a:rPr>
            <a:t>симптомів</a:t>
          </a:r>
          <a:r>
            <a:rPr lang="ru-RU" sz="2000" dirty="0" smtClean="0">
              <a:latin typeface="+mn-lt"/>
            </a:rPr>
            <a:t> </a:t>
          </a:r>
          <a:r>
            <a:rPr lang="ru-RU" sz="2000" b="1" dirty="0" smtClean="0">
              <a:latin typeface="+mn-lt"/>
              <a:cs typeface="Arial" panose="020B0604020202020204" pitchFamily="34" charset="0"/>
            </a:rPr>
            <a:t>&gt;10 </a:t>
          </a:r>
          <a:r>
            <a:rPr lang="ru-RU" sz="2000" b="1" dirty="0" err="1" smtClean="0">
              <a:latin typeface="+mn-lt"/>
              <a:cs typeface="Arial" panose="020B0604020202020204" pitchFamily="34" charset="0"/>
            </a:rPr>
            <a:t>днів</a:t>
          </a:r>
          <a:r>
            <a:rPr lang="ru-RU" sz="2000" b="1" dirty="0" smtClean="0">
              <a:latin typeface="+mn-lt"/>
              <a:cs typeface="Arial" panose="020B0604020202020204" pitchFamily="34" charset="0"/>
            </a:rPr>
            <a:t>, але &lt;12 </a:t>
          </a:r>
          <a:r>
            <a:rPr lang="ru-RU" sz="2000" b="1" dirty="0" err="1" smtClean="0">
              <a:latin typeface="+mn-lt"/>
              <a:cs typeface="Arial" panose="020B0604020202020204" pitchFamily="34" charset="0"/>
            </a:rPr>
            <a:t>тиж</a:t>
          </a:r>
          <a:r>
            <a:rPr lang="ru-RU" sz="2000" dirty="0" smtClean="0">
              <a:latin typeface="+mn-lt"/>
              <a:cs typeface="Arial" panose="020B0604020202020204" pitchFamily="34" charset="0"/>
            </a:rPr>
            <a:t>.</a:t>
          </a:r>
          <a:endParaRPr lang="ru-RU" sz="2000" dirty="0">
            <a:latin typeface="+mn-lt"/>
          </a:endParaRPr>
        </a:p>
      </dgm:t>
    </dgm:pt>
    <dgm:pt modelId="{8D5B4F9A-0B4B-4A5B-83E3-53C6174EE247}" type="parTrans" cxnId="{5975AD1C-A50F-458A-9AFE-BB73ACEF9091}">
      <dgm:prSet/>
      <dgm:spPr/>
      <dgm:t>
        <a:bodyPr/>
        <a:lstStyle/>
        <a:p>
          <a:endParaRPr lang="ru-RU" sz="2000"/>
        </a:p>
      </dgm:t>
    </dgm:pt>
    <dgm:pt modelId="{DFA490C0-BBD7-4614-9493-BA02063F2310}" type="sibTrans" cxnId="{5975AD1C-A50F-458A-9AFE-BB73ACEF9091}">
      <dgm:prSet/>
      <dgm:spPr/>
      <dgm:t>
        <a:bodyPr/>
        <a:lstStyle/>
        <a:p>
          <a:endParaRPr lang="ru-RU" sz="2000"/>
        </a:p>
      </dgm:t>
    </dgm:pt>
    <dgm:pt modelId="{EAA3F66C-7DBC-4D34-A5A1-9D3A8C2A7710}">
      <dgm:prSet phldrT="[Текст]" custT="1"/>
      <dgm:spPr/>
      <dgm:t>
        <a:bodyPr/>
        <a:lstStyle/>
        <a:p>
          <a:pPr algn="ctr"/>
          <a:r>
            <a:rPr lang="ru-RU" sz="2000" b="1" dirty="0" smtClean="0">
              <a:solidFill>
                <a:schemeClr val="tx1"/>
              </a:solidFill>
            </a:rPr>
            <a:t>ГОСТРИЙ БАКТЕРІАЛЬНИЙ РИНОСИНУСИТ </a:t>
          </a:r>
        </a:p>
        <a:p>
          <a:pPr algn="ctr"/>
          <a:r>
            <a:rPr lang="ru-RU" sz="1800" b="0" dirty="0" err="1" smtClean="0"/>
            <a:t>мінімум</a:t>
          </a:r>
          <a:r>
            <a:rPr lang="ru-RU" sz="1800" b="0" dirty="0" smtClean="0"/>
            <a:t> 3 </a:t>
          </a:r>
          <a:r>
            <a:rPr lang="ru-RU" sz="1800" b="0" dirty="0" err="1" smtClean="0"/>
            <a:t>ознаки</a:t>
          </a:r>
          <a:r>
            <a:rPr lang="ru-RU" sz="1800" b="0" dirty="0" smtClean="0"/>
            <a:t>:</a:t>
          </a:r>
        </a:p>
        <a:p>
          <a:pPr algn="l"/>
          <a:r>
            <a:rPr lang="ru-RU" sz="2000" b="0" dirty="0" smtClean="0"/>
            <a:t>- </a:t>
          </a:r>
          <a:r>
            <a:rPr lang="ru-RU" sz="2000" b="0" dirty="0" err="1" smtClean="0"/>
            <a:t>прозорі</a:t>
          </a:r>
          <a:r>
            <a:rPr lang="ru-RU" sz="2000" b="0" dirty="0" smtClean="0"/>
            <a:t> </a:t>
          </a:r>
          <a:r>
            <a:rPr lang="ru-RU" sz="2000" b="0" dirty="0" err="1" smtClean="0"/>
            <a:t>виділення</a:t>
          </a:r>
          <a:r>
            <a:rPr lang="ru-RU" sz="2000" b="0" dirty="0" smtClean="0"/>
            <a:t> та</a:t>
          </a:r>
          <a:r>
            <a:rPr lang="ru-RU" sz="1800" b="0" dirty="0" smtClean="0"/>
            <a:t> </a:t>
          </a:r>
          <a:r>
            <a:rPr lang="ru-RU" sz="1800" b="0" dirty="0" err="1" smtClean="0"/>
            <a:t>гнійна</a:t>
          </a:r>
          <a:r>
            <a:rPr lang="ru-RU" sz="1800" b="0" dirty="0" smtClean="0"/>
            <a:t> </a:t>
          </a:r>
          <a:r>
            <a:rPr lang="ru-RU" sz="1800" b="0" dirty="0" err="1" smtClean="0"/>
            <a:t>секреція</a:t>
          </a:r>
          <a:r>
            <a:rPr lang="ru-RU" sz="1800" b="0" dirty="0" smtClean="0"/>
            <a:t> в </a:t>
          </a:r>
          <a:r>
            <a:rPr lang="ru-RU" sz="1800" b="0" dirty="0" err="1" smtClean="0"/>
            <a:t>порожнині</a:t>
          </a:r>
          <a:r>
            <a:rPr lang="ru-RU" sz="1800" b="0" dirty="0" smtClean="0"/>
            <a:t> носа</a:t>
          </a:r>
        </a:p>
        <a:p>
          <a:pPr algn="l"/>
          <a:r>
            <a:rPr lang="ru-RU" sz="2000" b="0" dirty="0" smtClean="0"/>
            <a:t>- </a:t>
          </a:r>
          <a:r>
            <a:rPr lang="ru-RU" sz="2000" b="0" dirty="0" err="1" smtClean="0"/>
            <a:t>виражений</a:t>
          </a:r>
          <a:r>
            <a:rPr lang="ru-RU" sz="2000" b="0" dirty="0" smtClean="0"/>
            <a:t> </a:t>
          </a:r>
          <a:r>
            <a:rPr lang="ru-RU" sz="2000" b="0" dirty="0" err="1" smtClean="0"/>
            <a:t>біль</a:t>
          </a:r>
          <a:r>
            <a:rPr lang="ru-RU" sz="2000" b="0" dirty="0" smtClean="0"/>
            <a:t> в </a:t>
          </a:r>
          <a:r>
            <a:rPr lang="ru-RU" sz="2000" b="0" dirty="0" err="1" smtClean="0"/>
            <a:t>ділянці</a:t>
          </a:r>
          <a:r>
            <a:rPr lang="ru-RU" sz="2000" b="0" dirty="0" smtClean="0"/>
            <a:t>  </a:t>
          </a:r>
          <a:r>
            <a:rPr lang="ru-RU" sz="2000" b="0" dirty="0" err="1" smtClean="0"/>
            <a:t>обличчя</a:t>
          </a:r>
          <a:endParaRPr lang="ru-RU" sz="2000" b="0" dirty="0" smtClean="0"/>
        </a:p>
        <a:p>
          <a:pPr algn="l"/>
          <a:r>
            <a:rPr lang="ru-RU" sz="2000" b="0" dirty="0" smtClean="0"/>
            <a:t>- лихоманка (</a:t>
          </a:r>
          <a:r>
            <a:rPr lang="ru-RU" sz="2000" b="0" dirty="0" smtClean="0">
              <a:latin typeface="Arial" panose="020B0604020202020204" pitchFamily="34" charset="0"/>
              <a:cs typeface="Arial" panose="020B0604020202020204" pitchFamily="34" charset="0"/>
            </a:rPr>
            <a:t>&gt;38 °С)</a:t>
          </a:r>
          <a:endParaRPr lang="ru-RU" sz="2000" b="0" dirty="0" smtClean="0"/>
        </a:p>
        <a:p>
          <a:pPr algn="l"/>
          <a:r>
            <a:rPr lang="ru-RU" sz="2000" b="0" dirty="0" smtClean="0"/>
            <a:t>- </a:t>
          </a:r>
          <a:r>
            <a:rPr lang="ru-RU" sz="2000" b="0" dirty="0" err="1" smtClean="0"/>
            <a:t>підвищення</a:t>
          </a:r>
          <a:r>
            <a:rPr lang="ru-RU" sz="2000" b="0" dirty="0" smtClean="0"/>
            <a:t>  ШОЕ / СРБ</a:t>
          </a:r>
        </a:p>
        <a:p>
          <a:pPr algn="l"/>
          <a:r>
            <a:rPr lang="ru-RU" sz="2000" b="0" dirty="0" smtClean="0"/>
            <a:t>- «</a:t>
          </a:r>
          <a:r>
            <a:rPr lang="ru-RU" sz="2000" b="0" dirty="0" err="1" smtClean="0"/>
            <a:t>дві</a:t>
          </a:r>
          <a:r>
            <a:rPr lang="ru-RU" sz="2000" b="0" dirty="0" smtClean="0"/>
            <a:t> </a:t>
          </a:r>
          <a:r>
            <a:rPr lang="ru-RU" sz="2000" b="0" dirty="0" err="1" smtClean="0"/>
            <a:t>хвилі</a:t>
          </a:r>
          <a:r>
            <a:rPr lang="ru-RU" sz="2000" b="0" dirty="0" smtClean="0"/>
            <a:t>» </a:t>
          </a:r>
          <a:r>
            <a:rPr lang="ru-RU" sz="1800" b="0" dirty="0" smtClean="0"/>
            <a:t>(</a:t>
          </a:r>
          <a:r>
            <a:rPr lang="ru-RU" sz="1800" b="0" dirty="0" err="1" smtClean="0"/>
            <a:t>покращення</a:t>
          </a:r>
          <a:r>
            <a:rPr lang="ru-RU" sz="1800" b="0" dirty="0" smtClean="0"/>
            <a:t>  </a:t>
          </a:r>
          <a:r>
            <a:rPr lang="ru-RU" sz="1800" b="0" dirty="0" err="1" smtClean="0"/>
            <a:t>після</a:t>
          </a:r>
          <a:r>
            <a:rPr lang="ru-RU" sz="1800" b="0" dirty="0" smtClean="0"/>
            <a:t> </a:t>
          </a:r>
          <a:r>
            <a:rPr lang="ru-RU" sz="1800" b="0" dirty="0" err="1" smtClean="0"/>
            <a:t>більш</a:t>
          </a:r>
          <a:r>
            <a:rPr lang="ru-RU" sz="1800" b="0" dirty="0" smtClean="0"/>
            <a:t> </a:t>
          </a:r>
          <a:r>
            <a:rPr lang="ru-RU" sz="1800" b="0" dirty="0" err="1" smtClean="0"/>
            <a:t>легкої</a:t>
          </a:r>
          <a:r>
            <a:rPr lang="ru-RU" sz="1800" b="0" dirty="0" smtClean="0"/>
            <a:t> </a:t>
          </a:r>
          <a:r>
            <a:rPr lang="ru-RU" sz="1800" b="0" dirty="0" err="1" smtClean="0"/>
            <a:t>фази</a:t>
          </a:r>
          <a:r>
            <a:rPr lang="ru-RU" sz="1800" b="0" dirty="0" smtClean="0"/>
            <a:t>)</a:t>
          </a:r>
          <a:endParaRPr lang="ru-RU" sz="1800" b="0" dirty="0"/>
        </a:p>
      </dgm:t>
    </dgm:pt>
    <dgm:pt modelId="{8767561A-9B2B-460F-8437-79DC408C2E95}" type="parTrans" cxnId="{14909D6A-9BAD-42B4-B387-61935E133C64}">
      <dgm:prSet/>
      <dgm:spPr/>
      <dgm:t>
        <a:bodyPr/>
        <a:lstStyle/>
        <a:p>
          <a:endParaRPr lang="ru-RU" sz="2000"/>
        </a:p>
      </dgm:t>
    </dgm:pt>
    <dgm:pt modelId="{6D40155F-4388-4147-9FBB-F67D2E5451B6}" type="sibTrans" cxnId="{14909D6A-9BAD-42B4-B387-61935E133C64}">
      <dgm:prSet/>
      <dgm:spPr/>
      <dgm:t>
        <a:bodyPr/>
        <a:lstStyle/>
        <a:p>
          <a:endParaRPr lang="ru-RU" sz="2000"/>
        </a:p>
      </dgm:t>
    </dgm:pt>
    <dgm:pt modelId="{8C08EA84-45B6-4914-9940-A94BC03BC44C}" type="pres">
      <dgm:prSet presAssocID="{C96F639B-AA69-481C-9D86-CAB7E5D84146}" presName="CompostProcess" presStyleCnt="0">
        <dgm:presLayoutVars>
          <dgm:dir/>
          <dgm:resizeHandles val="exact"/>
        </dgm:presLayoutVars>
      </dgm:prSet>
      <dgm:spPr/>
    </dgm:pt>
    <dgm:pt modelId="{2097E45F-8F1F-42BF-9AE6-B850CA0F697D}" type="pres">
      <dgm:prSet presAssocID="{C96F639B-AA69-481C-9D86-CAB7E5D84146}" presName="arrow" presStyleLbl="bgShp" presStyleIdx="0" presStyleCnt="1"/>
      <dgm:spPr/>
    </dgm:pt>
    <dgm:pt modelId="{E9834408-7F96-4E72-827A-81C305A8D75C}" type="pres">
      <dgm:prSet presAssocID="{C96F639B-AA69-481C-9D86-CAB7E5D84146}" presName="linearProcess" presStyleCnt="0"/>
      <dgm:spPr/>
    </dgm:pt>
    <dgm:pt modelId="{A49806BC-9E6A-4BCD-A888-72F7DEC35D5F}" type="pres">
      <dgm:prSet presAssocID="{1722ABFC-E6DE-4D0C-ABF3-7590CD37E7CE}" presName="textNode" presStyleLbl="node1" presStyleIdx="0" presStyleCnt="3" custScaleY="1675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5D63CE-13C2-4CC9-B8C7-1EE3625AD02F}" type="pres">
      <dgm:prSet presAssocID="{8A4D6A1A-F8ED-44A0-8FE4-0AC1A23CD871}" presName="sibTrans" presStyleCnt="0"/>
      <dgm:spPr/>
    </dgm:pt>
    <dgm:pt modelId="{7F1594F1-1415-4EBD-B146-709E041C529B}" type="pres">
      <dgm:prSet presAssocID="{64F8CE90-EA67-4ABA-87B5-ED9CAE195DD6}" presName="textNode" presStyleLbl="node1" presStyleIdx="1" presStyleCnt="3" custScaleX="120268" custScaleY="1827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E4B301-DE75-47AD-A3B1-3290EC6076BF}" type="pres">
      <dgm:prSet presAssocID="{DFA490C0-BBD7-4614-9493-BA02063F2310}" presName="sibTrans" presStyleCnt="0"/>
      <dgm:spPr/>
    </dgm:pt>
    <dgm:pt modelId="{FCB1D3A9-FEB2-4DFE-AEB0-22028C7B7E70}" type="pres">
      <dgm:prSet presAssocID="{EAA3F66C-7DBC-4D34-A5A1-9D3A8C2A7710}" presName="textNode" presStyleLbl="node1" presStyleIdx="2" presStyleCnt="3" custScaleX="181017" custScaleY="213287" custLinFactNeighborX="5427" custLinFactNeighborY="-3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975AD1C-A50F-458A-9AFE-BB73ACEF9091}" srcId="{C96F639B-AA69-481C-9D86-CAB7E5D84146}" destId="{64F8CE90-EA67-4ABA-87B5-ED9CAE195DD6}" srcOrd="1" destOrd="0" parTransId="{8D5B4F9A-0B4B-4A5B-83E3-53C6174EE247}" sibTransId="{DFA490C0-BBD7-4614-9493-BA02063F2310}"/>
    <dgm:cxn modelId="{C73774B9-7F29-49CB-8FEA-216CE85C134D}" srcId="{C96F639B-AA69-481C-9D86-CAB7E5D84146}" destId="{1722ABFC-E6DE-4D0C-ABF3-7590CD37E7CE}" srcOrd="0" destOrd="0" parTransId="{DF35B65C-6BEF-4258-A51D-38D971E6717C}" sibTransId="{8A4D6A1A-F8ED-44A0-8FE4-0AC1A23CD871}"/>
    <dgm:cxn modelId="{AC210993-49DA-4F8F-A673-CC5E4D26857B}" type="presOf" srcId="{1722ABFC-E6DE-4D0C-ABF3-7590CD37E7CE}" destId="{A49806BC-9E6A-4BCD-A888-72F7DEC35D5F}" srcOrd="0" destOrd="0" presId="urn:microsoft.com/office/officeart/2005/8/layout/hProcess9"/>
    <dgm:cxn modelId="{2A1FFFB4-693D-4E3C-967A-A57934C61F3D}" type="presOf" srcId="{EAA3F66C-7DBC-4D34-A5A1-9D3A8C2A7710}" destId="{FCB1D3A9-FEB2-4DFE-AEB0-22028C7B7E70}" srcOrd="0" destOrd="0" presId="urn:microsoft.com/office/officeart/2005/8/layout/hProcess9"/>
    <dgm:cxn modelId="{A6BCC3C8-8E1F-4223-97AD-17EDD5EB3AD0}" type="presOf" srcId="{64F8CE90-EA67-4ABA-87B5-ED9CAE195DD6}" destId="{7F1594F1-1415-4EBD-B146-709E041C529B}" srcOrd="0" destOrd="0" presId="urn:microsoft.com/office/officeart/2005/8/layout/hProcess9"/>
    <dgm:cxn modelId="{73884BCD-07B1-4E86-816D-F2B9E70F427E}" type="presOf" srcId="{C96F639B-AA69-481C-9D86-CAB7E5D84146}" destId="{8C08EA84-45B6-4914-9940-A94BC03BC44C}" srcOrd="0" destOrd="0" presId="urn:microsoft.com/office/officeart/2005/8/layout/hProcess9"/>
    <dgm:cxn modelId="{14909D6A-9BAD-42B4-B387-61935E133C64}" srcId="{C96F639B-AA69-481C-9D86-CAB7E5D84146}" destId="{EAA3F66C-7DBC-4D34-A5A1-9D3A8C2A7710}" srcOrd="2" destOrd="0" parTransId="{8767561A-9B2B-460F-8437-79DC408C2E95}" sibTransId="{6D40155F-4388-4147-9FBB-F67D2E5451B6}"/>
    <dgm:cxn modelId="{48D87FCD-E911-407C-B054-C2D9CF7A71B3}" type="presParOf" srcId="{8C08EA84-45B6-4914-9940-A94BC03BC44C}" destId="{2097E45F-8F1F-42BF-9AE6-B850CA0F697D}" srcOrd="0" destOrd="0" presId="urn:microsoft.com/office/officeart/2005/8/layout/hProcess9"/>
    <dgm:cxn modelId="{804993D2-8B69-423A-86BA-DD90A5080E32}" type="presParOf" srcId="{8C08EA84-45B6-4914-9940-A94BC03BC44C}" destId="{E9834408-7F96-4E72-827A-81C305A8D75C}" srcOrd="1" destOrd="0" presId="urn:microsoft.com/office/officeart/2005/8/layout/hProcess9"/>
    <dgm:cxn modelId="{DFE9F04B-8ED8-41E4-9FBC-099FD2524A9D}" type="presParOf" srcId="{E9834408-7F96-4E72-827A-81C305A8D75C}" destId="{A49806BC-9E6A-4BCD-A888-72F7DEC35D5F}" srcOrd="0" destOrd="0" presId="urn:microsoft.com/office/officeart/2005/8/layout/hProcess9"/>
    <dgm:cxn modelId="{2F41BF15-C81F-4B43-B83A-F91CF3B98867}" type="presParOf" srcId="{E9834408-7F96-4E72-827A-81C305A8D75C}" destId="{B85D63CE-13C2-4CC9-B8C7-1EE3625AD02F}" srcOrd="1" destOrd="0" presId="urn:microsoft.com/office/officeart/2005/8/layout/hProcess9"/>
    <dgm:cxn modelId="{4F585540-7265-407C-B1B2-506F197029DB}" type="presParOf" srcId="{E9834408-7F96-4E72-827A-81C305A8D75C}" destId="{7F1594F1-1415-4EBD-B146-709E041C529B}" srcOrd="2" destOrd="0" presId="urn:microsoft.com/office/officeart/2005/8/layout/hProcess9"/>
    <dgm:cxn modelId="{17CF1146-ADDB-4E9E-A675-0793F2F9651A}" type="presParOf" srcId="{E9834408-7F96-4E72-827A-81C305A8D75C}" destId="{84E4B301-DE75-47AD-A3B1-3290EC6076BF}" srcOrd="3" destOrd="0" presId="urn:microsoft.com/office/officeart/2005/8/layout/hProcess9"/>
    <dgm:cxn modelId="{EF20634A-C6BA-431A-BCEA-9154688BA7DE}" type="presParOf" srcId="{E9834408-7F96-4E72-827A-81C305A8D75C}" destId="{FCB1D3A9-FEB2-4DFE-AEB0-22028C7B7E70}" srcOrd="4" destOrd="0" presId="urn:microsoft.com/office/officeart/2005/8/layout/hProcess9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0F07D3-51A9-43F6-A481-FC0257CB99D3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C73C02B-AED9-4C54-9488-E42E1FD7240E}">
      <dgm:prSet phldrT="[Текст]" custT="1"/>
      <dgm:spPr>
        <a:solidFill>
          <a:srgbClr val="990033"/>
        </a:solidFill>
      </dgm:spPr>
      <dgm:t>
        <a:bodyPr/>
        <a:lstStyle/>
        <a:p>
          <a:r>
            <a:rPr lang="ru-RU" sz="2000" b="1" dirty="0" err="1" smtClean="0">
              <a:latin typeface="Arial Narrow" pitchFamily="34" charset="0"/>
            </a:rPr>
            <a:t>Пошкодження</a:t>
          </a:r>
          <a:r>
            <a:rPr lang="ru-RU" sz="2000" b="1" dirty="0" smtClean="0">
              <a:latin typeface="Arial Narrow" pitchFamily="34" charset="0"/>
            </a:rPr>
            <a:t> </a:t>
          </a:r>
          <a:r>
            <a:rPr lang="ru-RU" sz="2000" b="1" dirty="0" err="1" smtClean="0">
              <a:latin typeface="Arial Narrow" pitchFamily="34" charset="0"/>
            </a:rPr>
            <a:t>миготливого</a:t>
          </a:r>
          <a:r>
            <a:rPr lang="ru-RU" sz="2000" b="1" dirty="0" smtClean="0">
              <a:latin typeface="Arial Narrow" pitchFamily="34" charset="0"/>
            </a:rPr>
            <a:t> </a:t>
          </a:r>
          <a:r>
            <a:rPr lang="ru-RU" sz="2000" b="1" dirty="0" err="1" smtClean="0">
              <a:latin typeface="Arial Narrow" pitchFamily="34" charset="0"/>
            </a:rPr>
            <a:t>епітелію</a:t>
          </a:r>
          <a:r>
            <a:rPr lang="ru-RU" sz="2000" b="1" dirty="0" smtClean="0">
              <a:latin typeface="Arial Narrow" pitchFamily="34" charset="0"/>
            </a:rPr>
            <a:t> </a:t>
          </a:r>
          <a:endParaRPr lang="ru-RU" sz="2000" b="1" dirty="0">
            <a:latin typeface="Arial Narrow" pitchFamily="34" charset="0"/>
          </a:endParaRPr>
        </a:p>
      </dgm:t>
    </dgm:pt>
    <dgm:pt modelId="{6613CCE5-15D0-4995-A168-1E33F389F45F}" type="parTrans" cxnId="{20339658-6B2A-41DC-A92E-ACD559492DBF}">
      <dgm:prSet/>
      <dgm:spPr/>
      <dgm:t>
        <a:bodyPr/>
        <a:lstStyle/>
        <a:p>
          <a:endParaRPr lang="ru-RU" b="1"/>
        </a:p>
      </dgm:t>
    </dgm:pt>
    <dgm:pt modelId="{26E08AA8-7A98-46F1-9AC1-85CCC4602D3C}" type="sibTrans" cxnId="{20339658-6B2A-41DC-A92E-ACD559492DBF}">
      <dgm:prSet/>
      <dgm:spPr>
        <a:solidFill>
          <a:srgbClr val="FF0066"/>
        </a:solidFill>
        <a:ln w="25400">
          <a:solidFill>
            <a:srgbClr val="FF0066"/>
          </a:solidFill>
        </a:ln>
      </dgm:spPr>
      <dgm:t>
        <a:bodyPr/>
        <a:lstStyle/>
        <a:p>
          <a:endParaRPr lang="ru-RU" sz="1800" b="1"/>
        </a:p>
      </dgm:t>
    </dgm:pt>
    <dgm:pt modelId="{8118F732-7514-4F13-B007-7B4CB8F31E43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ru-RU" sz="2000" b="1" dirty="0" err="1" smtClean="0">
              <a:latin typeface="Arial Narrow" pitchFamily="34" charset="0"/>
            </a:rPr>
            <a:t>Гіперсекреція</a:t>
          </a:r>
          <a:r>
            <a:rPr lang="ru-RU" sz="2000" b="1" dirty="0" smtClean="0">
              <a:latin typeface="Arial Narrow" pitchFamily="34" charset="0"/>
            </a:rPr>
            <a:t> /</a:t>
          </a:r>
        </a:p>
        <a:p>
          <a:r>
            <a:rPr lang="uk-UA" sz="2000" b="1" dirty="0" smtClean="0">
              <a:latin typeface="Arial Narrow" pitchFamily="34" charset="0"/>
            </a:rPr>
            <a:t>Зміна </a:t>
          </a:r>
          <a:r>
            <a:rPr lang="uk-UA" sz="2000" b="1" dirty="0" err="1" smtClean="0">
              <a:latin typeface="Arial Narrow" pitchFamily="34" charset="0"/>
            </a:rPr>
            <a:t>реалогічних</a:t>
          </a:r>
          <a:r>
            <a:rPr lang="uk-UA" sz="2000" b="1" dirty="0" smtClean="0">
              <a:latin typeface="Arial Narrow" pitchFamily="34" charset="0"/>
            </a:rPr>
            <a:t> властивостей слизу (підвищення </a:t>
          </a:r>
          <a:r>
            <a:rPr lang="uk-UA" sz="2000" b="1" dirty="0" err="1" smtClean="0">
              <a:latin typeface="Arial Narrow" pitchFamily="34" charset="0"/>
            </a:rPr>
            <a:t>вязкості</a:t>
          </a:r>
          <a:r>
            <a:rPr lang="uk-UA" sz="2000" b="1" dirty="0" smtClean="0">
              <a:latin typeface="Arial Narrow" pitchFamily="34" charset="0"/>
            </a:rPr>
            <a:t>)</a:t>
          </a:r>
          <a:endParaRPr lang="ru-RU" sz="2000" b="1" dirty="0">
            <a:latin typeface="Arial Narrow" pitchFamily="34" charset="0"/>
          </a:endParaRPr>
        </a:p>
      </dgm:t>
    </dgm:pt>
    <dgm:pt modelId="{2222A615-9131-4C57-A8B6-3E1E342E1A12}" type="parTrans" cxnId="{AB7E182F-7145-4365-91D1-FCB6C979BDC3}">
      <dgm:prSet/>
      <dgm:spPr/>
      <dgm:t>
        <a:bodyPr/>
        <a:lstStyle/>
        <a:p>
          <a:endParaRPr lang="ru-RU" b="1"/>
        </a:p>
      </dgm:t>
    </dgm:pt>
    <dgm:pt modelId="{B04F9659-FA4F-49BA-940F-2E8D84156081}" type="sibTrans" cxnId="{AB7E182F-7145-4365-91D1-FCB6C979BDC3}">
      <dgm:prSet/>
      <dgm:spPr>
        <a:solidFill>
          <a:srgbClr val="FF6600"/>
        </a:solidFill>
      </dgm:spPr>
      <dgm:t>
        <a:bodyPr/>
        <a:lstStyle/>
        <a:p>
          <a:endParaRPr lang="ru-RU" b="1"/>
        </a:p>
      </dgm:t>
    </dgm:pt>
    <dgm:pt modelId="{B0DEEF22-DE60-4429-9A14-E0A1A3705A98}">
      <dgm:prSet phldrT="[Текст]" custT="1"/>
      <dgm:spPr>
        <a:solidFill>
          <a:srgbClr val="6600CC"/>
        </a:solidFill>
      </dgm:spPr>
      <dgm:t>
        <a:bodyPr/>
        <a:lstStyle/>
        <a:p>
          <a:r>
            <a:rPr lang="uk-UA" sz="2000" b="1" noProof="0" dirty="0" smtClean="0">
              <a:latin typeface="Arial Narrow" pitchFamily="34" charset="0"/>
            </a:rPr>
            <a:t>Набряк слизової (блок </a:t>
          </a:r>
          <a:r>
            <a:rPr lang="uk-UA" sz="2000" b="1" noProof="0" dirty="0" err="1" smtClean="0">
              <a:latin typeface="Arial Narrow" pitchFamily="34" charset="0"/>
            </a:rPr>
            <a:t>остіомеатального</a:t>
          </a:r>
          <a:r>
            <a:rPr lang="uk-UA" sz="2000" b="1" noProof="0" dirty="0" smtClean="0">
              <a:latin typeface="Arial Narrow" pitchFamily="34" charset="0"/>
            </a:rPr>
            <a:t> комплексу)</a:t>
          </a:r>
          <a:endParaRPr lang="ru-RU" sz="2000" b="1" dirty="0">
            <a:latin typeface="Arial Narrow" pitchFamily="34" charset="0"/>
          </a:endParaRPr>
        </a:p>
      </dgm:t>
    </dgm:pt>
    <dgm:pt modelId="{6C72FEC0-F01D-4A4B-9D8C-2E6FC47F6CFD}" type="parTrans" cxnId="{5B9E0B77-41D9-4125-A889-B7EEDA26DBBB}">
      <dgm:prSet/>
      <dgm:spPr/>
      <dgm:t>
        <a:bodyPr/>
        <a:lstStyle/>
        <a:p>
          <a:endParaRPr lang="ru-RU" b="1"/>
        </a:p>
      </dgm:t>
    </dgm:pt>
    <dgm:pt modelId="{711A9298-18BB-4A46-B4BD-C5BA99388545}" type="sibTrans" cxnId="{5B9E0B77-41D9-4125-A889-B7EEDA26DBBB}">
      <dgm:prSet/>
      <dgm:spPr/>
      <dgm:t>
        <a:bodyPr/>
        <a:lstStyle/>
        <a:p>
          <a:endParaRPr lang="ru-RU" b="1"/>
        </a:p>
      </dgm:t>
    </dgm:pt>
    <dgm:pt modelId="{D22EA001-C440-4579-88D1-92151060A507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uk-UA" sz="1900" b="1" noProof="0" dirty="0" smtClean="0">
              <a:latin typeface="Arial Narrow" pitchFamily="34" charset="0"/>
            </a:rPr>
            <a:t>Приєднання бактеріальної флори (активація умовно-патогенної флори)</a:t>
          </a:r>
          <a:endParaRPr lang="uk-UA" sz="1900" b="1" noProof="0" dirty="0">
            <a:latin typeface="Arial Narrow" pitchFamily="34" charset="0"/>
          </a:endParaRPr>
        </a:p>
      </dgm:t>
    </dgm:pt>
    <dgm:pt modelId="{557EC40F-4A34-4842-A45C-6EC080002EA3}" type="parTrans" cxnId="{249A7053-E52D-4C88-BDDF-DA9FE8BE2127}">
      <dgm:prSet/>
      <dgm:spPr/>
      <dgm:t>
        <a:bodyPr/>
        <a:lstStyle/>
        <a:p>
          <a:endParaRPr lang="ru-RU" b="1"/>
        </a:p>
      </dgm:t>
    </dgm:pt>
    <dgm:pt modelId="{2582B57C-EF9C-4797-9FE4-72D3F6DFA45C}" type="sibTrans" cxnId="{249A7053-E52D-4C88-BDDF-DA9FE8BE2127}">
      <dgm:prSet/>
      <dgm:spPr/>
      <dgm:t>
        <a:bodyPr/>
        <a:lstStyle/>
        <a:p>
          <a:endParaRPr lang="ru-RU" b="1"/>
        </a:p>
      </dgm:t>
    </dgm:pt>
    <dgm:pt modelId="{0054490B-F3A8-44C1-8FA2-6D5DD88A822C}">
      <dgm:prSet phldrT="[Текст]" custT="1"/>
      <dgm:spPr>
        <a:solidFill>
          <a:srgbClr val="FF6600"/>
        </a:solidFill>
      </dgm:spPr>
      <dgm:t>
        <a:bodyPr/>
        <a:lstStyle/>
        <a:p>
          <a:r>
            <a:rPr lang="ru-RU" sz="2000" b="1" dirty="0" err="1" smtClean="0">
              <a:latin typeface="Arial Narrow" pitchFamily="34" charset="0"/>
            </a:rPr>
            <a:t>Гнійний</a:t>
          </a:r>
          <a:r>
            <a:rPr lang="ru-RU" sz="2000" b="1" dirty="0" smtClean="0">
              <a:latin typeface="Arial Narrow" pitchFamily="34" charset="0"/>
            </a:rPr>
            <a:t> </a:t>
          </a:r>
          <a:r>
            <a:rPr lang="ru-RU" sz="2000" b="1" dirty="0" err="1" smtClean="0">
              <a:latin typeface="Arial Narrow" pitchFamily="34" charset="0"/>
            </a:rPr>
            <a:t>риносинусит</a:t>
          </a:r>
          <a:endParaRPr lang="ru-RU" sz="2000" b="1" dirty="0">
            <a:latin typeface="Arial Narrow" pitchFamily="34" charset="0"/>
          </a:endParaRPr>
        </a:p>
      </dgm:t>
    </dgm:pt>
    <dgm:pt modelId="{716D6730-3D0F-4A80-8722-3A5E62BC126C}" type="parTrans" cxnId="{2557418E-CE17-42C1-B816-3AEEA2F84A08}">
      <dgm:prSet/>
      <dgm:spPr/>
      <dgm:t>
        <a:bodyPr/>
        <a:lstStyle/>
        <a:p>
          <a:endParaRPr lang="ru-RU" b="1"/>
        </a:p>
      </dgm:t>
    </dgm:pt>
    <dgm:pt modelId="{D3556149-5840-4FD2-A7A0-6D0EFE17D272}" type="sibTrans" cxnId="{2557418E-CE17-42C1-B816-3AEEA2F84A08}">
      <dgm:prSet/>
      <dgm:spPr/>
      <dgm:t>
        <a:bodyPr/>
        <a:lstStyle/>
        <a:p>
          <a:endParaRPr lang="ru-RU" b="1"/>
        </a:p>
      </dgm:t>
    </dgm:pt>
    <dgm:pt modelId="{A84DC4EB-FA31-4EE8-9D8F-9D7E2DFEC00E}" type="pres">
      <dgm:prSet presAssocID="{360F07D3-51A9-43F6-A481-FC0257CB99D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4FD58B-C9FD-4EE5-93A0-69307BF1D223}" type="pres">
      <dgm:prSet presAssocID="{360F07D3-51A9-43F6-A481-FC0257CB99D3}" presName="cycle" presStyleCnt="0"/>
      <dgm:spPr/>
    </dgm:pt>
    <dgm:pt modelId="{91A9BD8A-1047-4FFF-8A1D-0A6204550C0B}" type="pres">
      <dgm:prSet presAssocID="{6C73C02B-AED9-4C54-9488-E42E1FD7240E}" presName="nodeFirstNode" presStyleLbl="node1" presStyleIdx="0" presStyleCnt="5" custScaleX="797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C0B2BB-2256-42DB-94BF-123C4947715F}" type="pres">
      <dgm:prSet presAssocID="{26E08AA8-7A98-46F1-9AC1-85CCC4602D3C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FEF0A4F2-BD49-4F4A-B245-B2E7B3A6C94B}" type="pres">
      <dgm:prSet presAssocID="{8118F732-7514-4F13-B007-7B4CB8F31E43}" presName="nodeFollowingNodes" presStyleLbl="node1" presStyleIdx="1" presStyleCnt="5" custScaleX="1135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C5214D-A213-4151-9C1F-63901AD8B29C}" type="pres">
      <dgm:prSet presAssocID="{B0DEEF22-DE60-4429-9A14-E0A1A3705A98}" presName="nodeFollowingNodes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735D07-5E3C-462E-A1F4-D14F6FB2E250}" type="pres">
      <dgm:prSet presAssocID="{D22EA001-C440-4579-88D1-92151060A507}" presName="nodeFollowingNodes" presStyleLbl="node1" presStyleIdx="3" presStyleCnt="5" custScaleX="109856" custScaleY="919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E16115-0249-4A9F-BA63-5C1FED2C1A13}" type="pres">
      <dgm:prSet presAssocID="{0054490B-F3A8-44C1-8FA2-6D5DD88A822C}" presName="nodeFollowingNodes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557418E-CE17-42C1-B816-3AEEA2F84A08}" srcId="{360F07D3-51A9-43F6-A481-FC0257CB99D3}" destId="{0054490B-F3A8-44C1-8FA2-6D5DD88A822C}" srcOrd="4" destOrd="0" parTransId="{716D6730-3D0F-4A80-8722-3A5E62BC126C}" sibTransId="{D3556149-5840-4FD2-A7A0-6D0EFE17D272}"/>
    <dgm:cxn modelId="{EB74F42F-66C5-49A8-AE15-8CFF10CE41CF}" type="presOf" srcId="{360F07D3-51A9-43F6-A481-FC0257CB99D3}" destId="{A84DC4EB-FA31-4EE8-9D8F-9D7E2DFEC00E}" srcOrd="0" destOrd="0" presId="urn:microsoft.com/office/officeart/2005/8/layout/cycle3"/>
    <dgm:cxn modelId="{B093DD90-5F1A-4C8C-8452-35E8F6F6C7F0}" type="presOf" srcId="{26E08AA8-7A98-46F1-9AC1-85CCC4602D3C}" destId="{CAC0B2BB-2256-42DB-94BF-123C4947715F}" srcOrd="0" destOrd="0" presId="urn:microsoft.com/office/officeart/2005/8/layout/cycle3"/>
    <dgm:cxn modelId="{AB7E182F-7145-4365-91D1-FCB6C979BDC3}" srcId="{360F07D3-51A9-43F6-A481-FC0257CB99D3}" destId="{8118F732-7514-4F13-B007-7B4CB8F31E43}" srcOrd="1" destOrd="0" parTransId="{2222A615-9131-4C57-A8B6-3E1E342E1A12}" sibTransId="{B04F9659-FA4F-49BA-940F-2E8D84156081}"/>
    <dgm:cxn modelId="{8B8C3354-BDFF-489C-9E10-1332E0294C18}" type="presOf" srcId="{D22EA001-C440-4579-88D1-92151060A507}" destId="{3F735D07-5E3C-462E-A1F4-D14F6FB2E250}" srcOrd="0" destOrd="0" presId="urn:microsoft.com/office/officeart/2005/8/layout/cycle3"/>
    <dgm:cxn modelId="{5B9E0B77-41D9-4125-A889-B7EEDA26DBBB}" srcId="{360F07D3-51A9-43F6-A481-FC0257CB99D3}" destId="{B0DEEF22-DE60-4429-9A14-E0A1A3705A98}" srcOrd="2" destOrd="0" parTransId="{6C72FEC0-F01D-4A4B-9D8C-2E6FC47F6CFD}" sibTransId="{711A9298-18BB-4A46-B4BD-C5BA99388545}"/>
    <dgm:cxn modelId="{0A53FC90-E312-46D4-AF06-B9C3AFD7E194}" type="presOf" srcId="{8118F732-7514-4F13-B007-7B4CB8F31E43}" destId="{FEF0A4F2-BD49-4F4A-B245-B2E7B3A6C94B}" srcOrd="0" destOrd="0" presId="urn:microsoft.com/office/officeart/2005/8/layout/cycle3"/>
    <dgm:cxn modelId="{1F5DE97F-B7B9-44AF-8982-5354ABAC1E35}" type="presOf" srcId="{0054490B-F3A8-44C1-8FA2-6D5DD88A822C}" destId="{A4E16115-0249-4A9F-BA63-5C1FED2C1A13}" srcOrd="0" destOrd="0" presId="urn:microsoft.com/office/officeart/2005/8/layout/cycle3"/>
    <dgm:cxn modelId="{249A7053-E52D-4C88-BDDF-DA9FE8BE2127}" srcId="{360F07D3-51A9-43F6-A481-FC0257CB99D3}" destId="{D22EA001-C440-4579-88D1-92151060A507}" srcOrd="3" destOrd="0" parTransId="{557EC40F-4A34-4842-A45C-6EC080002EA3}" sibTransId="{2582B57C-EF9C-4797-9FE4-72D3F6DFA45C}"/>
    <dgm:cxn modelId="{60D95674-8931-4C8D-9F25-7854B74FD103}" type="presOf" srcId="{6C73C02B-AED9-4C54-9488-E42E1FD7240E}" destId="{91A9BD8A-1047-4FFF-8A1D-0A6204550C0B}" srcOrd="0" destOrd="0" presId="urn:microsoft.com/office/officeart/2005/8/layout/cycle3"/>
    <dgm:cxn modelId="{5A58BEE6-213B-4206-9F40-62AF0C870845}" type="presOf" srcId="{B0DEEF22-DE60-4429-9A14-E0A1A3705A98}" destId="{23C5214D-A213-4151-9C1F-63901AD8B29C}" srcOrd="0" destOrd="0" presId="urn:microsoft.com/office/officeart/2005/8/layout/cycle3"/>
    <dgm:cxn modelId="{20339658-6B2A-41DC-A92E-ACD559492DBF}" srcId="{360F07D3-51A9-43F6-A481-FC0257CB99D3}" destId="{6C73C02B-AED9-4C54-9488-E42E1FD7240E}" srcOrd="0" destOrd="0" parTransId="{6613CCE5-15D0-4995-A168-1E33F389F45F}" sibTransId="{26E08AA8-7A98-46F1-9AC1-85CCC4602D3C}"/>
    <dgm:cxn modelId="{9F6D6C80-F576-49FC-A7FF-6A753F7D5C92}" type="presParOf" srcId="{A84DC4EB-FA31-4EE8-9D8F-9D7E2DFEC00E}" destId="{ED4FD58B-C9FD-4EE5-93A0-69307BF1D223}" srcOrd="0" destOrd="0" presId="urn:microsoft.com/office/officeart/2005/8/layout/cycle3"/>
    <dgm:cxn modelId="{ADD5F1B1-66DF-4F0A-B693-4CDBC5877380}" type="presParOf" srcId="{ED4FD58B-C9FD-4EE5-93A0-69307BF1D223}" destId="{91A9BD8A-1047-4FFF-8A1D-0A6204550C0B}" srcOrd="0" destOrd="0" presId="urn:microsoft.com/office/officeart/2005/8/layout/cycle3"/>
    <dgm:cxn modelId="{9C5E925B-FCFE-47CF-90E5-DDBC6BCA7B67}" type="presParOf" srcId="{ED4FD58B-C9FD-4EE5-93A0-69307BF1D223}" destId="{CAC0B2BB-2256-42DB-94BF-123C4947715F}" srcOrd="1" destOrd="0" presId="urn:microsoft.com/office/officeart/2005/8/layout/cycle3"/>
    <dgm:cxn modelId="{AE359130-953C-4A96-BE95-E060CFF7C455}" type="presParOf" srcId="{ED4FD58B-C9FD-4EE5-93A0-69307BF1D223}" destId="{FEF0A4F2-BD49-4F4A-B245-B2E7B3A6C94B}" srcOrd="2" destOrd="0" presId="urn:microsoft.com/office/officeart/2005/8/layout/cycle3"/>
    <dgm:cxn modelId="{ADC449F2-7F4D-4CDA-A6C2-9A1FA4723047}" type="presParOf" srcId="{ED4FD58B-C9FD-4EE5-93A0-69307BF1D223}" destId="{23C5214D-A213-4151-9C1F-63901AD8B29C}" srcOrd="3" destOrd="0" presId="urn:microsoft.com/office/officeart/2005/8/layout/cycle3"/>
    <dgm:cxn modelId="{02C7FCD2-9163-4BCD-8E13-85C5FADFA33A}" type="presParOf" srcId="{ED4FD58B-C9FD-4EE5-93A0-69307BF1D223}" destId="{3F735D07-5E3C-462E-A1F4-D14F6FB2E250}" srcOrd="4" destOrd="0" presId="urn:microsoft.com/office/officeart/2005/8/layout/cycle3"/>
    <dgm:cxn modelId="{336B95A4-DA3D-4E56-B211-EC533E8BDD80}" type="presParOf" srcId="{ED4FD58B-C9FD-4EE5-93A0-69307BF1D223}" destId="{A4E16115-0249-4A9F-BA63-5C1FED2C1A13}" srcOrd="5" destOrd="0" presId="urn:microsoft.com/office/officeart/2005/8/layout/cycle3"/>
  </dgm:cxnLst>
  <dgm:bg>
    <a:noFill/>
  </dgm:bg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097E45F-8F1F-42BF-9AE6-B850CA0F697D}">
      <dsp:nvSpPr>
        <dsp:cNvPr id="0" name=""/>
        <dsp:cNvSpPr/>
      </dsp:nvSpPr>
      <dsp:spPr>
        <a:xfrm>
          <a:off x="685799" y="0"/>
          <a:ext cx="7772400" cy="4994275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9806BC-9E6A-4BCD-A888-72F7DEC35D5F}">
      <dsp:nvSpPr>
        <dsp:cNvPr id="0" name=""/>
        <dsp:cNvSpPr/>
      </dsp:nvSpPr>
      <dsp:spPr>
        <a:xfrm>
          <a:off x="4792" y="823915"/>
          <a:ext cx="2160799" cy="334644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+mn-lt"/>
            </a:rPr>
            <a:t>ГОСТРИЙ ВІРУСНИЙ РИНОСИНУСИТ</a:t>
          </a:r>
          <a:endParaRPr lang="ru-RU" sz="1600" b="1" kern="1200" dirty="0" smtClean="0">
            <a:solidFill>
              <a:schemeClr val="tx1"/>
            </a:solidFill>
            <a:latin typeface="+mn-lt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+mn-lt"/>
            </a:rPr>
            <a:t>тривалість</a:t>
          </a:r>
          <a:r>
            <a:rPr lang="ru-RU" sz="2000" kern="1200" dirty="0" smtClean="0">
              <a:latin typeface="+mn-lt"/>
            </a:rPr>
            <a:t> </a:t>
          </a:r>
          <a:r>
            <a:rPr lang="ru-RU" sz="2000" kern="1200" dirty="0" err="1" smtClean="0">
              <a:latin typeface="+mn-lt"/>
            </a:rPr>
            <a:t>збереження</a:t>
          </a:r>
          <a:r>
            <a:rPr lang="ru-RU" sz="2000" kern="1200" dirty="0" smtClean="0">
              <a:latin typeface="+mn-lt"/>
            </a:rPr>
            <a:t> </a:t>
          </a:r>
          <a:r>
            <a:rPr lang="ru-RU" sz="2000" kern="1200" dirty="0" err="1" smtClean="0">
              <a:latin typeface="+mn-lt"/>
            </a:rPr>
            <a:t>симптомів</a:t>
          </a:r>
          <a:r>
            <a:rPr lang="ru-RU" sz="2000" kern="1200" dirty="0" smtClean="0">
              <a:latin typeface="+mn-lt"/>
            </a:rPr>
            <a:t> </a:t>
          </a:r>
          <a:r>
            <a:rPr lang="ru-RU" sz="2000" kern="1200" dirty="0" err="1" smtClean="0">
              <a:latin typeface="+mn-lt"/>
            </a:rPr>
            <a:t>захворювання</a:t>
          </a:r>
          <a:r>
            <a:rPr lang="ru-RU" sz="2000" kern="1200" dirty="0" smtClean="0">
              <a:latin typeface="+mn-lt"/>
            </a:rPr>
            <a:t>                      </a:t>
          </a:r>
          <a:r>
            <a:rPr lang="ru-RU" sz="2000" b="1" kern="1200" dirty="0" smtClean="0">
              <a:latin typeface="+mn-lt"/>
            </a:rPr>
            <a:t>&lt;10 </a:t>
          </a:r>
          <a:r>
            <a:rPr lang="ru-RU" sz="2000" b="1" kern="1200" dirty="0" err="1" smtClean="0">
              <a:latin typeface="+mn-lt"/>
            </a:rPr>
            <a:t>днів</a:t>
          </a:r>
          <a:endParaRPr lang="ru-RU" sz="2000" b="1" kern="1200" dirty="0">
            <a:latin typeface="+mn-lt"/>
          </a:endParaRPr>
        </a:p>
      </dsp:txBody>
      <dsp:txXfrm>
        <a:off x="4792" y="823915"/>
        <a:ext cx="2160799" cy="3346443"/>
      </dsp:txXfrm>
    </dsp:sp>
    <dsp:sp modelId="{7F1594F1-1415-4EBD-B146-709E041C529B}">
      <dsp:nvSpPr>
        <dsp:cNvPr id="0" name=""/>
        <dsp:cNvSpPr/>
      </dsp:nvSpPr>
      <dsp:spPr>
        <a:xfrm>
          <a:off x="2397317" y="671510"/>
          <a:ext cx="2598750" cy="36512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+mn-lt"/>
            </a:rPr>
            <a:t>ГОСТРИЙ ПОСТВІРУСНИЙ РИНОСИНУСИТ</a:t>
          </a:r>
          <a:endParaRPr lang="ru-RU" sz="1600" b="1" kern="1200" dirty="0" smtClean="0">
            <a:solidFill>
              <a:schemeClr val="tx1"/>
            </a:solidFill>
            <a:latin typeface="+mn-lt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+mn-lt"/>
            </a:rPr>
            <a:t>посилення</a:t>
          </a:r>
          <a:r>
            <a:rPr lang="ru-RU" sz="2000" kern="1200" dirty="0" smtClean="0">
              <a:latin typeface="+mn-lt"/>
            </a:rPr>
            <a:t> </a:t>
          </a:r>
          <a:r>
            <a:rPr lang="ru-RU" sz="2000" kern="1200" dirty="0" err="1" smtClean="0">
              <a:latin typeface="+mn-lt"/>
            </a:rPr>
            <a:t>симптомів</a:t>
          </a:r>
          <a:r>
            <a:rPr lang="ru-RU" sz="2000" kern="1200" dirty="0" smtClean="0">
              <a:latin typeface="+mn-lt"/>
            </a:rPr>
            <a:t> </a:t>
          </a:r>
          <a:r>
            <a:rPr lang="ru-RU" sz="2000" kern="1200" dirty="0" err="1" smtClean="0">
              <a:latin typeface="+mn-lt"/>
            </a:rPr>
            <a:t>після</a:t>
          </a:r>
          <a:r>
            <a:rPr lang="ru-RU" sz="2000" kern="1200" dirty="0" smtClean="0">
              <a:latin typeface="+mn-lt"/>
            </a:rPr>
            <a:t> 5-го дня </a:t>
          </a:r>
          <a:r>
            <a:rPr lang="ru-RU" sz="2000" kern="1200" dirty="0" err="1" smtClean="0">
              <a:latin typeface="+mn-lt"/>
            </a:rPr>
            <a:t>або</a:t>
          </a:r>
          <a:r>
            <a:rPr lang="ru-RU" sz="2000" kern="1200" dirty="0" smtClean="0">
              <a:latin typeface="+mn-lt"/>
            </a:rPr>
            <a:t> </a:t>
          </a:r>
          <a:r>
            <a:rPr lang="ru-RU" sz="2000" kern="1200" dirty="0" err="1" smtClean="0">
              <a:latin typeface="+mn-lt"/>
            </a:rPr>
            <a:t>збереження</a:t>
          </a:r>
          <a:r>
            <a:rPr lang="ru-RU" sz="2000" kern="1200" dirty="0" smtClean="0">
              <a:latin typeface="+mn-lt"/>
            </a:rPr>
            <a:t> </a:t>
          </a:r>
          <a:r>
            <a:rPr lang="ru-RU" sz="2000" kern="1200" dirty="0" err="1" smtClean="0">
              <a:latin typeface="+mn-lt"/>
            </a:rPr>
            <a:t>симптомів</a:t>
          </a:r>
          <a:r>
            <a:rPr lang="ru-RU" sz="2000" kern="1200" dirty="0" smtClean="0">
              <a:latin typeface="+mn-lt"/>
            </a:rPr>
            <a:t> </a:t>
          </a:r>
          <a:r>
            <a:rPr lang="ru-RU" sz="2000" b="1" kern="1200" dirty="0" smtClean="0">
              <a:latin typeface="+mn-lt"/>
              <a:cs typeface="Arial" panose="020B0604020202020204" pitchFamily="34" charset="0"/>
            </a:rPr>
            <a:t>&gt;10 </a:t>
          </a:r>
          <a:r>
            <a:rPr lang="ru-RU" sz="2000" b="1" kern="1200" dirty="0" err="1" smtClean="0">
              <a:latin typeface="+mn-lt"/>
              <a:cs typeface="Arial" panose="020B0604020202020204" pitchFamily="34" charset="0"/>
            </a:rPr>
            <a:t>днів</a:t>
          </a:r>
          <a:r>
            <a:rPr lang="ru-RU" sz="2000" b="1" kern="1200" dirty="0" smtClean="0">
              <a:latin typeface="+mn-lt"/>
              <a:cs typeface="Arial" panose="020B0604020202020204" pitchFamily="34" charset="0"/>
            </a:rPr>
            <a:t>, але &lt;12 </a:t>
          </a:r>
          <a:r>
            <a:rPr lang="ru-RU" sz="2000" b="1" kern="1200" dirty="0" err="1" smtClean="0">
              <a:latin typeface="+mn-lt"/>
              <a:cs typeface="Arial" panose="020B0604020202020204" pitchFamily="34" charset="0"/>
            </a:rPr>
            <a:t>тиж</a:t>
          </a:r>
          <a:r>
            <a:rPr lang="ru-RU" sz="2000" kern="1200" dirty="0" smtClean="0">
              <a:latin typeface="+mn-lt"/>
              <a:cs typeface="Arial" panose="020B0604020202020204" pitchFamily="34" charset="0"/>
            </a:rPr>
            <a:t>.</a:t>
          </a:r>
          <a:endParaRPr lang="ru-RU" sz="2000" kern="1200" dirty="0">
            <a:latin typeface="+mn-lt"/>
          </a:endParaRPr>
        </a:p>
      </dsp:txBody>
      <dsp:txXfrm>
        <a:off x="2397317" y="671510"/>
        <a:ext cx="2598750" cy="3651254"/>
      </dsp:txXfrm>
    </dsp:sp>
    <dsp:sp modelId="{FCB1D3A9-FEB2-4DFE-AEB0-22028C7B7E70}">
      <dsp:nvSpPr>
        <dsp:cNvPr id="0" name=""/>
        <dsp:cNvSpPr/>
      </dsp:nvSpPr>
      <dsp:spPr>
        <a:xfrm>
          <a:off x="5232585" y="360356"/>
          <a:ext cx="3911414" cy="42608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</a:rPr>
            <a:t>ГОСТРИЙ БАКТЕРІАЛЬНИЙ РИНОСИНУСИТ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kern="1200" dirty="0" err="1" smtClean="0"/>
            <a:t>мінімум</a:t>
          </a:r>
          <a:r>
            <a:rPr lang="ru-RU" sz="1800" b="0" kern="1200" dirty="0" smtClean="0"/>
            <a:t> 3 </a:t>
          </a:r>
          <a:r>
            <a:rPr lang="ru-RU" sz="1800" b="0" kern="1200" dirty="0" err="1" smtClean="0"/>
            <a:t>ознаки</a:t>
          </a:r>
          <a:r>
            <a:rPr lang="ru-RU" sz="1800" b="0" kern="1200" dirty="0" smtClean="0"/>
            <a:t>: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kern="1200" dirty="0" smtClean="0"/>
            <a:t>- </a:t>
          </a:r>
          <a:r>
            <a:rPr lang="ru-RU" sz="2000" b="0" kern="1200" dirty="0" err="1" smtClean="0"/>
            <a:t>прозорі</a:t>
          </a:r>
          <a:r>
            <a:rPr lang="ru-RU" sz="2000" b="0" kern="1200" dirty="0" smtClean="0"/>
            <a:t> </a:t>
          </a:r>
          <a:r>
            <a:rPr lang="ru-RU" sz="2000" b="0" kern="1200" dirty="0" err="1" smtClean="0"/>
            <a:t>виділення</a:t>
          </a:r>
          <a:r>
            <a:rPr lang="ru-RU" sz="2000" b="0" kern="1200" dirty="0" smtClean="0"/>
            <a:t> та</a:t>
          </a:r>
          <a:r>
            <a:rPr lang="ru-RU" sz="1800" b="0" kern="1200" dirty="0" smtClean="0"/>
            <a:t> </a:t>
          </a:r>
          <a:r>
            <a:rPr lang="ru-RU" sz="1800" b="0" kern="1200" dirty="0" err="1" smtClean="0"/>
            <a:t>гнійна</a:t>
          </a:r>
          <a:r>
            <a:rPr lang="ru-RU" sz="1800" b="0" kern="1200" dirty="0" smtClean="0"/>
            <a:t> </a:t>
          </a:r>
          <a:r>
            <a:rPr lang="ru-RU" sz="1800" b="0" kern="1200" dirty="0" err="1" smtClean="0"/>
            <a:t>секреція</a:t>
          </a:r>
          <a:r>
            <a:rPr lang="ru-RU" sz="1800" b="0" kern="1200" dirty="0" smtClean="0"/>
            <a:t> в </a:t>
          </a:r>
          <a:r>
            <a:rPr lang="ru-RU" sz="1800" b="0" kern="1200" dirty="0" err="1" smtClean="0"/>
            <a:t>порожнині</a:t>
          </a:r>
          <a:r>
            <a:rPr lang="ru-RU" sz="1800" b="0" kern="1200" dirty="0" smtClean="0"/>
            <a:t> носа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kern="1200" dirty="0" smtClean="0"/>
            <a:t>- </a:t>
          </a:r>
          <a:r>
            <a:rPr lang="ru-RU" sz="2000" b="0" kern="1200" dirty="0" err="1" smtClean="0"/>
            <a:t>виражений</a:t>
          </a:r>
          <a:r>
            <a:rPr lang="ru-RU" sz="2000" b="0" kern="1200" dirty="0" smtClean="0"/>
            <a:t> </a:t>
          </a:r>
          <a:r>
            <a:rPr lang="ru-RU" sz="2000" b="0" kern="1200" dirty="0" err="1" smtClean="0"/>
            <a:t>біль</a:t>
          </a:r>
          <a:r>
            <a:rPr lang="ru-RU" sz="2000" b="0" kern="1200" dirty="0" smtClean="0"/>
            <a:t> в </a:t>
          </a:r>
          <a:r>
            <a:rPr lang="ru-RU" sz="2000" b="0" kern="1200" dirty="0" err="1" smtClean="0"/>
            <a:t>ділянці</a:t>
          </a:r>
          <a:r>
            <a:rPr lang="ru-RU" sz="2000" b="0" kern="1200" dirty="0" smtClean="0"/>
            <a:t>  </a:t>
          </a:r>
          <a:r>
            <a:rPr lang="ru-RU" sz="2000" b="0" kern="1200" dirty="0" err="1" smtClean="0"/>
            <a:t>обличчя</a:t>
          </a:r>
          <a:endParaRPr lang="ru-RU" sz="2000" b="0" kern="1200" dirty="0" smtClean="0"/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kern="1200" dirty="0" smtClean="0"/>
            <a:t>- лихоманка (</a:t>
          </a:r>
          <a:r>
            <a:rPr lang="ru-RU" sz="2000" b="0" kern="1200" dirty="0" smtClean="0">
              <a:latin typeface="Arial" panose="020B0604020202020204" pitchFamily="34" charset="0"/>
              <a:cs typeface="Arial" panose="020B0604020202020204" pitchFamily="34" charset="0"/>
            </a:rPr>
            <a:t>&gt;38 °С)</a:t>
          </a:r>
          <a:endParaRPr lang="ru-RU" sz="2000" b="0" kern="1200" dirty="0" smtClean="0"/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kern="1200" dirty="0" smtClean="0"/>
            <a:t>- </a:t>
          </a:r>
          <a:r>
            <a:rPr lang="ru-RU" sz="2000" b="0" kern="1200" dirty="0" err="1" smtClean="0"/>
            <a:t>підвищення</a:t>
          </a:r>
          <a:r>
            <a:rPr lang="ru-RU" sz="2000" b="0" kern="1200" dirty="0" smtClean="0"/>
            <a:t>  ШОЕ / СРБ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kern="1200" dirty="0" smtClean="0"/>
            <a:t>- «</a:t>
          </a:r>
          <a:r>
            <a:rPr lang="ru-RU" sz="2000" b="0" kern="1200" dirty="0" err="1" smtClean="0"/>
            <a:t>дві</a:t>
          </a:r>
          <a:r>
            <a:rPr lang="ru-RU" sz="2000" b="0" kern="1200" dirty="0" smtClean="0"/>
            <a:t> </a:t>
          </a:r>
          <a:r>
            <a:rPr lang="ru-RU" sz="2000" b="0" kern="1200" dirty="0" err="1" smtClean="0"/>
            <a:t>хвилі</a:t>
          </a:r>
          <a:r>
            <a:rPr lang="ru-RU" sz="2000" b="0" kern="1200" dirty="0" smtClean="0"/>
            <a:t>» </a:t>
          </a:r>
          <a:r>
            <a:rPr lang="ru-RU" sz="1800" b="0" kern="1200" dirty="0" smtClean="0"/>
            <a:t>(</a:t>
          </a:r>
          <a:r>
            <a:rPr lang="ru-RU" sz="1800" b="0" kern="1200" dirty="0" err="1" smtClean="0"/>
            <a:t>покращення</a:t>
          </a:r>
          <a:r>
            <a:rPr lang="ru-RU" sz="1800" b="0" kern="1200" dirty="0" smtClean="0"/>
            <a:t>  </a:t>
          </a:r>
          <a:r>
            <a:rPr lang="ru-RU" sz="1800" b="0" kern="1200" dirty="0" err="1" smtClean="0"/>
            <a:t>після</a:t>
          </a:r>
          <a:r>
            <a:rPr lang="ru-RU" sz="1800" b="0" kern="1200" dirty="0" smtClean="0"/>
            <a:t> </a:t>
          </a:r>
          <a:r>
            <a:rPr lang="ru-RU" sz="1800" b="0" kern="1200" dirty="0" err="1" smtClean="0"/>
            <a:t>більш</a:t>
          </a:r>
          <a:r>
            <a:rPr lang="ru-RU" sz="1800" b="0" kern="1200" dirty="0" smtClean="0"/>
            <a:t> </a:t>
          </a:r>
          <a:r>
            <a:rPr lang="ru-RU" sz="1800" b="0" kern="1200" dirty="0" err="1" smtClean="0"/>
            <a:t>легкої</a:t>
          </a:r>
          <a:r>
            <a:rPr lang="ru-RU" sz="1800" b="0" kern="1200" dirty="0" smtClean="0"/>
            <a:t> </a:t>
          </a:r>
          <a:r>
            <a:rPr lang="ru-RU" sz="1800" b="0" kern="1200" dirty="0" err="1" smtClean="0"/>
            <a:t>фази</a:t>
          </a:r>
          <a:r>
            <a:rPr lang="ru-RU" sz="1800" b="0" kern="1200" dirty="0" smtClean="0"/>
            <a:t>)</a:t>
          </a:r>
          <a:endParaRPr lang="ru-RU" sz="1800" b="0" kern="1200" dirty="0"/>
        </a:p>
      </dsp:txBody>
      <dsp:txXfrm>
        <a:off x="5232585" y="360356"/>
        <a:ext cx="3911414" cy="426085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AC0B2BB-2256-42DB-94BF-123C4947715F}">
      <dsp:nvSpPr>
        <dsp:cNvPr id="0" name=""/>
        <dsp:cNvSpPr/>
      </dsp:nvSpPr>
      <dsp:spPr>
        <a:xfrm>
          <a:off x="1785435" y="96006"/>
          <a:ext cx="4869981" cy="4869981"/>
        </a:xfrm>
        <a:prstGeom prst="circularArrow">
          <a:avLst>
            <a:gd name="adj1" fmla="val 5544"/>
            <a:gd name="adj2" fmla="val 330680"/>
            <a:gd name="adj3" fmla="val 14217851"/>
            <a:gd name="adj4" fmla="val 17122474"/>
            <a:gd name="adj5" fmla="val 5757"/>
          </a:avLst>
        </a:prstGeom>
        <a:solidFill>
          <a:srgbClr val="FF0066"/>
        </a:solidFill>
        <a:ln w="25400">
          <a:solidFill>
            <a:srgbClr val="FF0066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A9BD8A-1047-4FFF-8A1D-0A6204550C0B}">
      <dsp:nvSpPr>
        <dsp:cNvPr id="0" name=""/>
        <dsp:cNvSpPr/>
      </dsp:nvSpPr>
      <dsp:spPr>
        <a:xfrm>
          <a:off x="3304418" y="1045"/>
          <a:ext cx="1832014" cy="1147993"/>
        </a:xfrm>
        <a:prstGeom prst="roundRect">
          <a:avLst/>
        </a:prstGeom>
        <a:solidFill>
          <a:srgbClr val="99003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>
              <a:latin typeface="Arial Narrow" pitchFamily="34" charset="0"/>
            </a:rPr>
            <a:t>Пошкодження</a:t>
          </a:r>
          <a:r>
            <a:rPr lang="ru-RU" sz="2000" b="1" kern="1200" dirty="0" smtClean="0">
              <a:latin typeface="Arial Narrow" pitchFamily="34" charset="0"/>
            </a:rPr>
            <a:t> </a:t>
          </a:r>
          <a:r>
            <a:rPr lang="ru-RU" sz="2000" b="1" kern="1200" dirty="0" err="1" smtClean="0">
              <a:latin typeface="Arial Narrow" pitchFamily="34" charset="0"/>
            </a:rPr>
            <a:t>миготливого</a:t>
          </a:r>
          <a:r>
            <a:rPr lang="ru-RU" sz="2000" b="1" kern="1200" dirty="0" smtClean="0">
              <a:latin typeface="Arial Narrow" pitchFamily="34" charset="0"/>
            </a:rPr>
            <a:t> </a:t>
          </a:r>
          <a:r>
            <a:rPr lang="ru-RU" sz="2000" b="1" kern="1200" dirty="0" err="1" smtClean="0">
              <a:latin typeface="Arial Narrow" pitchFamily="34" charset="0"/>
            </a:rPr>
            <a:t>епітелію</a:t>
          </a:r>
          <a:r>
            <a:rPr lang="ru-RU" sz="2000" b="1" kern="1200" dirty="0" smtClean="0">
              <a:latin typeface="Arial Narrow" pitchFamily="34" charset="0"/>
            </a:rPr>
            <a:t> </a:t>
          </a:r>
          <a:endParaRPr lang="ru-RU" sz="2000" b="1" kern="1200" dirty="0">
            <a:latin typeface="Arial Narrow" pitchFamily="34" charset="0"/>
          </a:endParaRPr>
        </a:p>
      </dsp:txBody>
      <dsp:txXfrm>
        <a:off x="3304418" y="1045"/>
        <a:ext cx="1832014" cy="1147993"/>
      </dsp:txXfrm>
    </dsp:sp>
    <dsp:sp modelId="{FEF0A4F2-BD49-4F4A-B245-B2E7B3A6C94B}">
      <dsp:nvSpPr>
        <dsp:cNvPr id="0" name=""/>
        <dsp:cNvSpPr/>
      </dsp:nvSpPr>
      <dsp:spPr>
        <a:xfrm>
          <a:off x="4892078" y="1436045"/>
          <a:ext cx="2606910" cy="1147993"/>
        </a:xfrm>
        <a:prstGeom prst="round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>
              <a:latin typeface="Arial Narrow" pitchFamily="34" charset="0"/>
            </a:rPr>
            <a:t>Гіперсекреція</a:t>
          </a:r>
          <a:r>
            <a:rPr lang="ru-RU" sz="2000" b="1" kern="1200" dirty="0" smtClean="0">
              <a:latin typeface="Arial Narrow" pitchFamily="34" charset="0"/>
            </a:rPr>
            <a:t> /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latin typeface="Arial Narrow" pitchFamily="34" charset="0"/>
            </a:rPr>
            <a:t>Зміна </a:t>
          </a:r>
          <a:r>
            <a:rPr lang="uk-UA" sz="2000" b="1" kern="1200" dirty="0" err="1" smtClean="0">
              <a:latin typeface="Arial Narrow" pitchFamily="34" charset="0"/>
            </a:rPr>
            <a:t>реалогічних</a:t>
          </a:r>
          <a:r>
            <a:rPr lang="uk-UA" sz="2000" b="1" kern="1200" dirty="0" smtClean="0">
              <a:latin typeface="Arial Narrow" pitchFamily="34" charset="0"/>
            </a:rPr>
            <a:t> властивостей слизу (підвищення </a:t>
          </a:r>
          <a:r>
            <a:rPr lang="uk-UA" sz="2000" b="1" kern="1200" dirty="0" err="1" smtClean="0">
              <a:latin typeface="Arial Narrow" pitchFamily="34" charset="0"/>
            </a:rPr>
            <a:t>вязкості</a:t>
          </a:r>
          <a:r>
            <a:rPr lang="uk-UA" sz="2000" b="1" kern="1200" dirty="0" smtClean="0">
              <a:latin typeface="Arial Narrow" pitchFamily="34" charset="0"/>
            </a:rPr>
            <a:t>)</a:t>
          </a:r>
          <a:endParaRPr lang="ru-RU" sz="2000" b="1" kern="1200" dirty="0">
            <a:latin typeface="Arial Narrow" pitchFamily="34" charset="0"/>
          </a:endParaRPr>
        </a:p>
      </dsp:txBody>
      <dsp:txXfrm>
        <a:off x="4892078" y="1436045"/>
        <a:ext cx="2606910" cy="1147993"/>
      </dsp:txXfrm>
    </dsp:sp>
    <dsp:sp modelId="{23C5214D-A213-4151-9C1F-63901AD8B29C}">
      <dsp:nvSpPr>
        <dsp:cNvPr id="0" name=""/>
        <dsp:cNvSpPr/>
      </dsp:nvSpPr>
      <dsp:spPr>
        <a:xfrm>
          <a:off x="4293115" y="3757923"/>
          <a:ext cx="2295987" cy="1147993"/>
        </a:xfrm>
        <a:prstGeom prst="roundRect">
          <a:avLst/>
        </a:prstGeom>
        <a:solidFill>
          <a:srgbClr val="6600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noProof="0" dirty="0" smtClean="0">
              <a:latin typeface="Arial Narrow" pitchFamily="34" charset="0"/>
            </a:rPr>
            <a:t>Набряк слизової (блок </a:t>
          </a:r>
          <a:r>
            <a:rPr lang="uk-UA" sz="2000" b="1" kern="1200" noProof="0" dirty="0" err="1" smtClean="0">
              <a:latin typeface="Arial Narrow" pitchFamily="34" charset="0"/>
            </a:rPr>
            <a:t>остіомеатального</a:t>
          </a:r>
          <a:r>
            <a:rPr lang="uk-UA" sz="2000" b="1" kern="1200" noProof="0" dirty="0" smtClean="0">
              <a:latin typeface="Arial Narrow" pitchFamily="34" charset="0"/>
            </a:rPr>
            <a:t> комплексу)</a:t>
          </a:r>
          <a:endParaRPr lang="ru-RU" sz="2000" b="1" kern="1200" dirty="0">
            <a:latin typeface="Arial Narrow" pitchFamily="34" charset="0"/>
          </a:endParaRPr>
        </a:p>
      </dsp:txBody>
      <dsp:txXfrm>
        <a:off x="4293115" y="3757923"/>
        <a:ext cx="2295987" cy="1147993"/>
      </dsp:txXfrm>
    </dsp:sp>
    <dsp:sp modelId="{3F735D07-5E3C-462E-A1F4-D14F6FB2E250}">
      <dsp:nvSpPr>
        <dsp:cNvPr id="0" name=""/>
        <dsp:cNvSpPr/>
      </dsp:nvSpPr>
      <dsp:spPr>
        <a:xfrm>
          <a:off x="1738601" y="3804285"/>
          <a:ext cx="2522280" cy="1055270"/>
        </a:xfrm>
        <a:prstGeom prst="round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noProof="0" dirty="0" smtClean="0">
              <a:latin typeface="Arial Narrow" pitchFamily="34" charset="0"/>
            </a:rPr>
            <a:t>Приєднання бактеріальної флори (активація умовно-патогенної флори)</a:t>
          </a:r>
          <a:endParaRPr lang="uk-UA" sz="1900" b="1" kern="1200" noProof="0" dirty="0">
            <a:latin typeface="Arial Narrow" pitchFamily="34" charset="0"/>
          </a:endParaRPr>
        </a:p>
      </dsp:txBody>
      <dsp:txXfrm>
        <a:off x="1738601" y="3804285"/>
        <a:ext cx="2522280" cy="1055270"/>
      </dsp:txXfrm>
    </dsp:sp>
    <dsp:sp modelId="{A4E16115-0249-4A9F-BA63-5C1FED2C1A13}">
      <dsp:nvSpPr>
        <dsp:cNvPr id="0" name=""/>
        <dsp:cNvSpPr/>
      </dsp:nvSpPr>
      <dsp:spPr>
        <a:xfrm>
          <a:off x="1097324" y="1436045"/>
          <a:ext cx="2295987" cy="1147993"/>
        </a:xfrm>
        <a:prstGeom prst="roundRect">
          <a:avLst/>
        </a:prstGeom>
        <a:solidFill>
          <a:srgbClr val="FF66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>
              <a:latin typeface="Arial Narrow" pitchFamily="34" charset="0"/>
            </a:rPr>
            <a:t>Гнійний</a:t>
          </a:r>
          <a:r>
            <a:rPr lang="ru-RU" sz="2000" b="1" kern="1200" dirty="0" smtClean="0">
              <a:latin typeface="Arial Narrow" pitchFamily="34" charset="0"/>
            </a:rPr>
            <a:t> </a:t>
          </a:r>
          <a:r>
            <a:rPr lang="ru-RU" sz="2000" b="1" kern="1200" dirty="0" err="1" smtClean="0">
              <a:latin typeface="Arial Narrow" pitchFamily="34" charset="0"/>
            </a:rPr>
            <a:t>риносинусит</a:t>
          </a:r>
          <a:endParaRPr lang="ru-RU" sz="2000" b="1" kern="1200" dirty="0">
            <a:latin typeface="Arial Narrow" pitchFamily="34" charset="0"/>
          </a:endParaRPr>
        </a:p>
      </dsp:txBody>
      <dsp:txXfrm>
        <a:off x="1097324" y="1436045"/>
        <a:ext cx="2295987" cy="11479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C8A5D1-887C-4F51-B634-7C0B4CC2D978}" type="datetimeFigureOut">
              <a:rPr lang="ru-RU" smtClean="0"/>
              <a:pPr/>
              <a:t>16.02.2018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CF574F-DEBB-473E-9C6F-DA3855EC25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59063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8C6B59-AEDB-4F8B-8EDA-A721A2BB1633}" type="slidenum">
              <a:rPr lang="ru-RU" altLang="ru-RU"/>
              <a:pPr/>
              <a:t>2</a:t>
            </a:fld>
            <a:endParaRPr lang="ru-RU" altLang="ru-RU"/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C02063-51EF-42E8-8022-7C4D60058F0A}" type="slidenum">
              <a:rPr lang="ru-RU" altLang="ru-RU"/>
              <a:pPr/>
              <a:t>3</a:t>
            </a:fld>
            <a:endParaRPr lang="ru-RU" altLang="ru-RU"/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4A0D2C8-5888-4363-9A7B-177B503DF3A1}" type="slidenum">
              <a:rPr lang="ru-RU" altLang="ru-RU"/>
              <a:pPr/>
              <a:t>4</a:t>
            </a:fld>
            <a:endParaRPr lang="ru-RU" altLang="ru-RU"/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945E7E-AA85-47A5-8663-95BEEDFB1AC7}" type="slidenum">
              <a:rPr lang="ru-RU" altLang="ru-RU"/>
              <a:pPr/>
              <a:t>5</a:t>
            </a:fld>
            <a:endParaRPr lang="ru-RU" altLang="ru-RU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702E91D-2E27-4B8E-B5EE-09A172CEEE36}" type="slidenum">
              <a:rPr lang="ru-RU" altLang="ru-RU"/>
              <a:pPr/>
              <a:t>6</a:t>
            </a:fld>
            <a:endParaRPr lang="ru-RU" altLang="ru-RU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64BD4F7-D636-4788-A97A-ADD0F883F84F}" type="slidenum">
              <a:rPr lang="ru-RU" altLang="ru-RU"/>
              <a:pPr/>
              <a:t>7</a:t>
            </a:fld>
            <a:endParaRPr lang="ru-RU" altLang="ru-RU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988458-35F3-47B2-945C-EC4D989237FB}" type="slidenum">
              <a:rPr lang="ru-RU" altLang="ru-RU"/>
              <a:pPr/>
              <a:t>8</a:t>
            </a:fld>
            <a:endParaRPr lang="ru-RU" altLang="ru-RU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431645F-CA02-4046-8659-9A584BB1F108}" type="slidenum">
              <a:rPr lang="ru-RU"/>
              <a:pPr/>
              <a:t>9</a:t>
            </a:fld>
            <a:endParaRPr lang="ru-RU"/>
          </a:p>
        </p:txBody>
      </p:sp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CC9FAF6-5349-4ED1-8D42-4769AE8FEFC9}" type="slidenum">
              <a:rPr lang="ru-RU" sz="1200"/>
              <a:pPr algn="r"/>
              <a:t>9</a:t>
            </a:fld>
            <a:endParaRPr lang="ru-RU" sz="120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pPr>
              <a:lnSpc>
                <a:spcPct val="140000"/>
              </a:lnSpc>
              <a:spcBef>
                <a:spcPct val="0"/>
              </a:spcBef>
            </a:pPr>
            <a:r>
              <a:rPr lang="en-US" sz="1400" b="1">
                <a:solidFill>
                  <a:srgbClr val="800000"/>
                </a:solidFill>
                <a:cs typeface="Arial" pitchFamily="34" charset="0"/>
              </a:rPr>
              <a:t>В условиях нормально функционирующего </a:t>
            </a:r>
            <a:r>
              <a:rPr lang="ru-RU" sz="1400" b="1">
                <a:solidFill>
                  <a:srgbClr val="800000"/>
                </a:solidFill>
              </a:rPr>
              <a:t>МЦК</a:t>
            </a:r>
            <a:r>
              <a:rPr lang="en-US" sz="1400" b="1">
                <a:solidFill>
                  <a:srgbClr val="800000"/>
                </a:solidFill>
                <a:cs typeface="Arial" pitchFamily="34" charset="0"/>
              </a:rPr>
              <a:t> бактерии не имеют возможности длительного контакта с клетками эпителия полости носа</a:t>
            </a:r>
            <a:r>
              <a:rPr lang="ru-RU" sz="1400" b="1">
                <a:solidFill>
                  <a:srgbClr val="800000"/>
                </a:solidFill>
              </a:rPr>
              <a:t>.</a:t>
            </a:r>
          </a:p>
          <a:p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399388-A032-448A-BD44-E5D4F8BEC03A}" type="slidenum">
              <a:rPr lang="ru-RU"/>
              <a:pPr/>
              <a:t>10</a:t>
            </a:fld>
            <a:endParaRPr lang="ru-RU"/>
          </a:p>
        </p:txBody>
      </p:sp>
      <p:sp>
        <p:nvSpPr>
          <p:cNvPr id="1843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38DA8A79-6A91-4C6E-8250-E594E4CC9C16}" type="slidenum">
              <a:rPr lang="ru-RU" sz="1200"/>
              <a:pPr algn="r"/>
              <a:t>10</a:t>
            </a:fld>
            <a:endParaRPr lang="ru-RU" sz="120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sz="800" i="1"/>
              <a:t>СПРАВКА: Мукоцилиарный клиренс - это неспецифический механизм защиты органов дыхания от воздействий внешней среды. </a:t>
            </a:r>
          </a:p>
          <a:p>
            <a:pPr>
              <a:lnSpc>
                <a:spcPct val="80000"/>
              </a:lnSpc>
            </a:pPr>
            <a:r>
              <a:rPr lang="ru-RU" sz="900">
                <a:solidFill>
                  <a:srgbClr val="000066"/>
                </a:solidFill>
              </a:rPr>
              <a:t>Слизистая оболочка полости носа покрыта </a:t>
            </a:r>
            <a:r>
              <a:rPr lang="ru-RU" sz="900" b="1">
                <a:solidFill>
                  <a:srgbClr val="000066"/>
                </a:solidFill>
              </a:rPr>
              <a:t>мерцательным эпителием</a:t>
            </a:r>
            <a:r>
              <a:rPr lang="ru-RU" sz="900" b="1">
                <a:solidFill>
                  <a:srgbClr val="003399"/>
                </a:solidFill>
              </a:rPr>
              <a:t>,</a:t>
            </a:r>
            <a:r>
              <a:rPr lang="ru-RU" sz="900">
                <a:solidFill>
                  <a:srgbClr val="003399"/>
                </a:solidFill>
              </a:rPr>
              <a:t>  состоящим из </a:t>
            </a:r>
            <a:r>
              <a:rPr lang="ru-RU" sz="900" u="sng">
                <a:solidFill>
                  <a:srgbClr val="000066"/>
                </a:solidFill>
              </a:rPr>
              <a:t>реснитчатых клеток(1)</a:t>
            </a:r>
            <a:r>
              <a:rPr lang="ru-RU" sz="900">
                <a:solidFill>
                  <a:srgbClr val="000066"/>
                </a:solidFill>
              </a:rPr>
              <a:t>,</a:t>
            </a:r>
            <a:r>
              <a:rPr lang="ru-RU" sz="900">
                <a:solidFill>
                  <a:srgbClr val="003399"/>
                </a:solidFill>
              </a:rPr>
              <a:t> обеспечивающих транспорт слизистого секрета </a:t>
            </a:r>
            <a:r>
              <a:rPr lang="ru-RU" sz="900" u="sng">
                <a:solidFill>
                  <a:srgbClr val="003399"/>
                </a:solidFill>
              </a:rPr>
              <a:t>и </a:t>
            </a:r>
            <a:r>
              <a:rPr lang="ru-RU" sz="900" u="sng">
                <a:solidFill>
                  <a:srgbClr val="000066"/>
                </a:solidFill>
              </a:rPr>
              <a:t>бокаловидных клеток(2)</a:t>
            </a:r>
            <a:r>
              <a:rPr lang="ru-RU" sz="900">
                <a:solidFill>
                  <a:srgbClr val="000066"/>
                </a:solidFill>
              </a:rPr>
              <a:t>,</a:t>
            </a:r>
            <a:r>
              <a:rPr lang="ru-RU" sz="900">
                <a:solidFill>
                  <a:srgbClr val="003399"/>
                </a:solidFill>
              </a:rPr>
              <a:t> этот секрет продуцирующих. </a:t>
            </a:r>
          </a:p>
          <a:p>
            <a:pPr>
              <a:lnSpc>
                <a:spcPct val="80000"/>
              </a:lnSpc>
            </a:pPr>
            <a:r>
              <a:rPr lang="ru-RU" sz="900"/>
              <a:t>Клетки слизистой оболочки носа постоянно выделяют слизь, захватывающую пыль, бактерии, вирусы вдыхаемого воздуха. </a:t>
            </a:r>
          </a:p>
          <a:p>
            <a:pPr>
              <a:lnSpc>
                <a:spcPct val="80000"/>
              </a:lnSpc>
            </a:pPr>
            <a:r>
              <a:rPr lang="ru-RU" sz="900"/>
              <a:t>На поверхности каждой клетки слизистой оболочки имеются специальные реснички, которые совершают постоянные колебания, способствуя очищению носа. В носовой полости задерживаются практически все вдыхаемые частицы диаметром более 8 мкм и более половины всех поступающих частиц диаметром более 2 мкм. На поверхности слизистой оболочки оседает более 60% микроорганизмов, находящихся во вдыхаемом воздухе При ухудшении состояния носовой слизи  подвижность ресничек нарушается — это способствует развитию воспалительных заболеваний носа и придаточных пазух носа (гайморит, фронтит и др.)</a:t>
            </a:r>
          </a:p>
          <a:p>
            <a:pPr>
              <a:lnSpc>
                <a:spcPct val="80000"/>
              </a:lnSpc>
            </a:pPr>
            <a:r>
              <a:rPr lang="ru-RU" sz="800"/>
              <a:t> </a:t>
            </a:r>
            <a:br>
              <a:rPr lang="ru-RU" sz="800"/>
            </a:br>
            <a:r>
              <a:rPr lang="ru-RU" sz="800" b="1"/>
              <a:t>Подробный механизм, описаный ниже – для ознакомления.</a:t>
            </a:r>
            <a:endParaRPr lang="ru-RU" sz="800" b="1">
              <a:solidFill>
                <a:srgbClr val="003399"/>
              </a:solidFill>
            </a:endParaRPr>
          </a:p>
          <a:p>
            <a:pPr>
              <a:lnSpc>
                <a:spcPct val="80000"/>
              </a:lnSpc>
            </a:pPr>
            <a:r>
              <a:rPr lang="ru-RU" sz="800" i="1"/>
              <a:t>Клетки мерцательного эпителия имеют ворсинки, которые постоянно находятся в движении и перемещают слизь по поверхности слизистой оболочки строго от преддверия полости носа в сторону носоглотки. Функция ресничек оптимальна при температуре 28-33 оС и прекращается при температуре 7-10 оС. </a:t>
            </a:r>
            <a:r>
              <a:rPr lang="ru-RU" sz="800" i="1" u="sng"/>
              <a:t>Потеря влаги вызывает прекращение колебания ресничек</a:t>
            </a:r>
            <a:r>
              <a:rPr lang="ru-RU" sz="800" i="1"/>
              <a:t>. Нормальный рН слизи составляет 5,5-6,5. Если рН больше 6,5, активность ресничек снижается. Действие бактериальных токсинов и гистамина может также привести к снижению активности ресничек. Постоянное движение ресничек защищает слизистую оболочку от вирусов и бактерий. </a:t>
            </a:r>
            <a:r>
              <a:rPr lang="ru-RU" sz="800" i="1" u="sng"/>
              <a:t>Остановка работы мерцательного эпителия всегда приводит к воспалению.</a:t>
            </a:r>
            <a:endParaRPr lang="ru-RU" sz="800" i="1"/>
          </a:p>
          <a:p>
            <a:pPr>
              <a:lnSpc>
                <a:spcPct val="80000"/>
              </a:lnSpc>
            </a:pPr>
            <a:r>
              <a:rPr lang="ru-RU" sz="800" i="1"/>
              <a:t> Поверхность слизистой оболочки </a:t>
            </a:r>
            <a:r>
              <a:rPr lang="ru-RU" sz="800" b="1" i="1"/>
              <a:t>всегда влажная</a:t>
            </a:r>
            <a:r>
              <a:rPr lang="ru-RU" sz="800" i="1"/>
              <a:t> - она покрыта слизью, которая вырабатывается: слизистыми железами слизистой оболочки носа, бокаловидными клетками, путем транссудации из капилляров, а, также, секретом слезных желез, поступающим в полость носа через назолакримальный проток, и секретом специализированных желез Боумана из ольфактивной зоны слизистой оболочки носа. Объем назальной секреции за 24 ч составляет от 100 мл до 1-2 л. Субэпителиальная капиллярная сеть является источником транссудации жидкой части крови в полости носа. Жидкая часть носового секрета расходуется для увлажнения вдыхаемого воздуха, а также для увлажнения слизистой оболочки и обеспечения мукоцилиарного клиренса.</a:t>
            </a:r>
          </a:p>
          <a:p>
            <a:pPr>
              <a:lnSpc>
                <a:spcPct val="80000"/>
              </a:lnSpc>
            </a:pPr>
            <a:r>
              <a:rPr lang="ru-RU" sz="800" i="1"/>
              <a:t> Слизь содержит много биологически активных веществ, которые защищают слизистую оболочку. При нормальной работе мерцательного эпителия бактерии и вирусы, оседающие на его поверхности из воздуха, уничтожаются биологически активными веществами и со слизью проглатываются в желудок. Нормальная работа клеток мерцательного эпителия не дает возможности вирусам и бактериям вступить в контакт с клетками организма. Пути движения слизи установлены, они никогда не меняются  под действием любых факторов. Мерцательные движения клеток автономны, управляются внутриклеточными механизмами. Мерцательные движения находятся в зависимости от факторов внешней среды. Они могут ускорять или полностью тормозить мерцательные движения, но не изменять направление движения.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D2B29EC-7971-4A4F-9879-50A47EA353DA}" type="slidenum">
              <a:rPr lang="ru-RU"/>
              <a:pPr/>
              <a:t>11</a:t>
            </a:fld>
            <a:endParaRPr lang="ru-RU"/>
          </a:p>
        </p:txBody>
      </p:sp>
      <p:sp>
        <p:nvSpPr>
          <p:cNvPr id="2048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7905ACB-4DE2-43F1-9C30-5CE2013EDC54}" type="slidenum">
              <a:rPr lang="ru-RU" sz="1200"/>
              <a:pPr algn="r"/>
              <a:t>11</a:t>
            </a:fld>
            <a:endParaRPr lang="ru-RU" sz="120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>
                <a:solidFill>
                  <a:srgbClr val="003399"/>
                </a:solidFill>
              </a:rPr>
              <a:t>Таким образом, для обеспечения полноценного функционирования слизистой носа следует</a:t>
            </a:r>
            <a:r>
              <a:rPr lang="ru-RU" b="1">
                <a:solidFill>
                  <a:srgbClr val="003399"/>
                </a:solidFill>
              </a:rPr>
              <a:t> </a:t>
            </a:r>
            <a:r>
              <a:rPr lang="ru-RU" b="1" u="sng">
                <a:solidFill>
                  <a:srgbClr val="003399"/>
                </a:solidFill>
              </a:rPr>
              <a:t>поддерживать </a:t>
            </a:r>
            <a:r>
              <a:rPr lang="ru-RU">
                <a:solidFill>
                  <a:srgbClr val="003399"/>
                </a:solidFill>
              </a:rPr>
              <a:t>ее</a:t>
            </a:r>
            <a:r>
              <a:rPr lang="ru-RU" u="sng">
                <a:solidFill>
                  <a:srgbClr val="003399"/>
                </a:solidFill>
              </a:rPr>
              <a:t> </a:t>
            </a:r>
            <a:r>
              <a:rPr lang="ru-RU">
                <a:solidFill>
                  <a:srgbClr val="003399"/>
                </a:solidFill>
              </a:rPr>
              <a:t>нормальное физиологическое состояние  и обеспечивать ее скорейшее</a:t>
            </a:r>
            <a:r>
              <a:rPr lang="ru-RU" b="1" u="sng">
                <a:solidFill>
                  <a:srgbClr val="003399"/>
                </a:solidFill>
              </a:rPr>
              <a:t> восстановление</a:t>
            </a:r>
            <a:r>
              <a:rPr lang="ru-RU" b="1">
                <a:solidFill>
                  <a:srgbClr val="003399"/>
                </a:solidFill>
              </a:rPr>
              <a:t> </a:t>
            </a:r>
            <a:r>
              <a:rPr lang="ru-RU">
                <a:solidFill>
                  <a:srgbClr val="003399"/>
                </a:solidFill>
              </a:rPr>
              <a:t>при заболеваниях полости носа. Как – ежедневная гигиена слизистой носа. И это не только наличие носового платка в кармане – это культура: наряду с тем. Как для нас является обычной процедурой умывание, гигиена ротовой полости, так должно быть и привычно и очищение слизистой носа от агрессивных агентов  внешней среды, которые осели на ней, увлажнение слизистой. Эта процедура называется носовой душ</a:t>
            </a:r>
          </a:p>
          <a:p>
            <a:endParaRPr lang="ru-RU">
              <a:solidFill>
                <a:srgbClr val="003399"/>
              </a:solidFill>
            </a:endParaRPr>
          </a:p>
          <a:p>
            <a:endParaRPr lang="ru-RU">
              <a:solidFill>
                <a:srgbClr val="003399"/>
              </a:solidFill>
            </a:endParaRPr>
          </a:p>
          <a:p>
            <a:endParaRPr lang="ru-RU"/>
          </a:p>
          <a:p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CF574F-DEBB-473E-9C6F-DA3855EC25B5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401166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CF574F-DEBB-473E-9C6F-DA3855EC25B5}" type="slidenum">
              <a:rPr lang="ru-RU" smtClean="0"/>
              <a:pPr/>
              <a:t>38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969705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B005C-ADC7-4E1A-9D3E-050E172F8A4C}" type="datetimeFigureOut">
              <a:rPr lang="ru-RU" smtClean="0"/>
              <a:pPr/>
              <a:t>16.02.2018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10A14-31CF-4AB9-91BD-BCDDFE88C2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B005C-ADC7-4E1A-9D3E-050E172F8A4C}" type="datetimeFigureOut">
              <a:rPr lang="ru-RU" smtClean="0"/>
              <a:pPr/>
              <a:t>16.02.2018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10A14-31CF-4AB9-91BD-BCDDFE88C2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B005C-ADC7-4E1A-9D3E-050E172F8A4C}" type="datetimeFigureOut">
              <a:rPr lang="ru-RU" smtClean="0"/>
              <a:pPr/>
              <a:t>16.02.2018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10A14-31CF-4AB9-91BD-BCDDFE88C2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B005C-ADC7-4E1A-9D3E-050E172F8A4C}" type="datetimeFigureOut">
              <a:rPr lang="ru-RU" smtClean="0"/>
              <a:pPr/>
              <a:t>16.02.2018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10A14-31CF-4AB9-91BD-BCDDFE88C2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B005C-ADC7-4E1A-9D3E-050E172F8A4C}" type="datetimeFigureOut">
              <a:rPr lang="ru-RU" smtClean="0"/>
              <a:pPr/>
              <a:t>16.02.2018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10A14-31CF-4AB9-91BD-BCDDFE88C2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B005C-ADC7-4E1A-9D3E-050E172F8A4C}" type="datetimeFigureOut">
              <a:rPr lang="ru-RU" smtClean="0"/>
              <a:pPr/>
              <a:t>16.02.2018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10A14-31CF-4AB9-91BD-BCDDFE88C2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B005C-ADC7-4E1A-9D3E-050E172F8A4C}" type="datetimeFigureOut">
              <a:rPr lang="ru-RU" smtClean="0"/>
              <a:pPr/>
              <a:t>16.02.2018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10A14-31CF-4AB9-91BD-BCDDFE88C2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B005C-ADC7-4E1A-9D3E-050E172F8A4C}" type="datetimeFigureOut">
              <a:rPr lang="ru-RU" smtClean="0"/>
              <a:pPr/>
              <a:t>16.02.2018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10A14-31CF-4AB9-91BD-BCDDFE88C2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B005C-ADC7-4E1A-9D3E-050E172F8A4C}" type="datetimeFigureOut">
              <a:rPr lang="ru-RU" smtClean="0"/>
              <a:pPr/>
              <a:t>16.02.2018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2F10A14-31CF-4AB9-91BD-BCDDFE88C2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B005C-ADC7-4E1A-9D3E-050E172F8A4C}" type="datetimeFigureOut">
              <a:rPr lang="ru-RU" smtClean="0"/>
              <a:pPr/>
              <a:t>16.02.2018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10A14-31CF-4AB9-91BD-BCDDFE88C2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B005C-ADC7-4E1A-9D3E-050E172F8A4C}" type="datetimeFigureOut">
              <a:rPr lang="ru-RU" smtClean="0"/>
              <a:pPr/>
              <a:t>16.02.2018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10A14-31CF-4AB9-91BD-BCDDFE88C2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32B005C-ADC7-4E1A-9D3E-050E172F8A4C}" type="datetimeFigureOut">
              <a:rPr lang="ru-RU" smtClean="0"/>
              <a:pPr/>
              <a:t>16.02.2018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2F10A14-31CF-4AB9-91BD-BCDDFE88C2F3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jpeg"/><Relationship Id="rId5" Type="http://schemas.openxmlformats.org/officeDocument/2006/relationships/oleObject" Target="../embeddings/oleObject1.bin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2.bin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6.jpeg"/><Relationship Id="rId5" Type="http://schemas.openxmlformats.org/officeDocument/2006/relationships/oleObject" Target="../embeddings/oleObject3.bin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Microsoft_Office_Word_97_-_20031.doc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20" y="714356"/>
            <a:ext cx="8215370" cy="6143644"/>
          </a:xfrm>
        </p:spPr>
        <p:txBody>
          <a:bodyPr>
            <a:normAutofit lnSpcReduction="10000"/>
          </a:bodyPr>
          <a:lstStyle/>
          <a:p>
            <a:pPr algn="l"/>
            <a:r>
              <a:rPr lang="uk-UA" sz="4800" b="1" dirty="0">
                <a:solidFill>
                  <a:srgbClr val="FFFF00"/>
                </a:solidFill>
              </a:rPr>
              <a:t>Гострий та хронічний риніти. Гострий та хронічний синусити. Внутрішньоорбітальні та внутрішньочерепні </a:t>
            </a:r>
            <a:r>
              <a:rPr lang="uk-UA" sz="4800" b="1" dirty="0" smtClean="0">
                <a:solidFill>
                  <a:srgbClr val="FFFF00"/>
                </a:solidFill>
              </a:rPr>
              <a:t>ускладнення</a:t>
            </a:r>
          </a:p>
          <a:p>
            <a:pPr algn="l"/>
            <a:endParaRPr lang="uk-UA" sz="4800" b="1" dirty="0" smtClean="0">
              <a:solidFill>
                <a:srgbClr val="FFFF00"/>
              </a:solidFill>
            </a:endParaRPr>
          </a:p>
          <a:p>
            <a:pPr algn="l"/>
            <a:r>
              <a:rPr lang="uk-UA" sz="4800" b="1" dirty="0" smtClean="0">
                <a:solidFill>
                  <a:srgbClr val="FFFF00"/>
                </a:solidFill>
              </a:rPr>
              <a:t>              проф. В.В. Кіщук</a:t>
            </a:r>
            <a:endParaRPr lang="uk-UA" sz="4800" b="1" dirty="0">
              <a:solidFill>
                <a:srgbClr val="FFFF00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57158" y="285728"/>
            <a:ext cx="7851648" cy="473224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solidFill>
                  <a:srgbClr val="FFFF00"/>
                </a:solidFill>
              </a:rPr>
              <a:t>Лекція</a:t>
            </a:r>
            <a:endParaRPr lang="uk-UA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68319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0" descr="нижние латеральные хрящи фас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425" y="1643050"/>
            <a:ext cx="3203575" cy="3743325"/>
          </a:xfrm>
          <a:prstGeom prst="rect">
            <a:avLst/>
          </a:prstGeom>
          <a:noFill/>
          <a:ln w="3175" algn="ctr">
            <a:solidFill>
              <a:schemeClr val="tx1"/>
            </a:solidFill>
            <a:miter lim="800000"/>
            <a:headEnd/>
            <a:tailEnd/>
          </a:ln>
        </p:spPr>
      </p:pic>
      <p:graphicFrame>
        <p:nvGraphicFramePr>
          <p:cNvPr id="6147" name="Object 32"/>
          <p:cNvGraphicFramePr>
            <a:graphicFrameLocks noChangeAspect="1"/>
          </p:cNvGraphicFramePr>
          <p:nvPr>
            <p:ph idx="4294967295"/>
          </p:nvPr>
        </p:nvGraphicFramePr>
        <p:xfrm>
          <a:off x="0" y="1643050"/>
          <a:ext cx="2808288" cy="3743325"/>
        </p:xfrm>
        <a:graphic>
          <a:graphicData uri="http://schemas.openxmlformats.org/presentationml/2006/ole">
            <p:oleObj spid="_x0000_s72706" name="CorelPhotoPaint.Image.11" r:id="rId5" imgW="3535388" imgH="4809346" progId="">
              <p:embed/>
            </p:oleObj>
          </a:graphicData>
        </a:graphic>
      </p:graphicFrame>
      <p:sp>
        <p:nvSpPr>
          <p:cNvPr id="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85918" y="785794"/>
            <a:ext cx="6286544" cy="503238"/>
          </a:xfrm>
        </p:spPr>
        <p:txBody>
          <a:bodyPr lIns="92075" tIns="46038" rIns="92075" bIns="46038"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4000" b="1" dirty="0" smtClean="0">
                <a:solidFill>
                  <a:schemeClr val="accent1"/>
                </a:solidFill>
              </a:rPr>
              <a:t>Скелет зовнішнього носа</a:t>
            </a:r>
            <a:endParaRPr lang="ru-RU" sz="4000" b="1" dirty="0" smtClean="0">
              <a:solidFill>
                <a:schemeClr val="accent1"/>
              </a:solidFill>
            </a:endParaRPr>
          </a:p>
        </p:txBody>
      </p:sp>
      <p:sp>
        <p:nvSpPr>
          <p:cNvPr id="6149" name="Text Box 9"/>
          <p:cNvSpPr txBox="1">
            <a:spLocks noChangeArrowheads="1"/>
          </p:cNvSpPr>
          <p:nvPr/>
        </p:nvSpPr>
        <p:spPr bwMode="auto">
          <a:xfrm>
            <a:off x="1066800" y="2209800"/>
            <a:ext cx="1841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ru-RU"/>
              <a:t>1</a:t>
            </a:r>
            <a:r>
              <a:rPr lang="en-US" altLang="ru-RU" sz="1000" b="0"/>
              <a:t> </a:t>
            </a:r>
            <a:endParaRPr lang="ru-RU" altLang="ru-RU" sz="1000" b="0"/>
          </a:p>
        </p:txBody>
      </p:sp>
      <p:sp>
        <p:nvSpPr>
          <p:cNvPr id="6150" name="Text Box 12"/>
          <p:cNvSpPr txBox="1">
            <a:spLocks noChangeArrowheads="1"/>
          </p:cNvSpPr>
          <p:nvPr/>
        </p:nvSpPr>
        <p:spPr bwMode="auto">
          <a:xfrm>
            <a:off x="746125" y="2895600"/>
            <a:ext cx="1841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ru-RU"/>
              <a:t>2</a:t>
            </a:r>
            <a:endParaRPr lang="ru-RU" altLang="ru-RU"/>
          </a:p>
        </p:txBody>
      </p:sp>
      <p:sp>
        <p:nvSpPr>
          <p:cNvPr id="6151" name="Text Box 14"/>
          <p:cNvSpPr txBox="1">
            <a:spLocks noChangeArrowheads="1"/>
          </p:cNvSpPr>
          <p:nvPr/>
        </p:nvSpPr>
        <p:spPr bwMode="auto">
          <a:xfrm>
            <a:off x="441325" y="3810000"/>
            <a:ext cx="1841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ru-RU"/>
              <a:t>3</a:t>
            </a:r>
            <a:endParaRPr lang="ru-RU" altLang="ru-RU"/>
          </a:p>
        </p:txBody>
      </p:sp>
      <p:sp>
        <p:nvSpPr>
          <p:cNvPr id="6152" name="Text Box 15"/>
          <p:cNvSpPr txBox="1">
            <a:spLocks noChangeArrowheads="1"/>
          </p:cNvSpPr>
          <p:nvPr/>
        </p:nvSpPr>
        <p:spPr bwMode="auto">
          <a:xfrm>
            <a:off x="990600" y="3657600"/>
            <a:ext cx="1841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ru-RU"/>
              <a:t>4</a:t>
            </a:r>
            <a:endParaRPr lang="ru-RU" altLang="ru-RU"/>
          </a:p>
        </p:txBody>
      </p:sp>
      <p:sp>
        <p:nvSpPr>
          <p:cNvPr id="6153" name="Text Box 16"/>
          <p:cNvSpPr txBox="1">
            <a:spLocks noChangeArrowheads="1"/>
          </p:cNvSpPr>
          <p:nvPr/>
        </p:nvSpPr>
        <p:spPr bwMode="auto">
          <a:xfrm>
            <a:off x="228600" y="3505200"/>
            <a:ext cx="1841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ru-RU"/>
              <a:t>5</a:t>
            </a:r>
            <a:endParaRPr lang="ru-RU" altLang="ru-RU"/>
          </a:p>
        </p:txBody>
      </p:sp>
      <p:sp>
        <p:nvSpPr>
          <p:cNvPr id="6154" name="Text Box 17"/>
          <p:cNvSpPr txBox="1">
            <a:spLocks noChangeArrowheads="1"/>
          </p:cNvSpPr>
          <p:nvPr/>
        </p:nvSpPr>
        <p:spPr bwMode="auto">
          <a:xfrm>
            <a:off x="3657600" y="1676400"/>
            <a:ext cx="228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ru-RU"/>
              <a:t>1</a:t>
            </a:r>
            <a:endParaRPr lang="ru-RU" altLang="ru-RU"/>
          </a:p>
        </p:txBody>
      </p:sp>
      <p:sp>
        <p:nvSpPr>
          <p:cNvPr id="6155" name="Text Box 18"/>
          <p:cNvSpPr txBox="1">
            <a:spLocks noChangeArrowheads="1"/>
          </p:cNvSpPr>
          <p:nvPr/>
        </p:nvSpPr>
        <p:spPr bwMode="auto">
          <a:xfrm>
            <a:off x="4500563" y="2205038"/>
            <a:ext cx="1841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ru-RU" altLang="ru-RU"/>
              <a:t>2</a:t>
            </a:r>
          </a:p>
        </p:txBody>
      </p:sp>
      <p:sp>
        <p:nvSpPr>
          <p:cNvPr id="6156" name="Text Box 19"/>
          <p:cNvSpPr txBox="1">
            <a:spLocks noChangeArrowheads="1"/>
          </p:cNvSpPr>
          <p:nvPr/>
        </p:nvSpPr>
        <p:spPr bwMode="auto">
          <a:xfrm>
            <a:off x="4724400" y="2895600"/>
            <a:ext cx="228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ru-RU"/>
              <a:t>3</a:t>
            </a:r>
            <a:endParaRPr lang="ru-RU" altLang="ru-RU"/>
          </a:p>
        </p:txBody>
      </p:sp>
      <p:sp>
        <p:nvSpPr>
          <p:cNvPr id="6157" name="Text Box 20"/>
          <p:cNvSpPr txBox="1">
            <a:spLocks noChangeArrowheads="1"/>
          </p:cNvSpPr>
          <p:nvPr/>
        </p:nvSpPr>
        <p:spPr bwMode="auto">
          <a:xfrm>
            <a:off x="3657600" y="3352800"/>
            <a:ext cx="228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ru-RU"/>
              <a:t>4</a:t>
            </a:r>
            <a:endParaRPr lang="ru-RU" altLang="ru-RU"/>
          </a:p>
        </p:txBody>
      </p:sp>
      <p:sp>
        <p:nvSpPr>
          <p:cNvPr id="6158" name="Text Box 21"/>
          <p:cNvSpPr txBox="1">
            <a:spLocks noChangeArrowheads="1"/>
          </p:cNvSpPr>
          <p:nvPr/>
        </p:nvSpPr>
        <p:spPr bwMode="auto">
          <a:xfrm>
            <a:off x="5562600" y="3200400"/>
            <a:ext cx="228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ru-RU"/>
              <a:t>5</a:t>
            </a:r>
            <a:endParaRPr lang="ru-RU" altLang="ru-RU"/>
          </a:p>
        </p:txBody>
      </p:sp>
      <p:sp>
        <p:nvSpPr>
          <p:cNvPr id="6159" name="Text Box 22"/>
          <p:cNvSpPr txBox="1">
            <a:spLocks noChangeArrowheads="1"/>
          </p:cNvSpPr>
          <p:nvPr/>
        </p:nvSpPr>
        <p:spPr bwMode="auto">
          <a:xfrm>
            <a:off x="7299325" y="1981200"/>
            <a:ext cx="1841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ru-RU"/>
              <a:t>1</a:t>
            </a:r>
            <a:endParaRPr lang="ru-RU" altLang="ru-RU"/>
          </a:p>
        </p:txBody>
      </p:sp>
      <p:sp>
        <p:nvSpPr>
          <p:cNvPr id="6160" name="Text Box 23"/>
          <p:cNvSpPr txBox="1">
            <a:spLocks noChangeArrowheads="1"/>
          </p:cNvSpPr>
          <p:nvPr/>
        </p:nvSpPr>
        <p:spPr bwMode="auto">
          <a:xfrm>
            <a:off x="7315200" y="2971800"/>
            <a:ext cx="1841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ru-RU"/>
              <a:t>2</a:t>
            </a:r>
            <a:endParaRPr lang="ru-RU" altLang="ru-RU"/>
          </a:p>
        </p:txBody>
      </p:sp>
      <p:sp>
        <p:nvSpPr>
          <p:cNvPr id="6161" name="Text Box 24"/>
          <p:cNvSpPr txBox="1">
            <a:spLocks noChangeArrowheads="1"/>
          </p:cNvSpPr>
          <p:nvPr/>
        </p:nvSpPr>
        <p:spPr bwMode="auto">
          <a:xfrm>
            <a:off x="7086600" y="3581400"/>
            <a:ext cx="228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ru-RU"/>
              <a:t>3</a:t>
            </a:r>
            <a:endParaRPr lang="ru-RU" altLang="ru-RU"/>
          </a:p>
        </p:txBody>
      </p:sp>
      <p:sp>
        <p:nvSpPr>
          <p:cNvPr id="6162" name="Text Box 26"/>
          <p:cNvSpPr txBox="1">
            <a:spLocks noChangeArrowheads="1"/>
          </p:cNvSpPr>
          <p:nvPr/>
        </p:nvSpPr>
        <p:spPr bwMode="auto">
          <a:xfrm>
            <a:off x="7391400" y="3429000"/>
            <a:ext cx="22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ru-RU"/>
              <a:t> 5</a:t>
            </a:r>
            <a:endParaRPr lang="ru-RU" altLang="ru-RU"/>
          </a:p>
        </p:txBody>
      </p:sp>
      <p:sp>
        <p:nvSpPr>
          <p:cNvPr id="6163" name="Text Box 27"/>
          <p:cNvSpPr txBox="1">
            <a:spLocks noChangeArrowheads="1"/>
          </p:cNvSpPr>
          <p:nvPr/>
        </p:nvSpPr>
        <p:spPr bwMode="auto">
          <a:xfrm>
            <a:off x="142844" y="5357826"/>
            <a:ext cx="85693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ru-RU" altLang="ru-RU" sz="2000" dirty="0">
                <a:solidFill>
                  <a:schemeClr val="tx2"/>
                </a:solidFill>
              </a:rPr>
              <a:t>1 – </a:t>
            </a:r>
            <a:r>
              <a:rPr lang="ru-RU" altLang="ru-RU" sz="2000" dirty="0" err="1" smtClean="0">
                <a:solidFill>
                  <a:schemeClr val="tx2"/>
                </a:solidFill>
              </a:rPr>
              <a:t>носова</a:t>
            </a:r>
            <a:r>
              <a:rPr lang="ru-RU" altLang="ru-RU" sz="2000" dirty="0" smtClean="0">
                <a:solidFill>
                  <a:schemeClr val="tx2"/>
                </a:solidFill>
              </a:rPr>
              <a:t> </a:t>
            </a:r>
            <a:r>
              <a:rPr lang="ru-RU" altLang="ru-RU" sz="2000" dirty="0" err="1" smtClean="0">
                <a:solidFill>
                  <a:schemeClr val="tx2"/>
                </a:solidFill>
              </a:rPr>
              <a:t>кістка</a:t>
            </a:r>
            <a:r>
              <a:rPr lang="ru-RU" altLang="ru-RU" sz="2000" dirty="0" smtClean="0">
                <a:solidFill>
                  <a:schemeClr val="tx2"/>
                </a:solidFill>
              </a:rPr>
              <a:t>      </a:t>
            </a:r>
            <a:r>
              <a:rPr lang="ru-RU" altLang="ru-RU" sz="2000" dirty="0">
                <a:solidFill>
                  <a:schemeClr val="tx2"/>
                </a:solidFill>
              </a:rPr>
              <a:t>2 – </a:t>
            </a:r>
            <a:r>
              <a:rPr lang="ru-RU" altLang="ru-RU" sz="2000" dirty="0" err="1" smtClean="0">
                <a:solidFill>
                  <a:schemeClr val="tx2"/>
                </a:solidFill>
              </a:rPr>
              <a:t>трикутний</a:t>
            </a:r>
            <a:r>
              <a:rPr lang="ru-RU" altLang="ru-RU" sz="2000" dirty="0" smtClean="0">
                <a:solidFill>
                  <a:schemeClr val="tx2"/>
                </a:solidFill>
              </a:rPr>
              <a:t> хрящ </a:t>
            </a:r>
            <a:r>
              <a:rPr lang="ru-RU" altLang="ru-RU" sz="2000" dirty="0">
                <a:solidFill>
                  <a:schemeClr val="tx2"/>
                </a:solidFill>
              </a:rPr>
              <a:t>(</a:t>
            </a:r>
            <a:r>
              <a:rPr lang="ru-RU" altLang="ru-RU" sz="2000" dirty="0" err="1" smtClean="0">
                <a:solidFill>
                  <a:schemeClr val="tx2"/>
                </a:solidFill>
              </a:rPr>
              <a:t>верхній</a:t>
            </a:r>
            <a:r>
              <a:rPr lang="ru-RU" altLang="ru-RU" sz="2000" dirty="0" smtClean="0">
                <a:solidFill>
                  <a:schemeClr val="tx2"/>
                </a:solidFill>
              </a:rPr>
              <a:t> </a:t>
            </a:r>
            <a:r>
              <a:rPr lang="ru-RU" altLang="ru-RU" sz="2000" dirty="0" err="1" smtClean="0">
                <a:solidFill>
                  <a:schemeClr val="tx2"/>
                </a:solidFill>
              </a:rPr>
              <a:t>латеральний</a:t>
            </a:r>
            <a:r>
              <a:rPr lang="ru-RU" altLang="ru-RU" sz="2000" dirty="0">
                <a:solidFill>
                  <a:schemeClr val="tx2"/>
                </a:solidFill>
              </a:rPr>
              <a:t>)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altLang="ru-RU" sz="2000" dirty="0">
                <a:solidFill>
                  <a:schemeClr val="tx2"/>
                </a:solidFill>
              </a:rPr>
              <a:t>3 – хрящ </a:t>
            </a:r>
            <a:r>
              <a:rPr lang="ru-RU" altLang="ru-RU" sz="2000" dirty="0" err="1" smtClean="0">
                <a:solidFill>
                  <a:schemeClr val="tx2"/>
                </a:solidFill>
              </a:rPr>
              <a:t>крила</a:t>
            </a:r>
            <a:r>
              <a:rPr lang="ru-RU" altLang="ru-RU" sz="2000" dirty="0" smtClean="0">
                <a:solidFill>
                  <a:schemeClr val="tx2"/>
                </a:solidFill>
              </a:rPr>
              <a:t> </a:t>
            </a:r>
            <a:r>
              <a:rPr lang="ru-RU" altLang="ru-RU" sz="2000" dirty="0">
                <a:solidFill>
                  <a:schemeClr val="tx2"/>
                </a:solidFill>
              </a:rPr>
              <a:t>носа (</a:t>
            </a:r>
            <a:r>
              <a:rPr lang="ru-RU" altLang="ru-RU" sz="2000" dirty="0" err="1" smtClean="0">
                <a:solidFill>
                  <a:schemeClr val="tx2"/>
                </a:solidFill>
              </a:rPr>
              <a:t>нижній</a:t>
            </a:r>
            <a:r>
              <a:rPr lang="ru-RU" altLang="ru-RU" sz="2000" dirty="0" smtClean="0">
                <a:solidFill>
                  <a:schemeClr val="tx2"/>
                </a:solidFill>
              </a:rPr>
              <a:t> </a:t>
            </a:r>
            <a:r>
              <a:rPr lang="ru-RU" altLang="ru-RU" sz="2000" dirty="0" err="1" smtClean="0">
                <a:solidFill>
                  <a:schemeClr val="tx2"/>
                </a:solidFill>
              </a:rPr>
              <a:t>латеральний</a:t>
            </a:r>
            <a:r>
              <a:rPr lang="ru-RU" altLang="ru-RU" sz="2000" dirty="0">
                <a:solidFill>
                  <a:schemeClr val="tx2"/>
                </a:solidFill>
              </a:rPr>
              <a:t>) 4 – </a:t>
            </a:r>
            <a:r>
              <a:rPr lang="ru-RU" altLang="ru-RU" sz="2000" dirty="0" err="1" smtClean="0">
                <a:solidFill>
                  <a:schemeClr val="tx2"/>
                </a:solidFill>
              </a:rPr>
              <a:t>додатковий</a:t>
            </a:r>
            <a:r>
              <a:rPr lang="ru-RU" altLang="ru-RU" sz="2000" dirty="0" smtClean="0">
                <a:solidFill>
                  <a:schemeClr val="tx2"/>
                </a:solidFill>
              </a:rPr>
              <a:t> </a:t>
            </a:r>
            <a:r>
              <a:rPr lang="ru-RU" altLang="ru-RU" sz="2000" dirty="0">
                <a:solidFill>
                  <a:schemeClr val="tx2"/>
                </a:solidFill>
              </a:rPr>
              <a:t>хрящ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altLang="ru-RU" sz="2000" dirty="0">
                <a:solidFill>
                  <a:schemeClr val="tx2"/>
                </a:solidFill>
              </a:rPr>
              <a:t>5 – </a:t>
            </a:r>
            <a:r>
              <a:rPr lang="ru-RU" altLang="ru-RU" sz="2000" dirty="0" err="1" smtClean="0">
                <a:solidFill>
                  <a:schemeClr val="tx2"/>
                </a:solidFill>
              </a:rPr>
              <a:t>чотирикутний</a:t>
            </a:r>
            <a:r>
              <a:rPr lang="ru-RU" altLang="ru-RU" sz="2000" dirty="0" smtClean="0">
                <a:solidFill>
                  <a:schemeClr val="tx2"/>
                </a:solidFill>
              </a:rPr>
              <a:t> хрящ </a:t>
            </a:r>
            <a:r>
              <a:rPr lang="ru-RU" altLang="ru-RU" sz="2000" dirty="0" err="1" smtClean="0">
                <a:solidFill>
                  <a:schemeClr val="tx2"/>
                </a:solidFill>
              </a:rPr>
              <a:t>переділки</a:t>
            </a:r>
            <a:r>
              <a:rPr lang="ru-RU" altLang="ru-RU" sz="2000" dirty="0" smtClean="0">
                <a:solidFill>
                  <a:schemeClr val="tx2"/>
                </a:solidFill>
              </a:rPr>
              <a:t> носа. </a:t>
            </a:r>
            <a:endParaRPr lang="ru-RU" altLang="ru-RU" sz="2000" dirty="0">
              <a:solidFill>
                <a:schemeClr val="tx2"/>
              </a:solidFill>
            </a:endParaRPr>
          </a:p>
        </p:txBody>
      </p:sp>
      <p:pic>
        <p:nvPicPr>
          <p:cNvPr id="6164" name="Picture 28" descr="нижние латеральные хрящи прфиль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488" y="1643050"/>
            <a:ext cx="3132137" cy="3743325"/>
          </a:xfrm>
          <a:prstGeom prst="rect">
            <a:avLst/>
          </a:prstGeom>
          <a:noFill/>
          <a:ln w="3175" algn="ctr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059" name="Text Box 35"/>
          <p:cNvSpPr txBox="1">
            <a:spLocks noChangeArrowheads="1"/>
          </p:cNvSpPr>
          <p:nvPr/>
        </p:nvSpPr>
        <p:spPr bwMode="auto">
          <a:xfrm>
            <a:off x="1042988" y="2205038"/>
            <a:ext cx="2159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ru-RU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</a:p>
        </p:txBody>
      </p:sp>
      <p:sp>
        <p:nvSpPr>
          <p:cNvPr id="1060" name="Text Box 36"/>
          <p:cNvSpPr txBox="1">
            <a:spLocks noChangeArrowheads="1"/>
          </p:cNvSpPr>
          <p:nvPr/>
        </p:nvSpPr>
        <p:spPr bwMode="auto">
          <a:xfrm>
            <a:off x="735013" y="2924175"/>
            <a:ext cx="1841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ru-RU">
                <a:effectLst>
                  <a:outerShdw blurRad="38100" dist="38100" dir="2700000" algn="tl">
                    <a:srgbClr val="FFFFFF"/>
                  </a:outerShdw>
                </a:effectLst>
              </a:rPr>
              <a:t>2</a:t>
            </a:r>
          </a:p>
        </p:txBody>
      </p:sp>
      <p:sp>
        <p:nvSpPr>
          <p:cNvPr id="1061" name="Text Box 37"/>
          <p:cNvSpPr txBox="1">
            <a:spLocks noChangeArrowheads="1"/>
          </p:cNvSpPr>
          <p:nvPr/>
        </p:nvSpPr>
        <p:spPr bwMode="auto">
          <a:xfrm>
            <a:off x="468313" y="3789363"/>
            <a:ext cx="2159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ru-RU">
                <a:effectLst>
                  <a:outerShdw blurRad="38100" dist="38100" dir="2700000" algn="tl">
                    <a:srgbClr val="FFFFFF"/>
                  </a:outerShdw>
                </a:effectLst>
              </a:rPr>
              <a:t>3</a:t>
            </a:r>
          </a:p>
        </p:txBody>
      </p:sp>
      <p:sp>
        <p:nvSpPr>
          <p:cNvPr id="1062" name="Text Box 38"/>
          <p:cNvSpPr txBox="1">
            <a:spLocks noChangeArrowheads="1"/>
          </p:cNvSpPr>
          <p:nvPr/>
        </p:nvSpPr>
        <p:spPr bwMode="auto">
          <a:xfrm>
            <a:off x="1042988" y="3716338"/>
            <a:ext cx="1841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ru-RU">
                <a:effectLst>
                  <a:outerShdw blurRad="38100" dist="38100" dir="2700000" algn="tl">
                    <a:srgbClr val="FFFFFF"/>
                  </a:outerShdw>
                </a:effectLst>
              </a:rPr>
              <a:t>4</a:t>
            </a:r>
          </a:p>
        </p:txBody>
      </p:sp>
      <p:sp>
        <p:nvSpPr>
          <p:cNvPr id="1063" name="Text Box 39"/>
          <p:cNvSpPr txBox="1">
            <a:spLocks noChangeArrowheads="1"/>
          </p:cNvSpPr>
          <p:nvPr/>
        </p:nvSpPr>
        <p:spPr bwMode="auto">
          <a:xfrm>
            <a:off x="250825" y="3357563"/>
            <a:ext cx="2159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ru-RU">
                <a:effectLst>
                  <a:outerShdw blurRad="38100" dist="38100" dir="2700000" algn="tl">
                    <a:srgbClr val="FFFFFF"/>
                  </a:outerShdw>
                </a:effectLst>
              </a:rPr>
              <a:t>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00034" y="0"/>
            <a:ext cx="8024848" cy="609600"/>
          </a:xfrm>
        </p:spPr>
        <p:txBody>
          <a:bodyPr lIns="92075" tIns="46038" rIns="92075" bIns="46038"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dirty="0" err="1" smtClean="0"/>
              <a:t>Кровопостачання</a:t>
            </a:r>
            <a:r>
              <a:rPr lang="ru-RU" sz="4000" dirty="0" smtClean="0"/>
              <a:t> </a:t>
            </a:r>
            <a:r>
              <a:rPr lang="ru-RU" sz="4000" dirty="0" err="1" smtClean="0"/>
              <a:t>зовнішнього</a:t>
            </a:r>
            <a:r>
              <a:rPr lang="ru-RU" sz="4000" dirty="0" smtClean="0"/>
              <a:t> носа</a:t>
            </a:r>
          </a:p>
        </p:txBody>
      </p:sp>
      <p:pic>
        <p:nvPicPr>
          <p:cNvPr id="8195" name="Picture 3" descr="сосуды лица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54113" y="692150"/>
            <a:ext cx="3130550" cy="3889375"/>
          </a:xfrm>
          <a:noFill/>
        </p:spPr>
      </p:pic>
      <p:pic>
        <p:nvPicPr>
          <p:cNvPr id="8196" name="Picture 4" descr="сосуды лица фас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825" y="692150"/>
            <a:ext cx="3200400" cy="3886200"/>
          </a:xfrm>
          <a:noFill/>
        </p:spPr>
      </p:pic>
      <p:sp>
        <p:nvSpPr>
          <p:cNvPr id="8197" name="Text Box 7"/>
          <p:cNvSpPr txBox="1">
            <a:spLocks noChangeArrowheads="1"/>
          </p:cNvSpPr>
          <p:nvPr/>
        </p:nvSpPr>
        <p:spPr bwMode="auto">
          <a:xfrm>
            <a:off x="1116013" y="4724400"/>
            <a:ext cx="388620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ru-RU" altLang="ru-RU" sz="2000" dirty="0">
                <a:solidFill>
                  <a:schemeClr val="tx2"/>
                </a:solidFill>
              </a:rPr>
              <a:t> </a:t>
            </a:r>
            <a:r>
              <a:rPr lang="ru-RU" altLang="ru-RU" sz="2000" dirty="0" err="1" smtClean="0">
                <a:solidFill>
                  <a:schemeClr val="tx2"/>
                </a:solidFill>
              </a:rPr>
              <a:t>Гілки</a:t>
            </a:r>
            <a:r>
              <a:rPr lang="ru-RU" altLang="ru-RU" sz="2000" dirty="0" smtClean="0">
                <a:solidFill>
                  <a:schemeClr val="tx2"/>
                </a:solidFill>
              </a:rPr>
              <a:t> </a:t>
            </a:r>
            <a:r>
              <a:rPr lang="en-US" altLang="ru-RU" sz="2000" dirty="0">
                <a:solidFill>
                  <a:schemeClr val="tx2"/>
                </a:solidFill>
              </a:rPr>
              <a:t>a. </a:t>
            </a:r>
            <a:r>
              <a:rPr lang="en-US" altLang="ru-RU" sz="2000" dirty="0" err="1">
                <a:solidFill>
                  <a:schemeClr val="tx2"/>
                </a:solidFill>
              </a:rPr>
              <a:t>facialis</a:t>
            </a:r>
            <a:r>
              <a:rPr lang="en-US" altLang="ru-RU" sz="2000" dirty="0">
                <a:solidFill>
                  <a:schemeClr val="tx2"/>
                </a:solidFill>
              </a:rPr>
              <a:t> </a:t>
            </a:r>
            <a:r>
              <a:rPr lang="ru-RU" altLang="ru-RU" sz="2000" dirty="0">
                <a:solidFill>
                  <a:schemeClr val="tx2"/>
                </a:solidFill>
              </a:rPr>
              <a:t>                                              </a:t>
            </a:r>
            <a:endParaRPr lang="en-US" altLang="ru-RU" sz="2000" dirty="0">
              <a:solidFill>
                <a:schemeClr val="tx2"/>
              </a:solidFill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ru-RU" sz="2000" dirty="0" smtClean="0">
                <a:solidFill>
                  <a:schemeClr val="tx2"/>
                </a:solidFill>
              </a:rPr>
              <a:t>(</a:t>
            </a:r>
            <a:r>
              <a:rPr lang="ru-RU" altLang="ru-RU" sz="2000" dirty="0" smtClean="0">
                <a:solidFill>
                  <a:schemeClr val="tx2"/>
                </a:solidFill>
              </a:rPr>
              <a:t>від </a:t>
            </a:r>
            <a:r>
              <a:rPr lang="ru-RU" altLang="ru-RU" sz="2000" dirty="0" err="1" smtClean="0">
                <a:solidFill>
                  <a:schemeClr val="tx2"/>
                </a:solidFill>
              </a:rPr>
              <a:t>зовнішньої</a:t>
            </a:r>
            <a:r>
              <a:rPr lang="ru-RU" altLang="ru-RU" sz="2000" dirty="0" smtClean="0">
                <a:solidFill>
                  <a:schemeClr val="tx2"/>
                </a:solidFill>
              </a:rPr>
              <a:t> </a:t>
            </a:r>
            <a:r>
              <a:rPr lang="ru-RU" altLang="ru-RU" sz="2000" dirty="0" err="1" smtClean="0">
                <a:solidFill>
                  <a:schemeClr val="tx2"/>
                </a:solidFill>
              </a:rPr>
              <a:t>сонної</a:t>
            </a:r>
            <a:r>
              <a:rPr lang="ru-RU" altLang="ru-RU" sz="2000" dirty="0" smtClean="0">
                <a:solidFill>
                  <a:schemeClr val="tx2"/>
                </a:solidFill>
              </a:rPr>
              <a:t> </a:t>
            </a:r>
            <a:r>
              <a:rPr lang="ru-RU" altLang="ru-RU" sz="2000" dirty="0" err="1" smtClean="0">
                <a:solidFill>
                  <a:schemeClr val="tx2"/>
                </a:solidFill>
              </a:rPr>
              <a:t>артерії</a:t>
            </a:r>
            <a:r>
              <a:rPr lang="ru-RU" altLang="ru-RU" sz="2000" dirty="0" smtClean="0">
                <a:solidFill>
                  <a:schemeClr val="tx2"/>
                </a:solidFill>
              </a:rPr>
              <a:t>):</a:t>
            </a:r>
            <a:endParaRPr lang="ru-RU" altLang="ru-RU" sz="2000" dirty="0">
              <a:solidFill>
                <a:schemeClr val="tx2"/>
              </a:solidFill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  <a:buFontTx/>
              <a:buChar char="•"/>
            </a:pPr>
            <a:r>
              <a:rPr lang="ru-RU" altLang="ru-RU" sz="2000" dirty="0">
                <a:solidFill>
                  <a:schemeClr val="tx2"/>
                </a:solidFill>
              </a:rPr>
              <a:t> </a:t>
            </a:r>
            <a:r>
              <a:rPr lang="ru-RU" altLang="ru-RU" sz="2000" dirty="0" err="1">
                <a:solidFill>
                  <a:schemeClr val="tx2"/>
                </a:solidFill>
              </a:rPr>
              <a:t>a</a:t>
            </a:r>
            <a:r>
              <a:rPr lang="ru-RU" altLang="ru-RU" sz="2000" dirty="0">
                <a:solidFill>
                  <a:schemeClr val="tx2"/>
                </a:solidFill>
              </a:rPr>
              <a:t>. </a:t>
            </a:r>
            <a:r>
              <a:rPr lang="ru-RU" altLang="ru-RU" sz="2000" dirty="0" err="1">
                <a:solidFill>
                  <a:schemeClr val="tx2"/>
                </a:solidFill>
              </a:rPr>
              <a:t>labialis</a:t>
            </a:r>
            <a:r>
              <a:rPr lang="ru-RU" altLang="ru-RU" sz="2000" dirty="0">
                <a:solidFill>
                  <a:schemeClr val="tx2"/>
                </a:solidFill>
              </a:rPr>
              <a:t> </a:t>
            </a:r>
            <a:r>
              <a:rPr lang="ru-RU" altLang="ru-RU" sz="2000" dirty="0" err="1">
                <a:solidFill>
                  <a:schemeClr val="tx2"/>
                </a:solidFill>
              </a:rPr>
              <a:t>superior</a:t>
            </a:r>
            <a:endParaRPr lang="ru-RU" altLang="ru-RU" sz="2000" dirty="0">
              <a:solidFill>
                <a:schemeClr val="tx2"/>
              </a:solidFill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  <a:buFontTx/>
              <a:buChar char="•"/>
            </a:pPr>
            <a:r>
              <a:rPr lang="ru-RU" altLang="ru-RU" sz="2000" dirty="0">
                <a:solidFill>
                  <a:schemeClr val="tx2"/>
                </a:solidFill>
              </a:rPr>
              <a:t> </a:t>
            </a:r>
            <a:r>
              <a:rPr lang="en-US" altLang="ru-RU" sz="2000" dirty="0">
                <a:solidFill>
                  <a:schemeClr val="tx2"/>
                </a:solidFill>
              </a:rPr>
              <a:t>a. </a:t>
            </a:r>
            <a:r>
              <a:rPr lang="en-US" altLang="ru-RU" sz="2000" dirty="0" err="1">
                <a:solidFill>
                  <a:schemeClr val="tx2"/>
                </a:solidFill>
              </a:rPr>
              <a:t>angularis</a:t>
            </a:r>
            <a:endParaRPr lang="en-US" altLang="ru-RU" sz="2000" dirty="0">
              <a:solidFill>
                <a:schemeClr val="tx2"/>
              </a:solidFill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  <a:buFontTx/>
              <a:buChar char="•"/>
            </a:pPr>
            <a:r>
              <a:rPr lang="en-US" altLang="ru-RU" sz="2000" dirty="0">
                <a:solidFill>
                  <a:schemeClr val="tx2"/>
                </a:solidFill>
              </a:rPr>
              <a:t> a. </a:t>
            </a:r>
            <a:r>
              <a:rPr lang="en-US" altLang="ru-RU" sz="2000" dirty="0" err="1">
                <a:solidFill>
                  <a:schemeClr val="tx2"/>
                </a:solidFill>
              </a:rPr>
              <a:t>nasalis</a:t>
            </a:r>
            <a:r>
              <a:rPr lang="en-US" altLang="ru-RU" sz="2000" dirty="0">
                <a:solidFill>
                  <a:schemeClr val="tx2"/>
                </a:solidFill>
              </a:rPr>
              <a:t> </a:t>
            </a:r>
            <a:r>
              <a:rPr lang="en-US" altLang="ru-RU" sz="2000" dirty="0" err="1">
                <a:solidFill>
                  <a:schemeClr val="tx2"/>
                </a:solidFill>
              </a:rPr>
              <a:t>lateralis</a:t>
            </a:r>
            <a:endParaRPr lang="ru-RU" altLang="ru-RU" sz="2000" dirty="0">
              <a:solidFill>
                <a:schemeClr val="tx2"/>
              </a:solidFill>
            </a:endParaRPr>
          </a:p>
        </p:txBody>
      </p:sp>
      <p:sp>
        <p:nvSpPr>
          <p:cNvPr id="8198" name="Text Box 8"/>
          <p:cNvSpPr txBox="1">
            <a:spLocks noChangeArrowheads="1"/>
          </p:cNvSpPr>
          <p:nvPr/>
        </p:nvSpPr>
        <p:spPr bwMode="auto">
          <a:xfrm>
            <a:off x="4953000" y="4581525"/>
            <a:ext cx="4191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ru-RU" altLang="ru-RU" sz="2000" dirty="0" err="1" smtClean="0">
                <a:solidFill>
                  <a:schemeClr val="tx2"/>
                </a:solidFill>
              </a:rPr>
              <a:t>Гілки</a:t>
            </a:r>
            <a:r>
              <a:rPr lang="ru-RU" altLang="ru-RU" sz="2000" dirty="0" smtClean="0">
                <a:solidFill>
                  <a:schemeClr val="tx2"/>
                </a:solidFill>
              </a:rPr>
              <a:t> </a:t>
            </a:r>
            <a:r>
              <a:rPr lang="en-US" altLang="ru-RU" sz="2000" dirty="0">
                <a:solidFill>
                  <a:schemeClr val="tx2"/>
                </a:solidFill>
              </a:rPr>
              <a:t>a. </a:t>
            </a:r>
            <a:r>
              <a:rPr lang="en-US" altLang="ru-RU" sz="2000" dirty="0" err="1">
                <a:solidFill>
                  <a:schemeClr val="tx2"/>
                </a:solidFill>
              </a:rPr>
              <a:t>ophthalmica</a:t>
            </a:r>
            <a:r>
              <a:rPr lang="en-US" altLang="ru-RU" sz="2000" dirty="0">
                <a:solidFill>
                  <a:schemeClr val="tx2"/>
                </a:solidFill>
              </a:rPr>
              <a:t>                     </a:t>
            </a:r>
            <a:r>
              <a:rPr lang="en-US" altLang="ru-RU" sz="2000" dirty="0" smtClean="0">
                <a:solidFill>
                  <a:schemeClr val="tx2"/>
                </a:solidFill>
              </a:rPr>
              <a:t>(</a:t>
            </a:r>
            <a:r>
              <a:rPr lang="uk-UA" altLang="ru-RU" sz="2000" dirty="0" smtClean="0">
                <a:solidFill>
                  <a:schemeClr val="tx2"/>
                </a:solidFill>
              </a:rPr>
              <a:t>від внутрішньої сонної артерії</a:t>
            </a:r>
            <a:r>
              <a:rPr lang="ru-RU" altLang="ru-RU" sz="2000" dirty="0" smtClean="0">
                <a:solidFill>
                  <a:schemeClr val="tx2"/>
                </a:solidFill>
              </a:rPr>
              <a:t>):</a:t>
            </a:r>
            <a:endParaRPr lang="ru-RU" altLang="ru-RU" sz="2000" dirty="0">
              <a:solidFill>
                <a:schemeClr val="tx2"/>
              </a:solidFill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  <a:buFontTx/>
              <a:buChar char="•"/>
            </a:pPr>
            <a:r>
              <a:rPr lang="ru-RU" altLang="ru-RU" sz="2000" dirty="0">
                <a:solidFill>
                  <a:schemeClr val="tx2"/>
                </a:solidFill>
              </a:rPr>
              <a:t> </a:t>
            </a:r>
            <a:r>
              <a:rPr lang="en-US" altLang="ru-RU" sz="2000" dirty="0">
                <a:solidFill>
                  <a:schemeClr val="tx2"/>
                </a:solidFill>
              </a:rPr>
              <a:t>a. </a:t>
            </a:r>
            <a:r>
              <a:rPr lang="en-US" altLang="ru-RU" sz="2000" dirty="0" err="1">
                <a:solidFill>
                  <a:schemeClr val="tx2"/>
                </a:solidFill>
              </a:rPr>
              <a:t>dorsalis</a:t>
            </a:r>
            <a:r>
              <a:rPr lang="en-US" altLang="ru-RU" sz="2000" dirty="0">
                <a:solidFill>
                  <a:schemeClr val="tx2"/>
                </a:solidFill>
              </a:rPr>
              <a:t> </a:t>
            </a:r>
            <a:r>
              <a:rPr lang="en-US" altLang="ru-RU" sz="2000" dirty="0" err="1">
                <a:solidFill>
                  <a:schemeClr val="tx2"/>
                </a:solidFill>
              </a:rPr>
              <a:t>nasi</a:t>
            </a:r>
            <a:endParaRPr lang="ru-RU" altLang="ru-RU" sz="20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 sz="quarter" idx="4294967295"/>
          </p:nvPr>
        </p:nvSpPr>
        <p:spPr>
          <a:xfrm>
            <a:off x="2857488" y="357166"/>
            <a:ext cx="4568825" cy="533400"/>
          </a:xfrm>
        </p:spPr>
        <p:txBody>
          <a:bodyPr lIns="92075" tIns="46038" rIns="92075" bIns="46038"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err="1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Передній</a:t>
            </a:r>
            <a:r>
              <a:rPr lang="ru-RU" sz="36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клапан носа</a:t>
            </a:r>
            <a:endParaRPr lang="ru-RU" sz="36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pic>
        <p:nvPicPr>
          <p:cNvPr id="10243" name="Picture 3" descr="связки носа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2625" y="990600"/>
            <a:ext cx="3960813" cy="2362200"/>
          </a:xfrm>
          <a:noFill/>
          <a:ln w="3175" cap="flat" algn="ctr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244" name="Picture 4" descr="архангельская лев 5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263" y="990600"/>
            <a:ext cx="3494087" cy="2362200"/>
          </a:xfrm>
          <a:noFill/>
          <a:ln w="3175" cap="flat" algn="ctr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0245" name="Rectangle 6"/>
          <p:cNvSpPr>
            <a:spLocks noGrp="1" noChangeArrowheads="1"/>
          </p:cNvSpPr>
          <p:nvPr>
            <p:ph sz="quarter" idx="4294967295"/>
          </p:nvPr>
        </p:nvSpPr>
        <p:spPr bwMode="auto">
          <a:xfrm>
            <a:off x="0" y="3429000"/>
            <a:ext cx="8229600" cy="230505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algn="just">
              <a:buClr>
                <a:schemeClr val="tx1"/>
              </a:buClr>
            </a:pPr>
            <a:r>
              <a:rPr lang="uk-UA" sz="2400" dirty="0" smtClean="0"/>
              <a:t>Первинний регулятор повітряного потоку, що проходить через порожнину носа </a:t>
            </a:r>
          </a:p>
          <a:p>
            <a:pPr algn="just">
              <a:buClr>
                <a:schemeClr val="tx1"/>
              </a:buClr>
            </a:pPr>
            <a:r>
              <a:rPr lang="uk-UA" sz="2400" dirty="0" smtClean="0"/>
              <a:t>Визначає опір дихальних шляхів </a:t>
            </a:r>
          </a:p>
          <a:p>
            <a:pPr algn="just">
              <a:buClr>
                <a:schemeClr val="tx1"/>
              </a:buClr>
            </a:pPr>
            <a:r>
              <a:rPr lang="uk-UA" sz="2400" dirty="0" smtClean="0"/>
              <a:t>Створює умови для уповільнення і поглиблення дихання, ефективного газообміну, розподілення </a:t>
            </a:r>
            <a:r>
              <a:rPr lang="uk-UA" sz="2400" dirty="0" err="1" smtClean="0"/>
              <a:t>сурфактанта</a:t>
            </a:r>
            <a:r>
              <a:rPr lang="uk-UA" sz="2400" dirty="0" smtClean="0"/>
              <a:t> у альвеолах</a:t>
            </a:r>
            <a:endParaRPr lang="ru-RU" sz="2400" b="1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555875" y="260350"/>
            <a:ext cx="5673725" cy="533400"/>
          </a:xfrm>
        </p:spPr>
        <p:txBody>
          <a:bodyPr lIns="92075" tIns="46038" rIns="92075" bIns="46038"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dirty="0" smtClean="0"/>
              <a:t>Перегородка носа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457200" y="4191000"/>
            <a:ext cx="8382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eaLnBrk="1" hangingPunct="1">
              <a:spcBef>
                <a:spcPct val="50000"/>
              </a:spcBef>
              <a:defRPr/>
            </a:pPr>
            <a:r>
              <a:rPr lang="ru-RU" sz="20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1. </a:t>
            </a:r>
          </a:p>
        </p:txBody>
      </p:sp>
      <p:pic>
        <p:nvPicPr>
          <p:cNvPr id="12292" name="Picture 10" descr="P824000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143000"/>
            <a:ext cx="4724400" cy="446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293" name="Object 9"/>
          <p:cNvGraphicFramePr>
            <a:graphicFrameLocks noChangeAspect="1"/>
          </p:cNvGraphicFramePr>
          <p:nvPr/>
        </p:nvGraphicFramePr>
        <p:xfrm>
          <a:off x="4643438" y="1196975"/>
          <a:ext cx="4500562" cy="4392613"/>
        </p:xfrm>
        <a:graphic>
          <a:graphicData uri="http://schemas.openxmlformats.org/presentationml/2006/ole">
            <p:oleObj spid="_x0000_s73730" name="CorelPhotoPaint.Image.9" r:id="rId5" imgW="3441270" imgH="2806349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ос111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765175"/>
            <a:ext cx="5424488" cy="3932238"/>
          </a:xfrm>
          <a:noFill/>
        </p:spPr>
      </p:pic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187450" y="0"/>
            <a:ext cx="7385078" cy="838200"/>
          </a:xfrm>
        </p:spPr>
        <p:txBody>
          <a:bodyPr lIns="92075" tIns="46038" rIns="92075" bIns="46038"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b="1" dirty="0" err="1" smtClean="0"/>
              <a:t>Латеральна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стінка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порожнини</a:t>
            </a:r>
            <a:r>
              <a:rPr lang="ru-RU" sz="3600" b="1" dirty="0" smtClean="0"/>
              <a:t> носа</a:t>
            </a:r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533400" y="5257800"/>
            <a:ext cx="754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endParaRPr lang="ru-RU" sz="240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4716463" y="2924175"/>
            <a:ext cx="3603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</a:t>
            </a:r>
            <a:endParaRPr lang="ru-RU">
              <a:solidFill>
                <a:schemeClr val="folHlink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5562600" y="3581400"/>
            <a:ext cx="228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endParaRPr lang="ru-RU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5292725" y="2349500"/>
            <a:ext cx="228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ru-RU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</a:p>
        </p:txBody>
      </p:sp>
      <p:sp>
        <p:nvSpPr>
          <p:cNvPr id="19469" name="Text Box 13"/>
          <p:cNvSpPr txBox="1">
            <a:spLocks noChangeArrowheads="1"/>
          </p:cNvSpPr>
          <p:nvPr/>
        </p:nvSpPr>
        <p:spPr bwMode="auto">
          <a:xfrm>
            <a:off x="4500563" y="2205038"/>
            <a:ext cx="40481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ru-RU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</a:t>
            </a:r>
          </a:p>
        </p:txBody>
      </p:sp>
      <p:sp>
        <p:nvSpPr>
          <p:cNvPr id="19470" name="Text Box 14"/>
          <p:cNvSpPr txBox="1">
            <a:spLocks noChangeArrowheads="1"/>
          </p:cNvSpPr>
          <p:nvPr/>
        </p:nvSpPr>
        <p:spPr bwMode="auto">
          <a:xfrm>
            <a:off x="5076825" y="3284538"/>
            <a:ext cx="38258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ru-RU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4</a:t>
            </a:r>
          </a:p>
        </p:txBody>
      </p:sp>
      <p:sp>
        <p:nvSpPr>
          <p:cNvPr id="19471" name="Text Box 15"/>
          <p:cNvSpPr txBox="1">
            <a:spLocks noChangeArrowheads="1"/>
          </p:cNvSpPr>
          <p:nvPr/>
        </p:nvSpPr>
        <p:spPr bwMode="auto">
          <a:xfrm>
            <a:off x="5003800" y="2636838"/>
            <a:ext cx="2857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ru-RU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5</a:t>
            </a:r>
          </a:p>
        </p:txBody>
      </p:sp>
      <p:sp>
        <p:nvSpPr>
          <p:cNvPr id="19472" name="Text Box 16"/>
          <p:cNvSpPr txBox="1">
            <a:spLocks noChangeArrowheads="1"/>
          </p:cNvSpPr>
          <p:nvPr/>
        </p:nvSpPr>
        <p:spPr bwMode="auto">
          <a:xfrm>
            <a:off x="5435600" y="1557338"/>
            <a:ext cx="2286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ru-RU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6</a:t>
            </a:r>
          </a:p>
        </p:txBody>
      </p:sp>
      <p:sp>
        <p:nvSpPr>
          <p:cNvPr id="19473" name="Text Box 17"/>
          <p:cNvSpPr txBox="1">
            <a:spLocks noChangeArrowheads="1"/>
          </p:cNvSpPr>
          <p:nvPr/>
        </p:nvSpPr>
        <p:spPr bwMode="auto">
          <a:xfrm>
            <a:off x="3779838" y="2276475"/>
            <a:ext cx="228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ru-RU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7</a:t>
            </a:r>
          </a:p>
        </p:txBody>
      </p:sp>
      <p:sp>
        <p:nvSpPr>
          <p:cNvPr id="19474" name="Text Box 18"/>
          <p:cNvSpPr txBox="1">
            <a:spLocks noChangeArrowheads="1"/>
          </p:cNvSpPr>
          <p:nvPr/>
        </p:nvSpPr>
        <p:spPr bwMode="auto">
          <a:xfrm>
            <a:off x="468313" y="4652963"/>
            <a:ext cx="83820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1 - </a:t>
            </a:r>
            <a:r>
              <a:rPr lang="ru-RU" sz="2000" dirty="0" err="1" smtClean="0"/>
              <a:t>нижня</a:t>
            </a:r>
            <a:r>
              <a:rPr lang="ru-RU" sz="2000" dirty="0" smtClean="0"/>
              <a:t> </a:t>
            </a:r>
            <a:r>
              <a:rPr lang="ru-RU" sz="2000" dirty="0" err="1" smtClean="0"/>
              <a:t>носова</a:t>
            </a:r>
            <a:r>
              <a:rPr lang="ru-RU" sz="2000" dirty="0" smtClean="0"/>
              <a:t> раковина 2 - </a:t>
            </a:r>
            <a:r>
              <a:rPr lang="ru-RU" sz="2000" dirty="0" err="1" smtClean="0"/>
              <a:t>середня</a:t>
            </a:r>
            <a:r>
              <a:rPr lang="ru-RU" sz="2000" dirty="0" smtClean="0"/>
              <a:t> </a:t>
            </a:r>
            <a:r>
              <a:rPr lang="ru-RU" sz="2000" dirty="0" err="1" smtClean="0"/>
              <a:t>носова</a:t>
            </a:r>
            <a:r>
              <a:rPr lang="ru-RU" sz="2000" dirty="0" smtClean="0"/>
              <a:t> раковина 3 - </a:t>
            </a:r>
            <a:r>
              <a:rPr lang="ru-RU" sz="2000" dirty="0" err="1" smtClean="0"/>
              <a:t>верхня</a:t>
            </a:r>
            <a:r>
              <a:rPr lang="ru-RU" sz="2000" dirty="0" smtClean="0"/>
              <a:t> </a:t>
            </a:r>
            <a:r>
              <a:rPr lang="ru-RU" sz="2000" dirty="0" err="1" smtClean="0"/>
              <a:t>носова</a:t>
            </a:r>
            <a:r>
              <a:rPr lang="ru-RU" sz="2000" dirty="0" smtClean="0"/>
              <a:t> раковина 4 - </a:t>
            </a:r>
            <a:r>
              <a:rPr lang="ru-RU" sz="2000" dirty="0" err="1" smtClean="0"/>
              <a:t>отвір</a:t>
            </a:r>
            <a:r>
              <a:rPr lang="ru-RU" sz="2000" dirty="0" smtClean="0"/>
              <a:t> </a:t>
            </a:r>
            <a:r>
              <a:rPr lang="ru-RU" sz="2000" dirty="0" err="1" smtClean="0"/>
              <a:t>слізно-носового</a:t>
            </a:r>
            <a:r>
              <a:rPr lang="ru-RU" sz="2000" dirty="0" smtClean="0"/>
              <a:t> каналу 5 - область </a:t>
            </a:r>
            <a:r>
              <a:rPr lang="ru-RU" sz="2000" dirty="0" err="1" smtClean="0"/>
              <a:t>остіомеатального</a:t>
            </a:r>
            <a:r>
              <a:rPr lang="ru-RU" sz="2000" dirty="0" smtClean="0"/>
              <a:t> комплексу 6 - </a:t>
            </a:r>
            <a:r>
              <a:rPr lang="ru-RU" sz="2000" dirty="0" err="1" smtClean="0"/>
              <a:t>сполучення</a:t>
            </a:r>
            <a:r>
              <a:rPr lang="ru-RU" sz="2000" dirty="0" smtClean="0"/>
              <a:t> </a:t>
            </a:r>
            <a:r>
              <a:rPr lang="ru-RU" sz="2000" dirty="0" err="1" smtClean="0"/>
              <a:t>лобової</a:t>
            </a:r>
            <a:r>
              <a:rPr lang="ru-RU" sz="2000" dirty="0" smtClean="0"/>
              <a:t> пазухи 7 - </a:t>
            </a:r>
            <a:r>
              <a:rPr lang="ru-RU" sz="2000" dirty="0" err="1" smtClean="0"/>
              <a:t>сполучення</a:t>
            </a:r>
            <a:r>
              <a:rPr lang="ru-RU" sz="2000" dirty="0" smtClean="0"/>
              <a:t> </a:t>
            </a:r>
            <a:r>
              <a:rPr lang="ru-RU" sz="2000" dirty="0" err="1" smtClean="0"/>
              <a:t>клиноподібної</a:t>
            </a:r>
            <a:r>
              <a:rPr lang="ru-RU" sz="2000" dirty="0" smtClean="0"/>
              <a:t> пазухи 8 - </a:t>
            </a:r>
            <a:r>
              <a:rPr lang="ru-RU" sz="2000" dirty="0" err="1" smtClean="0"/>
              <a:t>продірявлена</a:t>
            </a:r>
            <a:r>
              <a:rPr lang="ru-RU" sz="2000" dirty="0" smtClean="0"/>
              <a:t> ​​</a:t>
            </a:r>
            <a:r>
              <a:rPr lang="ru-RU" sz="2000" dirty="0" err="1" smtClean="0"/>
              <a:t>платівка</a:t>
            </a:r>
            <a:endParaRPr lang="ru-RU" sz="200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475" name="Text Box 19"/>
          <p:cNvSpPr txBox="1">
            <a:spLocks noChangeArrowheads="1"/>
          </p:cNvSpPr>
          <p:nvPr/>
        </p:nvSpPr>
        <p:spPr bwMode="auto">
          <a:xfrm>
            <a:off x="5219700" y="1916113"/>
            <a:ext cx="2286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ru-RU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63713" y="228600"/>
            <a:ext cx="5832475" cy="752475"/>
          </a:xfrm>
        </p:spPr>
        <p:txBody>
          <a:bodyPr lIns="92075" tIns="46038" rIns="92075" bIns="46038"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3100" b="1" dirty="0" err="1" smtClean="0"/>
              <a:t>Кровопостачання</a:t>
            </a:r>
            <a:r>
              <a:rPr lang="ru-RU" sz="3100" b="1" dirty="0" smtClean="0"/>
              <a:t> і </a:t>
            </a:r>
            <a:r>
              <a:rPr lang="ru-RU" sz="3100" b="1" dirty="0" err="1" smtClean="0"/>
              <a:t>іннервація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латеральної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стінки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порожнини</a:t>
            </a:r>
            <a:r>
              <a:rPr lang="ru-RU" sz="3100" b="1" dirty="0" smtClean="0"/>
              <a:t> носа</a:t>
            </a:r>
            <a:endParaRPr lang="ru-RU" sz="2800" b="1" dirty="0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4294967295"/>
          </p:nvPr>
        </p:nvSpPr>
        <p:spPr bwMode="auto">
          <a:xfrm>
            <a:off x="50800" y="4868863"/>
            <a:ext cx="4495800" cy="165735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80000"/>
              </a:lnSpc>
              <a:buClr>
                <a:schemeClr val="tx1"/>
              </a:buClr>
            </a:pPr>
            <a:r>
              <a:rPr lang="ru-RU" sz="1800" b="1" i="1" dirty="0" err="1" smtClean="0">
                <a:solidFill>
                  <a:schemeClr val="tx2"/>
                </a:solidFill>
              </a:rPr>
              <a:t>Верхньощелепний</a:t>
            </a:r>
            <a:r>
              <a:rPr lang="ru-RU" sz="1800" b="1" i="1" dirty="0" smtClean="0">
                <a:solidFill>
                  <a:schemeClr val="tx2"/>
                </a:solidFill>
              </a:rPr>
              <a:t> нерв</a:t>
            </a:r>
          </a:p>
          <a:p>
            <a:pPr lvl="1">
              <a:lnSpc>
                <a:spcPct val="80000"/>
              </a:lnSpc>
              <a:buClr>
                <a:schemeClr val="tx1"/>
              </a:buClr>
            </a:pPr>
            <a:r>
              <a:rPr lang="en-US" sz="1600" dirty="0" err="1" smtClean="0">
                <a:solidFill>
                  <a:schemeClr val="tx2"/>
                </a:solidFill>
              </a:rPr>
              <a:t>rami</a:t>
            </a:r>
            <a:r>
              <a:rPr lang="en-US" sz="1600" dirty="0" smtClean="0">
                <a:solidFill>
                  <a:schemeClr val="tx2"/>
                </a:solidFill>
              </a:rPr>
              <a:t> </a:t>
            </a:r>
            <a:r>
              <a:rPr lang="en-US" sz="1600" dirty="0" err="1" smtClean="0">
                <a:solidFill>
                  <a:schemeClr val="tx2"/>
                </a:solidFill>
              </a:rPr>
              <a:t>nasales</a:t>
            </a:r>
            <a:r>
              <a:rPr lang="en-US" sz="1600" dirty="0" smtClean="0">
                <a:solidFill>
                  <a:schemeClr val="tx2"/>
                </a:solidFill>
              </a:rPr>
              <a:t> </a:t>
            </a:r>
            <a:r>
              <a:rPr lang="en-US" sz="1600" dirty="0" err="1" smtClean="0">
                <a:solidFill>
                  <a:schemeClr val="tx2"/>
                </a:solidFill>
              </a:rPr>
              <a:t>posteriores</a:t>
            </a:r>
            <a:r>
              <a:rPr lang="en-US" sz="1600" dirty="0" smtClean="0">
                <a:solidFill>
                  <a:schemeClr val="tx2"/>
                </a:solidFill>
              </a:rPr>
              <a:t> </a:t>
            </a:r>
            <a:r>
              <a:rPr lang="en-US" sz="1600" dirty="0" err="1" smtClean="0">
                <a:solidFill>
                  <a:schemeClr val="tx2"/>
                </a:solidFill>
              </a:rPr>
              <a:t>superiores</a:t>
            </a:r>
            <a:r>
              <a:rPr lang="en-US" sz="1600" dirty="0" smtClean="0">
                <a:solidFill>
                  <a:schemeClr val="tx2"/>
                </a:solidFill>
              </a:rPr>
              <a:t> et </a:t>
            </a:r>
            <a:r>
              <a:rPr lang="en-US" sz="1600" dirty="0" err="1" smtClean="0">
                <a:solidFill>
                  <a:schemeClr val="tx2"/>
                </a:solidFill>
              </a:rPr>
              <a:t>inferiores</a:t>
            </a:r>
            <a:r>
              <a:rPr lang="ru-RU" sz="1600" dirty="0" smtClean="0">
                <a:solidFill>
                  <a:schemeClr val="tx2"/>
                </a:solidFill>
              </a:rPr>
              <a:t> </a:t>
            </a:r>
          </a:p>
          <a:p>
            <a:pPr lvl="1">
              <a:lnSpc>
                <a:spcPct val="80000"/>
              </a:lnSpc>
              <a:buClr>
                <a:schemeClr val="tx1"/>
              </a:buClr>
            </a:pPr>
            <a:r>
              <a:rPr lang="uk-UA" sz="1600" b="1" dirty="0" smtClean="0">
                <a:solidFill>
                  <a:schemeClr val="tx2"/>
                </a:solidFill>
              </a:rPr>
              <a:t>Очний нерв</a:t>
            </a:r>
          </a:p>
          <a:p>
            <a:pPr lvl="1">
              <a:lnSpc>
                <a:spcPct val="80000"/>
              </a:lnSpc>
              <a:buClr>
                <a:schemeClr val="tx1"/>
              </a:buClr>
            </a:pPr>
            <a:r>
              <a:rPr lang="en-US" sz="1600" dirty="0" smtClean="0">
                <a:solidFill>
                  <a:schemeClr val="tx2"/>
                </a:solidFill>
              </a:rPr>
              <a:t>n</a:t>
            </a:r>
            <a:r>
              <a:rPr lang="ru-RU" sz="1600" dirty="0" smtClean="0">
                <a:solidFill>
                  <a:schemeClr val="tx2"/>
                </a:solidFill>
              </a:rPr>
              <a:t>.</a:t>
            </a:r>
            <a:r>
              <a:rPr lang="en-US" sz="1600" dirty="0" smtClean="0">
                <a:solidFill>
                  <a:schemeClr val="tx2"/>
                </a:solidFill>
              </a:rPr>
              <a:t>n</a:t>
            </a:r>
            <a:r>
              <a:rPr lang="ru-RU" sz="1600" dirty="0" smtClean="0">
                <a:solidFill>
                  <a:schemeClr val="tx2"/>
                </a:solidFill>
              </a:rPr>
              <a:t> </a:t>
            </a:r>
            <a:r>
              <a:rPr lang="en-US" sz="1600" dirty="0" err="1" smtClean="0">
                <a:solidFill>
                  <a:schemeClr val="tx2"/>
                </a:solidFill>
              </a:rPr>
              <a:t>ethmoidales</a:t>
            </a:r>
            <a:r>
              <a:rPr lang="en-US" sz="1600" dirty="0" smtClean="0">
                <a:solidFill>
                  <a:schemeClr val="tx2"/>
                </a:solidFill>
              </a:rPr>
              <a:t> anterior</a:t>
            </a:r>
            <a:r>
              <a:rPr lang="ru-RU" sz="1600" dirty="0" smtClean="0">
                <a:solidFill>
                  <a:schemeClr val="tx2"/>
                </a:solidFill>
              </a:rPr>
              <a:t> </a:t>
            </a:r>
            <a:r>
              <a:rPr lang="en-US" sz="1600" dirty="0" smtClean="0">
                <a:solidFill>
                  <a:schemeClr val="tx2"/>
                </a:solidFill>
              </a:rPr>
              <a:t>et posterior</a:t>
            </a:r>
            <a:endParaRPr lang="uk-UA" sz="1600" dirty="0" smtClean="0">
              <a:solidFill>
                <a:schemeClr val="tx2"/>
              </a:solidFill>
            </a:endParaRPr>
          </a:p>
          <a:p>
            <a:pPr lvl="1">
              <a:lnSpc>
                <a:spcPct val="80000"/>
              </a:lnSpc>
              <a:buClr>
                <a:schemeClr val="tx1"/>
              </a:buClr>
            </a:pPr>
            <a:r>
              <a:rPr lang="uk-UA" sz="1600" b="1" dirty="0" smtClean="0">
                <a:solidFill>
                  <a:schemeClr val="tx2"/>
                </a:solidFill>
              </a:rPr>
              <a:t>Нюховий нерв</a:t>
            </a:r>
            <a:endParaRPr lang="ru-RU" sz="1600" b="1" dirty="0" smtClean="0">
              <a:solidFill>
                <a:schemeClr val="tx2"/>
              </a:solidFill>
            </a:endParaRPr>
          </a:p>
        </p:txBody>
      </p:sp>
      <p:pic>
        <p:nvPicPr>
          <p:cNvPr id="18436" name="Picture 4" descr="2004-02-23 (8)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>
            <a:lum contrast="24000"/>
          </a:blip>
          <a:srcRect l="11143" t="7230" r="12027" b="3217"/>
          <a:stretch>
            <a:fillRect/>
          </a:stretch>
        </p:blipFill>
        <p:spPr bwMode="auto">
          <a:xfrm>
            <a:off x="241300" y="1201738"/>
            <a:ext cx="4114800" cy="3522662"/>
          </a:xfrm>
          <a:noFill/>
        </p:spPr>
      </p:pic>
      <p:pic>
        <p:nvPicPr>
          <p:cNvPr id="18437" name="Picture 5" descr="сосуды боковой стенки нос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463" y="1219200"/>
            <a:ext cx="4114800" cy="3505200"/>
          </a:xfrm>
          <a:prstGeom prst="rect">
            <a:avLst/>
          </a:prstGeom>
          <a:noFill/>
          <a:ln w="3175" algn="ctr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4787900" y="4849813"/>
            <a:ext cx="40386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742950" lvl="1" indent="-285750" eaLnBrk="1" hangingPunct="1">
              <a:spcBef>
                <a:spcPct val="20000"/>
              </a:spcBef>
              <a:buClr>
                <a:schemeClr val="tx1"/>
              </a:buClr>
              <a:buFontTx/>
              <a:buChar char="–"/>
              <a:defRPr/>
            </a:pPr>
            <a:r>
              <a:rPr lang="uk-UA" sz="1600" b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Зовнішнішня</a:t>
            </a:r>
            <a:r>
              <a:rPr lang="uk-UA" sz="1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сонна артерія</a:t>
            </a:r>
          </a:p>
          <a:p>
            <a:pPr marL="742950" lvl="1" indent="-285750" eaLnBrk="1" hangingPunct="1">
              <a:spcBef>
                <a:spcPct val="20000"/>
              </a:spcBef>
              <a:buClr>
                <a:schemeClr val="tx1"/>
              </a:buClr>
              <a:buFontTx/>
              <a:buChar char="–"/>
              <a:defRPr/>
            </a:pPr>
            <a:r>
              <a:rPr lang="en-US" sz="16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</a:t>
            </a:r>
            <a:r>
              <a:rPr lang="ru-RU" sz="16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  <a:r>
              <a:rPr lang="en-US" sz="1600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sphenopalatina</a:t>
            </a:r>
            <a:endParaRPr lang="ru-RU" sz="16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742950" lvl="1" indent="-285750" eaLnBrk="1" hangingPunct="1">
              <a:spcBef>
                <a:spcPct val="20000"/>
              </a:spcBef>
              <a:buClr>
                <a:schemeClr val="tx1"/>
              </a:buClr>
              <a:buFontTx/>
              <a:buChar char="–"/>
              <a:defRPr/>
            </a:pPr>
            <a:r>
              <a:rPr lang="uk-UA" sz="1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Внутрішня сонна артерія</a:t>
            </a:r>
          </a:p>
          <a:p>
            <a:pPr marL="742950" lvl="1" indent="-285750" eaLnBrk="1" hangingPunct="1">
              <a:spcBef>
                <a:spcPct val="20000"/>
              </a:spcBef>
              <a:buClr>
                <a:schemeClr val="tx1"/>
              </a:buClr>
              <a:buFontTx/>
              <a:buChar char="–"/>
              <a:defRPr/>
            </a:pPr>
            <a:r>
              <a:rPr lang="en-US" sz="16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</a:t>
            </a:r>
            <a:r>
              <a:rPr lang="ru-RU" sz="16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  <a:r>
              <a:rPr 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</a:t>
            </a:r>
            <a:r>
              <a:rPr lang="ru-RU" sz="16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1600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ethmoidales</a:t>
            </a:r>
            <a:r>
              <a:rPr 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anterior</a:t>
            </a:r>
            <a:r>
              <a:rPr lang="ru-RU" sz="16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et posterior</a:t>
            </a:r>
            <a:endParaRPr lang="ru-RU" sz="16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7772400" cy="457200"/>
          </a:xfrm>
        </p:spPr>
        <p:txBody>
          <a:bodyPr lIns="92075" tIns="46038" rIns="92075" bIns="46038"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dirty="0" err="1" smtClean="0"/>
              <a:t>Остіомеатальний</a:t>
            </a:r>
            <a:r>
              <a:rPr lang="ru-RU" sz="3200" dirty="0" smtClean="0"/>
              <a:t> комплекс</a:t>
            </a:r>
          </a:p>
        </p:txBody>
      </p:sp>
      <p:sp>
        <p:nvSpPr>
          <p:cNvPr id="20483" name="Rectangle 7"/>
          <p:cNvSpPr>
            <a:spLocks noGrp="1" noChangeArrowheads="1"/>
          </p:cNvSpPr>
          <p:nvPr>
            <p:ph type="body" sz="half" idx="4294967295"/>
          </p:nvPr>
        </p:nvSpPr>
        <p:spPr bwMode="auto">
          <a:xfrm>
            <a:off x="0" y="457200"/>
            <a:ext cx="5135563" cy="31877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  <a:normAutofit fontScale="92500" lnSpcReduction="20000"/>
          </a:bodyPr>
          <a:lstStyle/>
          <a:p>
            <a:pPr lvl="1">
              <a:lnSpc>
                <a:spcPct val="80000"/>
              </a:lnSpc>
              <a:buClr>
                <a:schemeClr val="tx1"/>
              </a:buClr>
            </a:pPr>
            <a:r>
              <a:rPr lang="uk-UA" b="1" i="1" dirty="0" smtClean="0"/>
              <a:t>Анатомічні утворення:</a:t>
            </a:r>
          </a:p>
          <a:p>
            <a:pPr lvl="1">
              <a:lnSpc>
                <a:spcPct val="80000"/>
              </a:lnSpc>
              <a:buClr>
                <a:schemeClr val="tx1"/>
              </a:buClr>
              <a:buNone/>
            </a:pP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Передній кінець середньої носової раковини </a:t>
            </a:r>
          </a:p>
          <a:p>
            <a:pPr lvl="1">
              <a:lnSpc>
                <a:spcPct val="80000"/>
              </a:lnSpc>
              <a:buClr>
                <a:schemeClr val="tx1"/>
              </a:buClr>
            </a:pPr>
            <a:r>
              <a:rPr lang="uk-UA" dirty="0" smtClean="0"/>
              <a:t>Верхня поверхня нижньої носової раковини </a:t>
            </a:r>
          </a:p>
          <a:p>
            <a:pPr lvl="1">
              <a:lnSpc>
                <a:spcPct val="80000"/>
              </a:lnSpc>
              <a:buClr>
                <a:schemeClr val="tx1"/>
              </a:buClr>
            </a:pPr>
            <a:r>
              <a:rPr lang="uk-UA" dirty="0" err="1" smtClean="0"/>
              <a:t>крючковідний</a:t>
            </a:r>
            <a:r>
              <a:rPr lang="uk-UA" dirty="0" smtClean="0"/>
              <a:t> відросток </a:t>
            </a:r>
          </a:p>
          <a:p>
            <a:pPr lvl="1">
              <a:lnSpc>
                <a:spcPct val="80000"/>
              </a:lnSpc>
              <a:buClr>
                <a:schemeClr val="tx1"/>
              </a:buClr>
            </a:pPr>
            <a:r>
              <a:rPr lang="uk-UA" dirty="0" smtClean="0"/>
              <a:t>Клітка </a:t>
            </a:r>
            <a:r>
              <a:rPr lang="de-DE" dirty="0" err="1" smtClean="0"/>
              <a:t>agger</a:t>
            </a:r>
            <a:r>
              <a:rPr lang="de-DE" dirty="0" smtClean="0"/>
              <a:t> </a:t>
            </a:r>
            <a:r>
              <a:rPr lang="de-DE" dirty="0" err="1" smtClean="0"/>
              <a:t>nasi</a:t>
            </a:r>
            <a:endParaRPr lang="uk-UA" dirty="0" smtClean="0"/>
          </a:p>
          <a:p>
            <a:pPr lvl="1">
              <a:lnSpc>
                <a:spcPct val="80000"/>
              </a:lnSpc>
              <a:buClr>
                <a:schemeClr val="tx1"/>
              </a:buClr>
            </a:pPr>
            <a:r>
              <a:rPr lang="de-DE" dirty="0" smtClean="0"/>
              <a:t> </a:t>
            </a:r>
            <a:r>
              <a:rPr lang="uk-UA" dirty="0" err="1" smtClean="0"/>
              <a:t>півмісяцева</a:t>
            </a:r>
            <a:r>
              <a:rPr lang="uk-UA" dirty="0" smtClean="0"/>
              <a:t> щілину </a:t>
            </a:r>
          </a:p>
          <a:p>
            <a:pPr lvl="1">
              <a:lnSpc>
                <a:spcPct val="80000"/>
              </a:lnSpc>
              <a:buClr>
                <a:schemeClr val="tx1"/>
              </a:buClr>
            </a:pPr>
            <a:r>
              <a:rPr lang="uk-UA" dirty="0" err="1" smtClean="0"/>
              <a:t>Гратчаста</a:t>
            </a:r>
            <a:r>
              <a:rPr lang="uk-UA" dirty="0" smtClean="0"/>
              <a:t> булла і простір між нею і основною пластинкою середньої носової раковини</a:t>
            </a:r>
            <a:endParaRPr lang="ru-RU" b="1" i="1" dirty="0" smtClean="0">
              <a:solidFill>
                <a:schemeClr val="tx2"/>
              </a:solidFill>
            </a:endParaRPr>
          </a:p>
        </p:txBody>
      </p:sp>
      <p:pic>
        <p:nvPicPr>
          <p:cNvPr id="20484" name="Picture 6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9338" y="3644900"/>
            <a:ext cx="4010025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485" name="Object 1024"/>
          <p:cNvGraphicFramePr>
            <a:graphicFrameLocks noChangeAspect="1"/>
          </p:cNvGraphicFramePr>
          <p:nvPr/>
        </p:nvGraphicFramePr>
        <p:xfrm>
          <a:off x="5580063" y="404813"/>
          <a:ext cx="2946400" cy="3259137"/>
        </p:xfrm>
        <a:graphic>
          <a:graphicData uri="http://schemas.openxmlformats.org/presentationml/2006/ole">
            <p:oleObj spid="_x0000_s74754" name="CorelPhotoPaint.Image.9" r:id="rId5" imgW="2368000" imgH="3744475" progId="">
              <p:embed/>
            </p:oleObj>
          </a:graphicData>
        </a:graphic>
      </p:graphicFrame>
      <p:pic>
        <p:nvPicPr>
          <p:cNvPr id="20486" name="Picture 10" descr="P82400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188" y="3500438"/>
            <a:ext cx="3810000" cy="284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461963" y="1651000"/>
            <a:ext cx="7021512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8" tIns="45714" rIns="91428" bIns="45714" anchor="ctr"/>
          <a:lstStyle/>
          <a:p>
            <a:pPr defTabSz="865188">
              <a:spcBef>
                <a:spcPct val="50000"/>
              </a:spcBef>
            </a:pPr>
            <a:r>
              <a:rPr lang="ru-RU" sz="2800" b="1" dirty="0"/>
              <a:t>Будова </a:t>
            </a:r>
            <a:r>
              <a:rPr lang="ru-RU" sz="2800" b="1" dirty="0" err="1" smtClean="0"/>
              <a:t>слизової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оболонки</a:t>
            </a:r>
            <a:r>
              <a:rPr lang="ru-RU" sz="2800" b="1" dirty="0" smtClean="0"/>
              <a:t> </a:t>
            </a:r>
            <a:r>
              <a:rPr lang="ru-RU" sz="2800" b="1" dirty="0" err="1"/>
              <a:t>синусів</a:t>
            </a:r>
            <a:r>
              <a:rPr lang="ru-RU" sz="2800" b="1" dirty="0"/>
              <a:t> та носа</a:t>
            </a:r>
          </a:p>
        </p:txBody>
      </p:sp>
      <p:sp>
        <p:nvSpPr>
          <p:cNvPr id="15363" name="AutoShape 3"/>
          <p:cNvSpPr>
            <a:spLocks noChangeArrowheads="1"/>
          </p:cNvSpPr>
          <p:nvPr/>
        </p:nvSpPr>
        <p:spPr bwMode="auto">
          <a:xfrm>
            <a:off x="565150" y="5695950"/>
            <a:ext cx="8162925" cy="981075"/>
          </a:xfrm>
          <a:prstGeom prst="roundRect">
            <a:avLst>
              <a:gd name="adj" fmla="val 12773"/>
            </a:avLst>
          </a:prstGeom>
          <a:noFill/>
          <a:ln w="12700" cap="sq">
            <a:noFill/>
            <a:round/>
            <a:headEnd type="none" w="sm" len="sm"/>
            <a:tailEnd type="none" w="sm" len="sm"/>
          </a:ln>
        </p:spPr>
        <p:txBody>
          <a:bodyPr wrap="none" lIns="91428" tIns="45714" rIns="91428" bIns="45714" anchor="ctr"/>
          <a:lstStyle/>
          <a:p>
            <a:pPr algn="ctr" eaLnBrk="0" hangingPunct="0"/>
            <a:r>
              <a:rPr lang="ru-RU" sz="2000"/>
              <a:t>В нормі співвідношення війчастих клітин до бокаловидних </a:t>
            </a:r>
          </a:p>
          <a:p>
            <a:pPr algn="ctr" eaLnBrk="0" hangingPunct="0"/>
            <a:r>
              <a:rPr lang="ru-RU" sz="2000"/>
              <a:t>складає 10:1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801688" y="1911350"/>
            <a:ext cx="8558212" cy="3806825"/>
            <a:chOff x="612" y="663"/>
            <a:chExt cx="4619" cy="3226"/>
          </a:xfrm>
        </p:grpSpPr>
        <p:pic>
          <p:nvPicPr>
            <p:cNvPr id="15365" name="Picture 5" descr="respepithelium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9527"/>
            <a:stretch>
              <a:fillRect/>
            </a:stretch>
          </p:blipFill>
          <p:spPr bwMode="auto">
            <a:xfrm>
              <a:off x="2200" y="663"/>
              <a:ext cx="3031" cy="32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366" name="Text Box 6"/>
            <p:cNvSpPr txBox="1">
              <a:spLocks noChangeArrowheads="1"/>
            </p:cNvSpPr>
            <p:nvPr/>
          </p:nvSpPr>
          <p:spPr bwMode="auto">
            <a:xfrm>
              <a:off x="1383" y="1610"/>
              <a:ext cx="399" cy="2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86457" tIns="43228" rIns="86457" bIns="43228">
              <a:spAutoFit/>
            </a:bodyPr>
            <a:lstStyle/>
            <a:p>
              <a:pPr defTabSz="865188"/>
              <a:r>
                <a:rPr lang="ru-RU" sz="1700" b="1">
                  <a:solidFill>
                    <a:srgbClr val="CC3300"/>
                  </a:solidFill>
                </a:rPr>
                <a:t>війки</a:t>
              </a:r>
            </a:p>
          </p:txBody>
        </p:sp>
        <p:sp>
          <p:nvSpPr>
            <p:cNvPr id="15367" name="Text Box 7"/>
            <p:cNvSpPr txBox="1">
              <a:spLocks noChangeArrowheads="1"/>
            </p:cNvSpPr>
            <p:nvPr/>
          </p:nvSpPr>
          <p:spPr bwMode="auto">
            <a:xfrm>
              <a:off x="1338" y="3340"/>
              <a:ext cx="998" cy="5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86457" tIns="43228" rIns="86457" bIns="43228">
              <a:spAutoFit/>
            </a:bodyPr>
            <a:lstStyle/>
            <a:p>
              <a:pPr defTabSz="865188"/>
              <a:r>
                <a:rPr lang="ru-RU" sz="1700" b="1">
                  <a:solidFill>
                    <a:srgbClr val="CC3300"/>
                  </a:solidFill>
                </a:rPr>
                <a:t>базальна мембрана</a:t>
              </a:r>
            </a:p>
          </p:txBody>
        </p:sp>
        <p:sp>
          <p:nvSpPr>
            <p:cNvPr id="15368" name="Text Box 8"/>
            <p:cNvSpPr txBox="1">
              <a:spLocks noChangeArrowheads="1"/>
            </p:cNvSpPr>
            <p:nvPr/>
          </p:nvSpPr>
          <p:spPr bwMode="auto">
            <a:xfrm>
              <a:off x="1020" y="2250"/>
              <a:ext cx="1270" cy="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86457" tIns="43228" rIns="86457" bIns="43228">
              <a:spAutoFit/>
            </a:bodyPr>
            <a:lstStyle/>
            <a:p>
              <a:pPr defTabSz="865188"/>
              <a:r>
                <a:rPr lang="ru-RU" sz="1700" b="1">
                  <a:solidFill>
                    <a:srgbClr val="CC3300"/>
                  </a:solidFill>
                </a:rPr>
                <a:t>бокаловидні клітини</a:t>
              </a:r>
            </a:p>
          </p:txBody>
        </p:sp>
        <p:sp>
          <p:nvSpPr>
            <p:cNvPr id="15369" name="Text Box 9"/>
            <p:cNvSpPr txBox="1">
              <a:spLocks noChangeArrowheads="1"/>
            </p:cNvSpPr>
            <p:nvPr/>
          </p:nvSpPr>
          <p:spPr bwMode="auto">
            <a:xfrm>
              <a:off x="612" y="2704"/>
              <a:ext cx="1633" cy="2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86457" tIns="43228" rIns="86457" bIns="43228">
              <a:spAutoFit/>
            </a:bodyPr>
            <a:lstStyle/>
            <a:p>
              <a:pPr defTabSz="865188"/>
              <a:r>
                <a:rPr lang="ru-RU" sz="1700" b="1">
                  <a:solidFill>
                    <a:srgbClr val="CC3300"/>
                  </a:solidFill>
                </a:rPr>
                <a:t>ядро війчастої клітини</a:t>
              </a:r>
            </a:p>
          </p:txBody>
        </p:sp>
      </p:grpSp>
      <p:sp>
        <p:nvSpPr>
          <p:cNvPr id="15370" name="Line 10"/>
          <p:cNvSpPr>
            <a:spLocks noChangeShapeType="1"/>
          </p:cNvSpPr>
          <p:nvPr/>
        </p:nvSpPr>
        <p:spPr bwMode="auto">
          <a:xfrm>
            <a:off x="500063" y="1574800"/>
            <a:ext cx="5991225" cy="1588"/>
          </a:xfrm>
          <a:prstGeom prst="line">
            <a:avLst/>
          </a:prstGeom>
          <a:noFill/>
          <a:ln w="19050">
            <a:solidFill>
              <a:srgbClr val="990000"/>
            </a:solidFill>
            <a:round/>
            <a:headEnd/>
            <a:tailEnd/>
          </a:ln>
        </p:spPr>
        <p:txBody>
          <a:bodyPr/>
          <a:lstStyle/>
          <a:p>
            <a:endParaRPr lang="uk-UA"/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452438" y="996950"/>
            <a:ext cx="28178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solidFill>
                  <a:srgbClr val="990000"/>
                </a:solidFill>
              </a:rPr>
              <a:t>Риносинусит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6"/>
          <p:cNvSpPr>
            <a:spLocks noChangeArrowheads="1"/>
          </p:cNvSpPr>
          <p:nvPr/>
        </p:nvSpPr>
        <p:spPr bwMode="auto">
          <a:xfrm>
            <a:off x="323850" y="1420813"/>
            <a:ext cx="5040313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400"/>
              <a:t>Слизова оболонка порожнини носа вкрита </a:t>
            </a:r>
            <a:r>
              <a:rPr lang="ru-RU" sz="2400" b="1"/>
              <a:t>миготливим епітелієм,</a:t>
            </a:r>
            <a:r>
              <a:rPr lang="ru-RU" sz="2400"/>
              <a:t> </a:t>
            </a:r>
            <a:r>
              <a:rPr lang="ru-RU" sz="2000"/>
              <a:t>який складається з </a:t>
            </a:r>
            <a:r>
              <a:rPr lang="ru-RU" sz="2000" u="sng"/>
              <a:t>війчастих клітин (1),</a:t>
            </a:r>
            <a:r>
              <a:rPr lang="ru-RU" sz="2000"/>
              <a:t> що</a:t>
            </a:r>
          </a:p>
          <a:p>
            <a:r>
              <a:rPr lang="ru-RU" sz="2000"/>
              <a:t>забезпечують транспорт слизового секрету </a:t>
            </a:r>
          </a:p>
          <a:p>
            <a:r>
              <a:rPr lang="ru-RU" sz="2000"/>
              <a:t> і </a:t>
            </a:r>
            <a:r>
              <a:rPr lang="ru-RU" sz="2000" u="sng"/>
              <a:t>келихоподібних клітин (2),</a:t>
            </a:r>
            <a:r>
              <a:rPr lang="ru-RU" sz="2000"/>
              <a:t> які цей секрет продукують. </a:t>
            </a:r>
          </a:p>
          <a:p>
            <a:endParaRPr lang="ru-RU" sz="2000">
              <a:solidFill>
                <a:srgbClr val="002D86"/>
              </a:solidFill>
            </a:endParaRPr>
          </a:p>
        </p:txBody>
      </p:sp>
      <p:pic>
        <p:nvPicPr>
          <p:cNvPr id="17412" name="Picture 7" descr="Mucosa%20REspiratory%20region%20Nose%20WITH%20LABEL%20cop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9700" y="1557338"/>
            <a:ext cx="3924300" cy="458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80" name="Oval 8"/>
          <p:cNvSpPr>
            <a:spLocks noChangeArrowheads="1"/>
          </p:cNvSpPr>
          <p:nvPr/>
        </p:nvSpPr>
        <p:spPr bwMode="auto">
          <a:xfrm>
            <a:off x="7885113" y="1544638"/>
            <a:ext cx="358775" cy="300037"/>
          </a:xfrm>
          <a:prstGeom prst="ellipse">
            <a:avLst/>
          </a:prstGeom>
          <a:noFill/>
          <a:ln w="9525">
            <a:solidFill>
              <a:srgbClr val="00006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ru-RU" sz="1200" b="1">
                <a:solidFill>
                  <a:srgbClr val="000066"/>
                </a:solidFill>
                <a:latin typeface="Arial" charset="0"/>
              </a:rPr>
              <a:t>1</a:t>
            </a:r>
            <a:endParaRPr lang="ru-RU" sz="1200" b="1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8681" name="Oval 9"/>
          <p:cNvSpPr>
            <a:spLocks noChangeArrowheads="1"/>
          </p:cNvSpPr>
          <p:nvPr/>
        </p:nvSpPr>
        <p:spPr bwMode="auto">
          <a:xfrm>
            <a:off x="6156325" y="1544638"/>
            <a:ext cx="358775" cy="300037"/>
          </a:xfrm>
          <a:prstGeom prst="ellipse">
            <a:avLst/>
          </a:prstGeom>
          <a:noFill/>
          <a:ln w="9525">
            <a:solidFill>
              <a:srgbClr val="00006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ru-RU" sz="1200" b="1">
                <a:solidFill>
                  <a:srgbClr val="000066"/>
                </a:solidFill>
                <a:latin typeface="Arial" charset="0"/>
              </a:rPr>
              <a:t>2</a:t>
            </a:r>
            <a:endParaRPr lang="ru-RU" sz="1200" b="1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415" name="Rectangle 10"/>
          <p:cNvSpPr>
            <a:spLocks noChangeArrowheads="1"/>
          </p:cNvSpPr>
          <p:nvPr/>
        </p:nvSpPr>
        <p:spPr bwMode="auto">
          <a:xfrm>
            <a:off x="250825" y="4724400"/>
            <a:ext cx="496887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i="1"/>
              <a:t>• Миготливий епітелій і слиз є першою лінією захисту слизової оболонки</a:t>
            </a:r>
            <a:r>
              <a:rPr lang="ru-RU" sz="2400" i="1">
                <a:latin typeface="Microsoft Sans Serif" pitchFamily="34" charset="0"/>
              </a:rPr>
              <a:t> </a:t>
            </a:r>
            <a:endParaRPr lang="ru-RU" sz="2400" b="1" i="1">
              <a:solidFill>
                <a:srgbClr val="000099"/>
              </a:solidFill>
            </a:endParaRPr>
          </a:p>
          <a:p>
            <a:endParaRPr lang="ru-RU" sz="2400" b="1" i="1">
              <a:solidFill>
                <a:srgbClr val="0000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6"/>
          <p:cNvSpPr txBox="1">
            <a:spLocks noChangeArrowheads="1"/>
          </p:cNvSpPr>
          <p:nvPr/>
        </p:nvSpPr>
        <p:spPr bwMode="auto">
          <a:xfrm>
            <a:off x="1763713" y="1484313"/>
            <a:ext cx="19748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Times New Roman" pitchFamily="18" charset="0"/>
              </a:rPr>
              <a:t>Важливо:</a:t>
            </a:r>
          </a:p>
        </p:txBody>
      </p:sp>
      <p:sp>
        <p:nvSpPr>
          <p:cNvPr id="19459" name="Rectangle 7"/>
          <p:cNvSpPr>
            <a:spLocks noChangeArrowheads="1"/>
          </p:cNvSpPr>
          <p:nvPr/>
        </p:nvSpPr>
        <p:spPr bwMode="auto">
          <a:xfrm>
            <a:off x="0" y="2492375"/>
            <a:ext cx="5543550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Tx/>
              <a:buChar char="•"/>
            </a:pPr>
            <a:r>
              <a:rPr lang="ru-RU" sz="2800" b="1" u="sng">
                <a:latin typeface="Times New Roman" pitchFamily="18" charset="0"/>
              </a:rPr>
              <a:t>підтримка </a:t>
            </a:r>
            <a:r>
              <a:rPr lang="ru-RU" sz="2800" b="1">
                <a:latin typeface="Times New Roman" pitchFamily="18" charset="0"/>
              </a:rPr>
              <a:t>нормального фізіологічного стану слизової оболонки порожнини носа</a:t>
            </a:r>
          </a:p>
          <a:p>
            <a:endParaRPr lang="ru-RU" sz="2800" b="1">
              <a:latin typeface="Times New Roman" pitchFamily="18" charset="0"/>
            </a:endParaRPr>
          </a:p>
          <a:p>
            <a:pPr>
              <a:buFontTx/>
              <a:buChar char="•"/>
            </a:pPr>
            <a:r>
              <a:rPr lang="ru-RU" sz="2800" b="1" u="sng">
                <a:latin typeface="Times New Roman" pitchFamily="18" charset="0"/>
              </a:rPr>
              <a:t>відновлення</a:t>
            </a:r>
            <a:r>
              <a:rPr lang="ru-RU" sz="2800" b="1">
                <a:latin typeface="Times New Roman" pitchFamily="18" charset="0"/>
              </a:rPr>
              <a:t> функції слизової оболонки порожнини носа </a:t>
            </a:r>
          </a:p>
        </p:txBody>
      </p:sp>
      <p:pic>
        <p:nvPicPr>
          <p:cNvPr id="19460" name="Picture 8" descr="cili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263" y="1916113"/>
            <a:ext cx="3995737" cy="319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27584" y="548680"/>
            <a:ext cx="6346825" cy="1320800"/>
          </a:xfrm>
        </p:spPr>
        <p:txBody>
          <a:bodyPr anchor="t"/>
          <a:lstStyle/>
          <a:p>
            <a:r>
              <a:rPr lang="ru-RU" altLang="ru-RU" b="1" i="1" dirty="0" err="1" smtClean="0">
                <a:solidFill>
                  <a:srgbClr val="0070C0"/>
                </a:solidFill>
              </a:rPr>
              <a:t>Гострий</a:t>
            </a:r>
            <a:r>
              <a:rPr lang="ru-RU" altLang="ru-RU" b="1" i="1" dirty="0" smtClean="0">
                <a:solidFill>
                  <a:srgbClr val="0070C0"/>
                </a:solidFill>
              </a:rPr>
              <a:t> </a:t>
            </a:r>
            <a:r>
              <a:rPr lang="ru-RU" altLang="ru-RU" b="1" i="1" dirty="0" err="1" smtClean="0">
                <a:solidFill>
                  <a:srgbClr val="0070C0"/>
                </a:solidFill>
              </a:rPr>
              <a:t>риносинусит</a:t>
            </a:r>
            <a:endParaRPr lang="ru-RU" altLang="ru-RU" b="1" i="1" dirty="0" smtClean="0">
              <a:solidFill>
                <a:srgbClr val="0070C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4294967295"/>
          </p:nvPr>
        </p:nvGraphicFramePr>
        <p:xfrm>
          <a:off x="0" y="1392238"/>
          <a:ext cx="9144000" cy="4994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148" name="Text Box 6"/>
          <p:cNvSpPr txBox="1">
            <a:spLocks noChangeArrowheads="1"/>
          </p:cNvSpPr>
          <p:nvPr/>
        </p:nvSpPr>
        <p:spPr bwMode="auto">
          <a:xfrm>
            <a:off x="1447800" y="6488113"/>
            <a:ext cx="76962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>
              <a:spcBef>
                <a:spcPct val="50000"/>
              </a:spcBef>
            </a:pPr>
            <a:r>
              <a:rPr lang="uk-UA" altLang="ru-RU" sz="1200" i="1">
                <a:latin typeface="Arial" charset="0"/>
              </a:rPr>
              <a:t>Fokkens W., Lund V., Mullol J.: European position paper on rhinosinusitis and nasal polyps group (EPOS 2012)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2"/>
          <p:cNvSpPr>
            <a:spLocks noGrp="1"/>
          </p:cNvSpPr>
          <p:nvPr>
            <p:ph type="title" idx="4294967295"/>
          </p:nvPr>
        </p:nvSpPr>
        <p:spPr>
          <a:xfrm>
            <a:off x="0" y="228600"/>
            <a:ext cx="8540750" cy="762000"/>
          </a:xfrm>
        </p:spPr>
        <p:txBody>
          <a:bodyPr anchor="t">
            <a:normAutofit fontScale="90000"/>
          </a:bodyPr>
          <a:lstStyle/>
          <a:p>
            <a:r>
              <a:rPr lang="ru-RU" altLang="ru-RU" b="1" dirty="0" smtClean="0">
                <a:solidFill>
                  <a:srgbClr val="0070C0"/>
                </a:solidFill>
              </a:rPr>
              <a:t>ГРІ та </a:t>
            </a:r>
            <a:r>
              <a:rPr lang="ru-RU" altLang="ru-RU" b="1" dirty="0" err="1" smtClean="0">
                <a:solidFill>
                  <a:srgbClr val="0070C0"/>
                </a:solidFill>
              </a:rPr>
              <a:t>гострий</a:t>
            </a:r>
            <a:r>
              <a:rPr lang="ru-RU" altLang="ru-RU" b="1" dirty="0" smtClean="0">
                <a:solidFill>
                  <a:srgbClr val="0070C0"/>
                </a:solidFill>
              </a:rPr>
              <a:t> </a:t>
            </a:r>
            <a:r>
              <a:rPr lang="ru-RU" altLang="ru-RU" b="1" dirty="0" err="1" smtClean="0">
                <a:solidFill>
                  <a:srgbClr val="0070C0"/>
                </a:solidFill>
              </a:rPr>
              <a:t>риносинусит</a:t>
            </a:r>
            <a:endParaRPr lang="ru-RU" altLang="ru-RU" b="1" dirty="0" smtClean="0">
              <a:solidFill>
                <a:srgbClr val="0070C0"/>
              </a:solidFill>
            </a:endParaRPr>
          </a:p>
        </p:txBody>
      </p:sp>
      <p:sp>
        <p:nvSpPr>
          <p:cNvPr id="7171" name="Объект 18"/>
          <p:cNvSpPr>
            <a:spLocks noGrp="1"/>
          </p:cNvSpPr>
          <p:nvPr>
            <p:ph idx="4294967295"/>
          </p:nvPr>
        </p:nvSpPr>
        <p:spPr>
          <a:xfrm>
            <a:off x="1066800" y="1143000"/>
            <a:ext cx="8077200" cy="4340225"/>
          </a:xfrm>
        </p:spPr>
        <p:txBody>
          <a:bodyPr/>
          <a:lstStyle/>
          <a:p>
            <a:pPr>
              <a:buClr>
                <a:srgbClr val="FFC000"/>
              </a:buClr>
              <a:buFont typeface="Arial" charset="0"/>
              <a:buChar char="►"/>
            </a:pPr>
            <a:r>
              <a:rPr lang="ru-RU" altLang="ru-RU" sz="2800" b="1" dirty="0" smtClean="0"/>
              <a:t>87- 90% </a:t>
            </a:r>
            <a:r>
              <a:rPr lang="ru-RU" altLang="ru-RU" sz="2800" b="1" dirty="0" err="1" smtClean="0"/>
              <a:t>пацієнтів</a:t>
            </a:r>
            <a:r>
              <a:rPr lang="ru-RU" altLang="ru-RU" sz="2800" b="1" dirty="0" smtClean="0"/>
              <a:t> </a:t>
            </a:r>
            <a:r>
              <a:rPr lang="ru-RU" altLang="ru-RU" sz="2800" b="1" dirty="0" err="1" smtClean="0"/>
              <a:t>з</a:t>
            </a:r>
            <a:r>
              <a:rPr lang="ru-RU" altLang="ru-RU" sz="2800" b="1" dirty="0" smtClean="0"/>
              <a:t> ГРВІ за </a:t>
            </a:r>
            <a:r>
              <a:rPr lang="ru-RU" altLang="ru-RU" sz="2800" b="1" dirty="0" err="1" smtClean="0"/>
              <a:t>даними</a:t>
            </a:r>
            <a:r>
              <a:rPr lang="ru-RU" altLang="ru-RU" sz="2800" b="1" dirty="0" smtClean="0"/>
              <a:t> КТ </a:t>
            </a:r>
            <a:r>
              <a:rPr lang="ru-RU" altLang="ru-RU" sz="2800" b="1" dirty="0" err="1" smtClean="0"/>
              <a:t>і</a:t>
            </a:r>
            <a:r>
              <a:rPr lang="ru-RU" altLang="ru-RU" sz="2800" b="1" dirty="0" smtClean="0"/>
              <a:t> МРТ </a:t>
            </a:r>
            <a:r>
              <a:rPr lang="ru-RU" altLang="ru-RU" sz="2800" b="1" dirty="0" err="1" smtClean="0"/>
              <a:t>мають</a:t>
            </a:r>
            <a:r>
              <a:rPr lang="ru-RU" altLang="ru-RU" sz="2800" b="1" dirty="0" smtClean="0"/>
              <a:t>  </a:t>
            </a:r>
            <a:r>
              <a:rPr lang="ru-RU" altLang="ru-RU" sz="2800" b="1" dirty="0" err="1" smtClean="0"/>
              <a:t>катаральне</a:t>
            </a:r>
            <a:r>
              <a:rPr lang="ru-RU" altLang="ru-RU" sz="2800" b="1" dirty="0" smtClean="0"/>
              <a:t> </a:t>
            </a:r>
            <a:r>
              <a:rPr lang="ru-RU" altLang="ru-RU" sz="2800" b="1" dirty="0" err="1" smtClean="0"/>
              <a:t>запалення</a:t>
            </a:r>
            <a:r>
              <a:rPr lang="ru-RU" altLang="ru-RU" sz="2800" b="1" dirty="0" smtClean="0"/>
              <a:t> </a:t>
            </a:r>
            <a:r>
              <a:rPr lang="ru-RU" altLang="ru-RU" sz="2800" b="1" dirty="0" err="1" smtClean="0"/>
              <a:t>навколоносових</a:t>
            </a:r>
            <a:r>
              <a:rPr lang="ru-RU" altLang="ru-RU" sz="2800" b="1" dirty="0" smtClean="0"/>
              <a:t> пазух. </a:t>
            </a:r>
          </a:p>
          <a:p>
            <a:pPr>
              <a:buClr>
                <a:srgbClr val="FFC000"/>
              </a:buClr>
              <a:buFont typeface="Arial" charset="0"/>
              <a:buChar char="►"/>
            </a:pPr>
            <a:r>
              <a:rPr lang="ru-RU" altLang="ru-RU" sz="2800" b="1" dirty="0" smtClean="0"/>
              <a:t>0,5 - 2% ГРВІ </a:t>
            </a:r>
            <a:r>
              <a:rPr lang="ru-RU" altLang="ru-RU" sz="2800" b="1" dirty="0" err="1" smtClean="0"/>
              <a:t>ускладнюються</a:t>
            </a:r>
            <a:r>
              <a:rPr lang="ru-RU" altLang="ru-RU" sz="2800" b="1" dirty="0" smtClean="0"/>
              <a:t> </a:t>
            </a:r>
            <a:r>
              <a:rPr lang="ru-RU" altLang="ru-RU" sz="2800" b="1" dirty="0" err="1" smtClean="0"/>
              <a:t>бактеріальним</a:t>
            </a:r>
            <a:r>
              <a:rPr lang="ru-RU" altLang="ru-RU" sz="2800" b="1" dirty="0" smtClean="0"/>
              <a:t> синуситом.</a:t>
            </a:r>
          </a:p>
          <a:p>
            <a:pPr>
              <a:buClr>
                <a:srgbClr val="FFC000"/>
              </a:buClr>
              <a:buFont typeface="Arial" charset="0"/>
              <a:buChar char="►"/>
            </a:pPr>
            <a:endParaRPr lang="ru-RU" altLang="ru-RU" sz="2800" dirty="0" smtClean="0"/>
          </a:p>
        </p:txBody>
      </p:sp>
      <p:sp>
        <p:nvSpPr>
          <p:cNvPr id="7172" name="Oval 4"/>
          <p:cNvSpPr>
            <a:spLocks noChangeArrowheads="1"/>
          </p:cNvSpPr>
          <p:nvPr/>
        </p:nvSpPr>
        <p:spPr bwMode="auto">
          <a:xfrm>
            <a:off x="2306638" y="3535363"/>
            <a:ext cx="5103812" cy="2919412"/>
          </a:xfrm>
          <a:prstGeom prst="ellipse">
            <a:avLst/>
          </a:prstGeom>
          <a:solidFill>
            <a:srgbClr val="CC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eaLnBrk="1" hangingPunct="1"/>
            <a:endParaRPr lang="ru-RU" altLang="ru-RU" sz="1400">
              <a:latin typeface="Arial" charset="0"/>
            </a:endParaRPr>
          </a:p>
        </p:txBody>
      </p:sp>
      <p:sp>
        <p:nvSpPr>
          <p:cNvPr id="23558" name="Oval 5"/>
          <p:cNvSpPr>
            <a:spLocks noChangeArrowheads="1"/>
          </p:cNvSpPr>
          <p:nvPr/>
        </p:nvSpPr>
        <p:spPr bwMode="auto">
          <a:xfrm>
            <a:off x="4381500" y="4016375"/>
            <a:ext cx="2725738" cy="1111250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altLang="ru-RU" sz="1350"/>
          </a:p>
        </p:txBody>
      </p:sp>
      <p:sp>
        <p:nvSpPr>
          <p:cNvPr id="7174" name="Rectangle 7"/>
          <p:cNvSpPr>
            <a:spLocks noChangeArrowheads="1"/>
          </p:cNvSpPr>
          <p:nvPr/>
        </p:nvSpPr>
        <p:spPr bwMode="auto">
          <a:xfrm>
            <a:off x="4999038" y="4510088"/>
            <a:ext cx="2108200" cy="34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spcAft>
                <a:spcPts val="600"/>
              </a:spcAft>
            </a:pPr>
            <a:r>
              <a:rPr lang="uk-UA" altLang="ru-RU" sz="1400">
                <a:latin typeface="Arial" charset="0"/>
              </a:rPr>
              <a:t>Поствірусний гострий риносинусит</a:t>
            </a:r>
            <a:endParaRPr lang="ru-RU" altLang="ru-RU" sz="1400">
              <a:latin typeface="Arial" charset="0"/>
            </a:endParaRPr>
          </a:p>
        </p:txBody>
      </p:sp>
      <p:sp>
        <p:nvSpPr>
          <p:cNvPr id="7175" name="Rectangle 8"/>
          <p:cNvSpPr>
            <a:spLocks noChangeArrowheads="1"/>
          </p:cNvSpPr>
          <p:nvPr/>
        </p:nvSpPr>
        <p:spPr bwMode="auto">
          <a:xfrm>
            <a:off x="4038600" y="5334000"/>
            <a:ext cx="2357438" cy="51752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Aft>
                <a:spcPts val="600"/>
              </a:spcAft>
            </a:pPr>
            <a:r>
              <a:rPr lang="uk-UA" altLang="ru-RU" sz="1400">
                <a:solidFill>
                  <a:srgbClr val="000099"/>
                </a:solidFill>
                <a:latin typeface="Arial" charset="0"/>
              </a:rPr>
              <a:t>Гострий</a:t>
            </a:r>
            <a:r>
              <a:rPr lang="uk-UA" altLang="ru-RU" sz="1400">
                <a:latin typeface="Arial" charset="0"/>
              </a:rPr>
              <a:t> </a:t>
            </a:r>
            <a:r>
              <a:rPr lang="uk-UA" altLang="ru-RU" sz="1400">
                <a:solidFill>
                  <a:srgbClr val="000099"/>
                </a:solidFill>
                <a:latin typeface="Arial" charset="0"/>
              </a:rPr>
              <a:t>вірусний риносинусит (застуда)</a:t>
            </a:r>
            <a:endParaRPr lang="ru-RU" altLang="ru-RU" sz="1400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7176" name="Rectangle 9"/>
          <p:cNvSpPr>
            <a:spLocks noChangeArrowheads="1"/>
          </p:cNvSpPr>
          <p:nvPr/>
        </p:nvSpPr>
        <p:spPr bwMode="auto">
          <a:xfrm>
            <a:off x="3665538" y="3719513"/>
            <a:ext cx="2032000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1" hangingPunct="1">
              <a:spcAft>
                <a:spcPts val="600"/>
              </a:spcAft>
            </a:pPr>
            <a:r>
              <a:rPr lang="ru-RU" altLang="ru-RU" sz="1400">
                <a:solidFill>
                  <a:srgbClr val="000099"/>
                </a:solidFill>
                <a:latin typeface="Arial" charset="0"/>
              </a:rPr>
              <a:t>Гострий бактеріальний риносинусит</a:t>
            </a:r>
          </a:p>
        </p:txBody>
      </p:sp>
      <p:sp>
        <p:nvSpPr>
          <p:cNvPr id="23562" name="Oval 6"/>
          <p:cNvSpPr>
            <a:spLocks noChangeArrowheads="1"/>
          </p:cNvSpPr>
          <p:nvPr/>
        </p:nvSpPr>
        <p:spPr bwMode="auto">
          <a:xfrm>
            <a:off x="5549900" y="4108450"/>
            <a:ext cx="839788" cy="255588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altLang="ru-RU" sz="1350"/>
          </a:p>
        </p:txBody>
      </p:sp>
      <p:sp>
        <p:nvSpPr>
          <p:cNvPr id="23563" name="Line 10"/>
          <p:cNvSpPr>
            <a:spLocks noChangeShapeType="1"/>
          </p:cNvSpPr>
          <p:nvPr/>
        </p:nvSpPr>
        <p:spPr bwMode="auto">
          <a:xfrm>
            <a:off x="4999038" y="3976688"/>
            <a:ext cx="938212" cy="2603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latin typeface="+mn-lt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4294967295"/>
          </p:nvPr>
        </p:nvGraphicFramePr>
        <p:xfrm>
          <a:off x="0" y="1200150"/>
          <a:ext cx="8596313" cy="4906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268" name="Rectangle 7"/>
          <p:cNvSpPr>
            <a:spLocks noChangeArrowheads="1"/>
          </p:cNvSpPr>
          <p:nvPr/>
        </p:nvSpPr>
        <p:spPr bwMode="auto">
          <a:xfrm>
            <a:off x="-558800" y="120650"/>
            <a:ext cx="8388350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uk-UA" alt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Патогенез </a:t>
            </a:r>
            <a:r>
              <a:rPr lang="uk-UA" altLang="ru-RU" sz="4800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риносинуситу</a:t>
            </a:r>
            <a:endParaRPr lang="uk-UA" altLang="ru-RU" sz="4800" dirty="0">
              <a:solidFill>
                <a:srgbClr val="0070C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5"/>
          <p:cNvSpPr>
            <a:spLocks noGrp="1"/>
          </p:cNvSpPr>
          <p:nvPr>
            <p:ph type="title"/>
          </p:nvPr>
        </p:nvSpPr>
        <p:spPr>
          <a:xfrm>
            <a:off x="484188" y="274638"/>
            <a:ext cx="8202612" cy="857250"/>
          </a:xfrm>
        </p:spPr>
        <p:txBody>
          <a:bodyPr/>
          <a:lstStyle/>
          <a:p>
            <a:r>
              <a:rPr lang="ru-RU" sz="4000" b="1" smtClean="0"/>
              <a:t>Лікування гострого риносинуситу </a:t>
            </a:r>
          </a:p>
        </p:txBody>
      </p:sp>
      <p:sp>
        <p:nvSpPr>
          <p:cNvPr id="25603" name="Rectangle 2"/>
          <p:cNvSpPr>
            <a:spLocks noGrp="1" noChangeArrowheads="1"/>
          </p:cNvSpPr>
          <p:nvPr>
            <p:ph idx="1"/>
          </p:nvPr>
        </p:nvSpPr>
        <p:spPr>
          <a:xfrm>
            <a:off x="355600" y="819150"/>
            <a:ext cx="6810375" cy="5129213"/>
          </a:xfrm>
        </p:spPr>
        <p:txBody>
          <a:bodyPr lIns="48218" tIns="24110" rIns="48218" bIns="24110" rtlCol="0">
            <a:noAutofit/>
          </a:bodyPr>
          <a:lstStyle/>
          <a:p>
            <a:pPr fontAlgn="auto">
              <a:spcAft>
                <a:spcPts val="0"/>
              </a:spcAft>
              <a:buClr>
                <a:srgbClr val="FFC000"/>
              </a:buClr>
              <a:buFont typeface="Arial" panose="020B0604020202020204" pitchFamily="34" charset="0"/>
              <a:buChar char="►"/>
              <a:tabLst>
                <a:tab pos="873919" algn="l"/>
              </a:tabLst>
              <a:defRPr/>
            </a:pPr>
            <a:endParaRPr lang="ru-RU" altLang="ru-RU" sz="2400" dirty="0"/>
          </a:p>
          <a:p>
            <a:pPr fontAlgn="auto">
              <a:spcAft>
                <a:spcPts val="0"/>
              </a:spcAft>
              <a:buClr>
                <a:srgbClr val="FFC000"/>
              </a:buClr>
              <a:buFont typeface="Arial" panose="020B0604020202020204" pitchFamily="34" charset="0"/>
              <a:buChar char="►"/>
              <a:tabLst>
                <a:tab pos="873919" algn="l"/>
              </a:tabLst>
              <a:defRPr/>
            </a:pPr>
            <a:r>
              <a:rPr lang="ru-RU" altLang="ru-RU" sz="2800" b="1" dirty="0"/>
              <a:t>При </a:t>
            </a:r>
            <a:r>
              <a:rPr lang="ru-RU" altLang="ru-RU" sz="2800" b="1" dirty="0" err="1" smtClean="0"/>
              <a:t>тривалості</a:t>
            </a:r>
            <a:r>
              <a:rPr lang="ru-RU" altLang="ru-RU" sz="2800" b="1" dirty="0" smtClean="0"/>
              <a:t> </a:t>
            </a:r>
            <a:r>
              <a:rPr lang="ru-RU" altLang="ru-RU" sz="2800" b="1" dirty="0" err="1" smtClean="0"/>
              <a:t>симптомів</a:t>
            </a:r>
            <a:r>
              <a:rPr lang="ru-RU" altLang="ru-RU" sz="2800" b="1" dirty="0" smtClean="0"/>
              <a:t> </a:t>
            </a:r>
            <a:r>
              <a:rPr lang="ru-RU" altLang="ru-RU" sz="2800" b="1" dirty="0" err="1" smtClean="0"/>
              <a:t>менше</a:t>
            </a:r>
            <a:r>
              <a:rPr lang="ru-RU" altLang="ru-RU" sz="2800" b="1" dirty="0" smtClean="0"/>
              <a:t> </a:t>
            </a:r>
            <a:r>
              <a:rPr lang="ru-RU" altLang="ru-RU" sz="2800" b="1" dirty="0"/>
              <a:t>10 </a:t>
            </a:r>
            <a:r>
              <a:rPr lang="ru-RU" altLang="ru-RU" sz="2800" b="1" dirty="0" err="1" smtClean="0"/>
              <a:t>днів</a:t>
            </a:r>
            <a:r>
              <a:rPr lang="ru-RU" altLang="ru-RU" sz="2800" b="1" dirty="0" smtClean="0"/>
              <a:t> </a:t>
            </a:r>
            <a:r>
              <a:rPr lang="ru-RU" altLang="ru-RU" sz="2800" b="1" dirty="0" err="1" smtClean="0"/>
              <a:t>захворювання</a:t>
            </a:r>
            <a:r>
              <a:rPr lang="ru-RU" altLang="ru-RU" sz="2800" b="1" dirty="0" smtClean="0"/>
              <a:t>  </a:t>
            </a:r>
            <a:r>
              <a:rPr lang="ru-RU" altLang="ru-RU" sz="2800" b="1" dirty="0" err="1" smtClean="0"/>
              <a:t>розцінюють</a:t>
            </a:r>
            <a:r>
              <a:rPr lang="ru-RU" altLang="ru-RU" sz="2800" b="1" dirty="0" smtClean="0"/>
              <a:t> як </a:t>
            </a:r>
            <a:r>
              <a:rPr lang="ru-RU" altLang="ru-RU" sz="2800" b="1" dirty="0" err="1" smtClean="0"/>
              <a:t>гострий</a:t>
            </a:r>
            <a:r>
              <a:rPr lang="ru-RU" altLang="ru-RU" sz="2800" b="1" dirty="0" smtClean="0"/>
              <a:t> </a:t>
            </a:r>
            <a:r>
              <a:rPr lang="ru-RU" altLang="ru-RU" sz="2800" b="1" dirty="0" err="1" smtClean="0"/>
              <a:t>вірусний</a:t>
            </a:r>
            <a:r>
              <a:rPr lang="ru-RU" altLang="ru-RU" sz="2800" b="1" dirty="0" smtClean="0"/>
              <a:t> </a:t>
            </a:r>
            <a:r>
              <a:rPr lang="ru-RU" altLang="ru-RU" sz="2800" b="1" dirty="0" err="1"/>
              <a:t>риносинусит</a:t>
            </a:r>
            <a:endParaRPr lang="ru-RU" altLang="ru-RU" sz="2800" b="1" dirty="0"/>
          </a:p>
          <a:p>
            <a:pPr marL="0" indent="0" fontAlgn="auto">
              <a:spcAft>
                <a:spcPts val="0"/>
              </a:spcAft>
              <a:buClr>
                <a:srgbClr val="FFC000"/>
              </a:buClr>
              <a:buFont typeface="Arial" panose="020B0604020202020204" pitchFamily="34" charset="0"/>
              <a:buNone/>
              <a:tabLst>
                <a:tab pos="873919" algn="l"/>
              </a:tabLst>
              <a:defRPr/>
            </a:pPr>
            <a:r>
              <a:rPr lang="ru-RU" altLang="ru-RU" sz="2400" dirty="0"/>
              <a:t> </a:t>
            </a:r>
          </a:p>
          <a:p>
            <a:pPr fontAlgn="auto">
              <a:spcAft>
                <a:spcPts val="0"/>
              </a:spcAft>
              <a:buClr>
                <a:srgbClr val="FFC000"/>
              </a:buClr>
              <a:buFont typeface="Arial" panose="020B0604020202020204" pitchFamily="34" charset="0"/>
              <a:buChar char="►"/>
              <a:tabLst>
                <a:tab pos="873919" algn="l"/>
              </a:tabLst>
              <a:defRPr/>
            </a:pPr>
            <a:endParaRPr lang="ru-RU" altLang="ru-RU" sz="800" dirty="0"/>
          </a:p>
          <a:p>
            <a:pPr fontAlgn="auto">
              <a:spcAft>
                <a:spcPts val="0"/>
              </a:spcAft>
              <a:buClr>
                <a:srgbClr val="FFC000"/>
              </a:buClr>
              <a:buFont typeface="Arial" panose="020B0604020202020204" pitchFamily="34" charset="0"/>
              <a:buChar char="►"/>
              <a:tabLst>
                <a:tab pos="873919" algn="l"/>
              </a:tabLst>
              <a:defRPr/>
            </a:pPr>
            <a:r>
              <a:rPr lang="ru-RU" altLang="ru-RU" sz="2800" b="1" dirty="0" err="1" smtClean="0"/>
              <a:t>Застосування</a:t>
            </a:r>
            <a:r>
              <a:rPr lang="ru-RU" altLang="ru-RU" sz="2800" b="1" dirty="0" smtClean="0"/>
              <a:t>  </a:t>
            </a:r>
            <a:r>
              <a:rPr lang="ru-RU" altLang="ru-RU" sz="2800" b="1" dirty="0" err="1" smtClean="0"/>
              <a:t>антибіотиків</a:t>
            </a:r>
            <a:r>
              <a:rPr lang="ru-RU" altLang="ru-RU" sz="2800" b="1" dirty="0" smtClean="0"/>
              <a:t> </a:t>
            </a:r>
            <a:r>
              <a:rPr lang="ru-RU" altLang="ru-RU" sz="2800" b="1" dirty="0"/>
              <a:t>показано </a:t>
            </a:r>
            <a:r>
              <a:rPr lang="ru-RU" altLang="ru-RU" sz="2800" b="1" dirty="0" smtClean="0"/>
              <a:t>при </a:t>
            </a:r>
            <a:r>
              <a:rPr lang="ru-RU" altLang="ru-RU" b="1" i="1" dirty="0" err="1" smtClean="0"/>
              <a:t>гострому</a:t>
            </a:r>
            <a:r>
              <a:rPr lang="ru-RU" altLang="ru-RU" b="1" i="1" dirty="0" smtClean="0"/>
              <a:t> </a:t>
            </a:r>
            <a:r>
              <a:rPr lang="ru-RU" altLang="ru-RU" b="1" i="1" dirty="0" err="1" smtClean="0"/>
              <a:t>бактеріальному</a:t>
            </a:r>
            <a:r>
              <a:rPr lang="ru-RU" altLang="ru-RU" b="1" i="1" dirty="0" smtClean="0"/>
              <a:t> </a:t>
            </a:r>
            <a:r>
              <a:rPr lang="ru-RU" altLang="ru-RU" b="1" i="1" dirty="0" err="1" smtClean="0"/>
              <a:t>риносинуситі</a:t>
            </a:r>
            <a:r>
              <a:rPr lang="ru-RU" altLang="ru-RU" dirty="0" smtClean="0"/>
              <a:t>:</a:t>
            </a:r>
            <a:endParaRPr lang="ru-RU" altLang="ru-RU" sz="2800" dirty="0"/>
          </a:p>
          <a:p>
            <a:pPr lvl="1" fontAlgn="auto">
              <a:spcAft>
                <a:spcPts val="0"/>
              </a:spcAft>
              <a:buClr>
                <a:srgbClr val="FFC000"/>
              </a:buClr>
              <a:buFont typeface="Arial" pitchFamily="34" charset="0"/>
              <a:buChar char="–"/>
              <a:tabLst>
                <a:tab pos="873919" algn="l"/>
              </a:tabLst>
              <a:defRPr/>
            </a:pPr>
            <a:r>
              <a:rPr lang="ru-RU" altLang="ru-RU" sz="2000" b="1" dirty="0" err="1" smtClean="0"/>
              <a:t>Важкий</a:t>
            </a:r>
            <a:r>
              <a:rPr lang="ru-RU" altLang="ru-RU" sz="2000" b="1" dirty="0" smtClean="0"/>
              <a:t> </a:t>
            </a:r>
            <a:r>
              <a:rPr lang="ru-RU" altLang="ru-RU" sz="2000" b="1" dirty="0" err="1" smtClean="0"/>
              <a:t>перебіг</a:t>
            </a:r>
            <a:r>
              <a:rPr lang="ru-RU" altLang="ru-RU" sz="2000" b="1" dirty="0" smtClean="0"/>
              <a:t> </a:t>
            </a:r>
            <a:r>
              <a:rPr lang="ru-RU" altLang="ru-RU" sz="2000" b="1" dirty="0" err="1" smtClean="0"/>
              <a:t>риносинуситу</a:t>
            </a:r>
            <a:endParaRPr lang="ru-RU" altLang="ru-RU" sz="2000" b="1" dirty="0"/>
          </a:p>
          <a:p>
            <a:pPr lvl="1" fontAlgn="auto">
              <a:spcAft>
                <a:spcPts val="0"/>
              </a:spcAft>
              <a:buClr>
                <a:srgbClr val="FFC000"/>
              </a:buClr>
              <a:buFont typeface="Arial" pitchFamily="34" charset="0"/>
              <a:buChar char="–"/>
              <a:tabLst>
                <a:tab pos="873919" algn="l"/>
              </a:tabLst>
              <a:defRPr/>
            </a:pPr>
            <a:r>
              <a:rPr lang="ru-RU" altLang="ru-RU" sz="2000" b="1" dirty="0" err="1" smtClean="0"/>
              <a:t>Відсутність</a:t>
            </a:r>
            <a:r>
              <a:rPr lang="ru-RU" altLang="ru-RU" sz="2000" b="1" dirty="0" smtClean="0"/>
              <a:t>  </a:t>
            </a:r>
            <a:r>
              <a:rPr lang="ru-RU" altLang="ru-RU" sz="2000" b="1" dirty="0" err="1" smtClean="0"/>
              <a:t>покращення</a:t>
            </a:r>
            <a:r>
              <a:rPr lang="ru-RU" altLang="ru-RU" sz="2000" b="1" dirty="0" smtClean="0"/>
              <a:t> </a:t>
            </a:r>
            <a:r>
              <a:rPr lang="ru-RU" altLang="ru-RU" sz="2000" b="1" dirty="0"/>
              <a:t>через 7-10 </a:t>
            </a:r>
            <a:r>
              <a:rPr lang="ru-RU" altLang="ru-RU" sz="2000" b="1" dirty="0" err="1" smtClean="0"/>
              <a:t>днів</a:t>
            </a:r>
            <a:r>
              <a:rPr lang="ru-RU" altLang="ru-RU" sz="2000" b="1" dirty="0" smtClean="0"/>
              <a:t> </a:t>
            </a:r>
            <a:r>
              <a:rPr lang="ru-RU" altLang="ru-RU" sz="2000" b="1" dirty="0" err="1" smtClean="0"/>
              <a:t>від</a:t>
            </a:r>
            <a:r>
              <a:rPr lang="ru-RU" altLang="ru-RU" sz="2000" b="1" dirty="0" smtClean="0"/>
              <a:t> початку </a:t>
            </a:r>
            <a:r>
              <a:rPr lang="ru-RU" altLang="ru-RU" sz="2000" b="1" dirty="0" err="1" smtClean="0"/>
              <a:t>захворювання</a:t>
            </a:r>
            <a:endParaRPr lang="ru-RU" altLang="ru-RU" sz="2000" b="1" dirty="0"/>
          </a:p>
          <a:p>
            <a:pPr lvl="1" fontAlgn="auto">
              <a:spcAft>
                <a:spcPts val="0"/>
              </a:spcAft>
              <a:buClr>
                <a:srgbClr val="FFC000"/>
              </a:buClr>
              <a:buFont typeface="Arial" pitchFamily="34" charset="0"/>
              <a:buChar char="–"/>
              <a:tabLst>
                <a:tab pos="873919" algn="l"/>
              </a:tabLst>
              <a:defRPr/>
            </a:pPr>
            <a:r>
              <a:rPr lang="ru-RU" altLang="ru-RU" sz="2000" b="1" dirty="0" err="1" smtClean="0"/>
              <a:t>Наявність</a:t>
            </a:r>
            <a:r>
              <a:rPr lang="ru-RU" altLang="ru-RU" sz="2000" b="1" dirty="0" smtClean="0"/>
              <a:t> </a:t>
            </a:r>
            <a:r>
              <a:rPr lang="ru-RU" altLang="ru-RU" sz="2000" b="1" dirty="0" err="1" smtClean="0"/>
              <a:t>погіршення</a:t>
            </a:r>
            <a:r>
              <a:rPr lang="ru-RU" altLang="ru-RU" sz="2000" b="1" dirty="0" smtClean="0"/>
              <a:t> стану  </a:t>
            </a:r>
            <a:r>
              <a:rPr lang="ru-RU" altLang="ru-RU" sz="2000" b="1" dirty="0" err="1" smtClean="0"/>
              <a:t>після</a:t>
            </a:r>
            <a:r>
              <a:rPr lang="ru-RU" altLang="ru-RU" sz="2000" b="1" dirty="0" smtClean="0"/>
              <a:t> </a:t>
            </a:r>
            <a:r>
              <a:rPr lang="ru-RU" altLang="ru-RU" sz="2000" b="1" dirty="0" err="1" smtClean="0"/>
              <a:t>тимчасового</a:t>
            </a:r>
            <a:r>
              <a:rPr lang="ru-RU" altLang="ru-RU" sz="2000" b="1" dirty="0" smtClean="0"/>
              <a:t> </a:t>
            </a:r>
            <a:r>
              <a:rPr lang="ru-RU" altLang="ru-RU" sz="2000" b="1" dirty="0" err="1" smtClean="0"/>
              <a:t>покращення</a:t>
            </a:r>
            <a:endParaRPr lang="ru-RU" altLang="ru-RU" sz="2000" b="1" dirty="0"/>
          </a:p>
          <a:p>
            <a:pPr lvl="1" fontAlgn="auto">
              <a:spcAft>
                <a:spcPts val="0"/>
              </a:spcAft>
              <a:buClr>
                <a:srgbClr val="FFC000"/>
              </a:buClr>
              <a:buFont typeface="Arial" pitchFamily="34" charset="0"/>
              <a:buChar char="–"/>
              <a:tabLst>
                <a:tab pos="873919" algn="l"/>
              </a:tabLst>
              <a:defRPr/>
            </a:pPr>
            <a:r>
              <a:rPr lang="ru-RU" altLang="ru-RU" sz="2000" b="1" dirty="0" err="1" smtClean="0"/>
              <a:t>Наявність</a:t>
            </a:r>
            <a:r>
              <a:rPr lang="ru-RU" altLang="ru-RU" sz="2000" b="1" dirty="0" smtClean="0"/>
              <a:t> </a:t>
            </a:r>
            <a:r>
              <a:rPr lang="ru-RU" altLang="ru-RU" sz="2000" b="1" dirty="0" err="1" smtClean="0"/>
              <a:t>ускладнень</a:t>
            </a:r>
            <a:endParaRPr lang="ru-RU" altLang="ru-RU" sz="2000" b="1" dirty="0"/>
          </a:p>
          <a:p>
            <a:pPr lvl="1" fontAlgn="auto">
              <a:spcAft>
                <a:spcPts val="0"/>
              </a:spcAft>
              <a:buClr>
                <a:srgbClr val="FFC000"/>
              </a:buClr>
              <a:buFont typeface="Arial" pitchFamily="34" charset="0"/>
              <a:buChar char="–"/>
              <a:tabLst>
                <a:tab pos="873919" algn="l"/>
              </a:tabLst>
              <a:defRPr/>
            </a:pPr>
            <a:endParaRPr lang="ru-RU" altLang="ru-RU" sz="1800" dirty="0"/>
          </a:p>
          <a:p>
            <a:pPr fontAlgn="auto">
              <a:spcAft>
                <a:spcPts val="0"/>
              </a:spcAft>
              <a:buClr>
                <a:srgbClr val="FFC000"/>
              </a:buClr>
              <a:buFont typeface="Arial" panose="020B0604020202020204" pitchFamily="34" charset="0"/>
              <a:buChar char="►"/>
              <a:tabLst>
                <a:tab pos="873919" algn="l"/>
              </a:tabLst>
              <a:defRPr/>
            </a:pPr>
            <a:endParaRPr lang="ru-RU" altLang="ru-RU" sz="2400" dirty="0"/>
          </a:p>
        </p:txBody>
      </p:sp>
      <p:sp>
        <p:nvSpPr>
          <p:cNvPr id="10244" name="Text Box 6"/>
          <p:cNvSpPr txBox="1">
            <a:spLocks noChangeArrowheads="1"/>
          </p:cNvSpPr>
          <p:nvPr/>
        </p:nvSpPr>
        <p:spPr bwMode="auto">
          <a:xfrm>
            <a:off x="3429000" y="2667000"/>
            <a:ext cx="53530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>
              <a:spcBef>
                <a:spcPct val="50000"/>
              </a:spcBef>
            </a:pPr>
            <a:r>
              <a:rPr lang="uk-UA" altLang="ru-RU" sz="900" i="1">
                <a:latin typeface="Arial" charset="0"/>
              </a:rPr>
              <a:t>Fokkens W., Lund V., Mullol J.: European position paper on rhinosinusitis and nasal polyps group (EPOS 2012) </a:t>
            </a:r>
          </a:p>
        </p:txBody>
      </p:sp>
      <p:sp>
        <p:nvSpPr>
          <p:cNvPr id="10245" name="TextBox 4"/>
          <p:cNvSpPr txBox="1">
            <a:spLocks noChangeArrowheads="1"/>
          </p:cNvSpPr>
          <p:nvPr/>
        </p:nvSpPr>
        <p:spPr bwMode="auto">
          <a:xfrm>
            <a:off x="2819400" y="6096000"/>
            <a:ext cx="6037263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600200" lvl="3" indent="-228600" algn="r" eaLnBrk="1" hangingPunct="1"/>
            <a:r>
              <a:rPr lang="ru-RU" altLang="ru-RU" sz="900" i="1">
                <a:latin typeface="Arial" charset="0"/>
              </a:rPr>
              <a:t>Hryniewicz</a:t>
            </a:r>
            <a:r>
              <a:rPr lang="en-US" altLang="ru-RU" sz="900" i="1">
                <a:latin typeface="Arial" charset="0"/>
              </a:rPr>
              <a:t> </a:t>
            </a:r>
            <a:r>
              <a:rPr lang="ru-RU" altLang="ru-RU" sz="900" i="1">
                <a:latin typeface="Arial" charset="0"/>
              </a:rPr>
              <a:t>W</a:t>
            </a:r>
            <a:r>
              <a:rPr lang="en-US" altLang="ru-RU" sz="900" i="1">
                <a:latin typeface="Arial" charset="0"/>
              </a:rPr>
              <a:t>., </a:t>
            </a:r>
            <a:r>
              <a:rPr lang="ru-RU" altLang="ru-RU" sz="900" i="1">
                <a:latin typeface="Arial" charset="0"/>
              </a:rPr>
              <a:t>Ozorowski</a:t>
            </a:r>
            <a:r>
              <a:rPr lang="en-US" altLang="ru-RU" sz="900" i="1">
                <a:latin typeface="Arial" charset="0"/>
              </a:rPr>
              <a:t> </a:t>
            </a:r>
            <a:r>
              <a:rPr lang="ru-RU" altLang="ru-RU" sz="900" i="1">
                <a:latin typeface="Arial" charset="0"/>
              </a:rPr>
              <a:t>T</a:t>
            </a:r>
            <a:r>
              <a:rPr lang="en-US" altLang="ru-RU" sz="900" i="1">
                <a:latin typeface="Arial" charset="0"/>
              </a:rPr>
              <a:t>.</a:t>
            </a:r>
            <a:r>
              <a:rPr lang="ru-RU" altLang="ru-RU" sz="900" i="1">
                <a:latin typeface="Arial" charset="0"/>
              </a:rPr>
              <a:t> </a:t>
            </a:r>
            <a:r>
              <a:rPr lang="en-US" altLang="ru-RU" sz="900" i="1">
                <a:latin typeface="Arial" charset="0"/>
              </a:rPr>
              <a:t>et al </a:t>
            </a:r>
            <a:r>
              <a:rPr lang="ru-RU" altLang="ru-RU" sz="900" i="1">
                <a:latin typeface="Arial" charset="0"/>
              </a:rPr>
              <a:t>Rekomendacje postępowania w pozaszpitalnych zakażeniach układu oddechowego 2010</a:t>
            </a:r>
            <a:r>
              <a:rPr lang="en-US" altLang="ru-RU" sz="900" i="1">
                <a:latin typeface="Arial" charset="0"/>
              </a:rPr>
              <a:t>. Narodowy Program Ochrony Antybiotyków </a:t>
            </a:r>
            <a:r>
              <a:rPr lang="ru-RU" altLang="ru-RU" sz="900" i="1">
                <a:latin typeface="Arial" charset="0"/>
              </a:rPr>
              <a:t>http://www.antybiotyki.edu.pl/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008112"/>
          </a:xfrm>
        </p:spPr>
        <p:txBody>
          <a:bodyPr/>
          <a:lstStyle/>
          <a:p>
            <a:r>
              <a:rPr lang="uk-UA" dirty="0" smtClean="0"/>
              <a:t>               Гострий риніт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96752"/>
            <a:ext cx="8784976" cy="273630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err="1"/>
              <a:t>Гострий</a:t>
            </a:r>
            <a:r>
              <a:rPr lang="ru-RU" dirty="0"/>
              <a:t> нежить – </a:t>
            </a:r>
            <a:r>
              <a:rPr lang="ru-RU" dirty="0" err="1"/>
              <a:t>найчастіше</a:t>
            </a:r>
            <a:r>
              <a:rPr lang="ru-RU" dirty="0"/>
              <a:t> </a:t>
            </a:r>
            <a:r>
              <a:rPr lang="ru-RU" dirty="0" err="1"/>
              <a:t>захворювання</a:t>
            </a:r>
            <a:r>
              <a:rPr lang="ru-RU" dirty="0"/>
              <a:t> </a:t>
            </a:r>
            <a:r>
              <a:rPr lang="ru-RU" dirty="0" err="1"/>
              <a:t>людини</a:t>
            </a:r>
            <a:r>
              <a:rPr lang="ru-RU" dirty="0"/>
              <a:t>. </a:t>
            </a:r>
            <a:r>
              <a:rPr lang="ru-RU" dirty="0" err="1"/>
              <a:t>Викликають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віруси</a:t>
            </a:r>
            <a:r>
              <a:rPr lang="ru-RU" dirty="0"/>
              <a:t>, </a:t>
            </a:r>
            <a:r>
              <a:rPr lang="ru-RU" dirty="0" err="1"/>
              <a:t>несприйнятливість</a:t>
            </a:r>
            <a:r>
              <a:rPr lang="ru-RU" dirty="0"/>
              <a:t> до </a:t>
            </a:r>
            <a:r>
              <a:rPr lang="ru-RU" dirty="0" err="1"/>
              <a:t>яких</a:t>
            </a:r>
            <a:r>
              <a:rPr lang="ru-RU" dirty="0"/>
              <a:t> </a:t>
            </a:r>
            <a:r>
              <a:rPr lang="ru-RU" dirty="0" err="1"/>
              <a:t>після</a:t>
            </a:r>
            <a:r>
              <a:rPr lang="ru-RU" dirty="0"/>
              <a:t> </a:t>
            </a:r>
            <a:r>
              <a:rPr lang="ru-RU" dirty="0" err="1" smtClean="0"/>
              <a:t>одужання</a:t>
            </a:r>
            <a:r>
              <a:rPr lang="ru-RU" dirty="0" smtClean="0"/>
              <a:t> </a:t>
            </a:r>
            <a:r>
              <a:rPr lang="ru-RU" dirty="0" err="1"/>
              <a:t>зберігається</a:t>
            </a:r>
            <a:r>
              <a:rPr lang="ru-RU" dirty="0"/>
              <a:t> </a:t>
            </a:r>
            <a:r>
              <a:rPr lang="ru-RU" dirty="0" err="1"/>
              <a:t>лише</a:t>
            </a:r>
            <a:r>
              <a:rPr lang="ru-RU" dirty="0"/>
              <a:t> короткий час. Часто до </a:t>
            </a:r>
            <a:r>
              <a:rPr lang="ru-RU" dirty="0" err="1"/>
              <a:t>вірусної</a:t>
            </a:r>
            <a:r>
              <a:rPr lang="ru-RU" dirty="0"/>
              <a:t> </a:t>
            </a:r>
            <a:r>
              <a:rPr lang="ru-RU" dirty="0" err="1"/>
              <a:t>інфекції</a:t>
            </a:r>
            <a:r>
              <a:rPr lang="ru-RU" dirty="0"/>
              <a:t> </a:t>
            </a:r>
            <a:r>
              <a:rPr lang="ru-RU" dirty="0" err="1"/>
              <a:t>приєднується</a:t>
            </a:r>
            <a:r>
              <a:rPr lang="ru-RU" dirty="0"/>
              <a:t> </a:t>
            </a:r>
            <a:r>
              <a:rPr lang="ru-RU" dirty="0" err="1"/>
              <a:t>бактеріальна</a:t>
            </a:r>
            <a:r>
              <a:rPr lang="ru-RU" dirty="0"/>
              <a:t> </a:t>
            </a:r>
            <a:r>
              <a:rPr lang="ru-RU" dirty="0" err="1"/>
              <a:t>суперінфекція</a:t>
            </a:r>
            <a:r>
              <a:rPr lang="ru-RU" dirty="0"/>
              <a:t> (</a:t>
            </a:r>
            <a:r>
              <a:rPr lang="ru-RU" dirty="0" err="1"/>
              <a:t>переважно</a:t>
            </a:r>
            <a:r>
              <a:rPr lang="ru-RU" dirty="0"/>
              <a:t> </a:t>
            </a:r>
            <a:r>
              <a:rPr lang="ru-RU" dirty="0" err="1"/>
              <a:t>кокова</a:t>
            </a:r>
            <a:r>
              <a:rPr lang="ru-RU" dirty="0"/>
              <a:t> флора). </a:t>
            </a:r>
            <a:r>
              <a:rPr lang="ru-RU" dirty="0" err="1" smtClean="0"/>
              <a:t>Переохолодження</a:t>
            </a:r>
            <a:r>
              <a:rPr lang="ru-RU" dirty="0"/>
              <a:t> </a:t>
            </a:r>
            <a:r>
              <a:rPr lang="ru-RU" dirty="0" smtClean="0"/>
              <a:t>- </a:t>
            </a:r>
            <a:r>
              <a:rPr lang="ru-RU" dirty="0" err="1"/>
              <a:t>чинник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сприяє</a:t>
            </a:r>
            <a:r>
              <a:rPr lang="ru-RU" dirty="0"/>
              <a:t> </a:t>
            </a:r>
            <a:r>
              <a:rPr lang="ru-RU" dirty="0" err="1"/>
              <a:t>виникненню</a:t>
            </a:r>
            <a:r>
              <a:rPr lang="ru-RU" dirty="0"/>
              <a:t> </a:t>
            </a:r>
            <a:r>
              <a:rPr lang="ru-RU" dirty="0" err="1"/>
              <a:t>хвороби</a:t>
            </a:r>
            <a:r>
              <a:rPr lang="ru-RU" dirty="0"/>
              <a:t>. </a:t>
            </a:r>
            <a:r>
              <a:rPr lang="ru-RU" dirty="0" err="1"/>
              <a:t>Крім</a:t>
            </a:r>
            <a:r>
              <a:rPr lang="ru-RU" dirty="0"/>
              <a:t> того, </a:t>
            </a:r>
            <a:r>
              <a:rPr lang="ru-RU" dirty="0" err="1"/>
              <a:t>існують</a:t>
            </a:r>
            <a:r>
              <a:rPr lang="ru-RU" dirty="0"/>
              <a:t> й </a:t>
            </a:r>
            <a:r>
              <a:rPr lang="ru-RU" dirty="0" err="1"/>
              <a:t>інші</a:t>
            </a:r>
            <a:r>
              <a:rPr lang="ru-RU" dirty="0"/>
              <a:t> </a:t>
            </a:r>
            <a:r>
              <a:rPr lang="ru-RU" dirty="0" err="1"/>
              <a:t>чинники</a:t>
            </a:r>
            <a:r>
              <a:rPr lang="ru-RU" dirty="0"/>
              <a:t>: </a:t>
            </a:r>
            <a:r>
              <a:rPr lang="ru-RU" dirty="0" err="1"/>
              <a:t>перебування</a:t>
            </a:r>
            <a:r>
              <a:rPr lang="ru-RU" dirty="0"/>
              <a:t> у </a:t>
            </a:r>
            <a:r>
              <a:rPr lang="ru-RU" dirty="0" err="1"/>
              <a:t>приміщенні</a:t>
            </a:r>
            <a:r>
              <a:rPr lang="ru-RU" dirty="0"/>
              <a:t> з </a:t>
            </a:r>
            <a:r>
              <a:rPr lang="ru-RU" dirty="0" err="1"/>
              <a:t>надмірно</a:t>
            </a:r>
            <a:r>
              <a:rPr lang="ru-RU" dirty="0"/>
              <a:t> </a:t>
            </a:r>
            <a:r>
              <a:rPr lang="ru-RU" dirty="0" err="1"/>
              <a:t>нагрітим</a:t>
            </a:r>
            <a:r>
              <a:rPr lang="ru-RU" dirty="0"/>
              <a:t> та сухим </a:t>
            </a:r>
            <a:r>
              <a:rPr lang="ru-RU" dirty="0" err="1"/>
              <a:t>повітрям</a:t>
            </a:r>
            <a:r>
              <a:rPr lang="ru-RU" dirty="0"/>
              <a:t>, </a:t>
            </a:r>
            <a:r>
              <a:rPr lang="ru-RU" dirty="0" err="1"/>
              <a:t>низька</a:t>
            </a:r>
            <a:r>
              <a:rPr lang="ru-RU" dirty="0"/>
              <a:t> </a:t>
            </a:r>
            <a:r>
              <a:rPr lang="ru-RU" dirty="0" err="1"/>
              <a:t>загальна</a:t>
            </a:r>
            <a:r>
              <a:rPr lang="ru-RU" dirty="0"/>
              <a:t> </a:t>
            </a:r>
            <a:r>
              <a:rPr lang="ru-RU" dirty="0" err="1"/>
              <a:t>опірність</a:t>
            </a:r>
            <a:r>
              <a:rPr lang="ru-RU" dirty="0"/>
              <a:t> </a:t>
            </a:r>
            <a:r>
              <a:rPr lang="ru-RU" dirty="0" err="1"/>
              <a:t>організму</a:t>
            </a:r>
            <a:r>
              <a:rPr lang="ru-RU" dirty="0"/>
              <a:t>, </a:t>
            </a:r>
            <a:r>
              <a:rPr lang="ru-RU" dirty="0" err="1" smtClean="0"/>
              <a:t>стреси</a:t>
            </a:r>
            <a:r>
              <a:rPr lang="ru-RU" dirty="0"/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1640" y="3962400"/>
            <a:ext cx="6408712" cy="184286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27584" y="5805264"/>
            <a:ext cx="76328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1.Гострий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катаральний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риніт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              2.Дифтерійний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риніт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. 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3.Вазомоторний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риніт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. 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                         4.Алергічний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риніт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47004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296144"/>
          </a:xfrm>
        </p:spPr>
        <p:txBody>
          <a:bodyPr/>
          <a:lstStyle/>
          <a:p>
            <a:r>
              <a:rPr lang="uk-UA" dirty="0" smtClean="0"/>
              <a:t>                     Клініка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896544"/>
          </a:xfrm>
        </p:spPr>
        <p:txBody>
          <a:bodyPr/>
          <a:lstStyle/>
          <a:p>
            <a:pPr marL="0" indent="0">
              <a:buNone/>
            </a:pPr>
            <a:r>
              <a:rPr lang="ru-RU" dirty="0" err="1"/>
              <a:t>Розрізняють</a:t>
            </a:r>
            <a:r>
              <a:rPr lang="ru-RU" dirty="0"/>
              <a:t> три </a:t>
            </a:r>
            <a:r>
              <a:rPr lang="ru-RU" dirty="0" err="1"/>
              <a:t>стадії</a:t>
            </a:r>
            <a:r>
              <a:rPr lang="ru-RU" dirty="0"/>
              <a:t> </a:t>
            </a:r>
            <a:r>
              <a:rPr lang="ru-RU" dirty="0" err="1"/>
              <a:t>хвороби</a:t>
            </a:r>
            <a:r>
              <a:rPr lang="ru-RU" dirty="0" smtClean="0"/>
              <a:t>:</a:t>
            </a:r>
          </a:p>
          <a:p>
            <a:r>
              <a:rPr lang="ru-RU" b="1" i="1" dirty="0">
                <a:solidFill>
                  <a:srgbClr val="0070C0"/>
                </a:solidFill>
              </a:rPr>
              <a:t>„Суха” </a:t>
            </a:r>
            <a:r>
              <a:rPr lang="ru-RU" b="1" i="1" dirty="0" err="1">
                <a:solidFill>
                  <a:srgbClr val="0070C0"/>
                </a:solidFill>
              </a:rPr>
              <a:t>стадія</a:t>
            </a:r>
            <a:r>
              <a:rPr lang="ru-RU" b="1" i="1" dirty="0">
                <a:solidFill>
                  <a:srgbClr val="0070C0"/>
                </a:solidFill>
              </a:rPr>
              <a:t>. </a:t>
            </a:r>
            <a:r>
              <a:rPr lang="ru-RU" dirty="0"/>
              <a:t>На початку </a:t>
            </a:r>
            <a:r>
              <a:rPr lang="ru-RU" dirty="0" err="1"/>
              <a:t>захворювання</a:t>
            </a:r>
            <a:r>
              <a:rPr lang="ru-RU" dirty="0"/>
              <a:t> </a:t>
            </a:r>
            <a:r>
              <a:rPr lang="ru-RU" dirty="0" err="1"/>
              <a:t>спостерігається</a:t>
            </a:r>
            <a:r>
              <a:rPr lang="ru-RU" dirty="0"/>
              <a:t> </a:t>
            </a:r>
            <a:r>
              <a:rPr lang="ru-RU" dirty="0" err="1"/>
              <a:t>легке</a:t>
            </a:r>
            <a:r>
              <a:rPr lang="ru-RU" dirty="0"/>
              <a:t> </a:t>
            </a:r>
            <a:r>
              <a:rPr lang="ru-RU" dirty="0" err="1"/>
              <a:t>нездужання</a:t>
            </a:r>
            <a:r>
              <a:rPr lang="ru-RU" dirty="0"/>
              <a:t>. </a:t>
            </a:r>
            <a:r>
              <a:rPr lang="ru-RU" dirty="0" err="1"/>
              <a:t>Можуть</a:t>
            </a:r>
            <a:r>
              <a:rPr lang="ru-RU" dirty="0"/>
              <a:t> </a:t>
            </a:r>
            <a:r>
              <a:rPr lang="ru-RU" dirty="0" err="1"/>
              <a:t>відзначатися</a:t>
            </a:r>
            <a:r>
              <a:rPr lang="ru-RU" dirty="0"/>
              <a:t>: </a:t>
            </a:r>
            <a:r>
              <a:rPr lang="ru-RU" dirty="0" err="1"/>
              <a:t>субфебрильна</a:t>
            </a:r>
            <a:r>
              <a:rPr lang="ru-RU" dirty="0"/>
              <a:t> температура </a:t>
            </a:r>
            <a:r>
              <a:rPr lang="ru-RU" dirty="0" err="1"/>
              <a:t>тіла</a:t>
            </a:r>
            <a:r>
              <a:rPr lang="ru-RU" dirty="0"/>
              <a:t>, </a:t>
            </a:r>
            <a:r>
              <a:rPr lang="ru-RU" dirty="0" err="1"/>
              <a:t>сухість</a:t>
            </a:r>
            <a:r>
              <a:rPr lang="ru-RU" dirty="0"/>
              <a:t>, </a:t>
            </a:r>
            <a:r>
              <a:rPr lang="ru-RU" dirty="0" err="1"/>
              <a:t>лоскотання</a:t>
            </a:r>
            <a:r>
              <a:rPr lang="ru-RU" dirty="0"/>
              <a:t> в </a:t>
            </a:r>
            <a:r>
              <a:rPr lang="ru-RU" dirty="0" err="1"/>
              <a:t>носі</a:t>
            </a:r>
            <a:r>
              <a:rPr lang="ru-RU" dirty="0"/>
              <a:t>, </a:t>
            </a:r>
            <a:r>
              <a:rPr lang="ru-RU" dirty="0" err="1"/>
              <a:t>чхання</a:t>
            </a:r>
            <a:r>
              <a:rPr lang="ru-RU" dirty="0"/>
              <a:t>, легкий </a:t>
            </a:r>
            <a:r>
              <a:rPr lang="ru-RU" dirty="0" err="1"/>
              <a:t>біль</a:t>
            </a:r>
            <a:r>
              <a:rPr lang="ru-RU" dirty="0"/>
              <a:t> у </a:t>
            </a:r>
            <a:r>
              <a:rPr lang="ru-RU" dirty="0" err="1"/>
              <a:t>глотці</a:t>
            </a:r>
            <a:r>
              <a:rPr lang="ru-RU" dirty="0"/>
              <a:t>, </a:t>
            </a:r>
            <a:r>
              <a:rPr lang="ru-RU" dirty="0" err="1"/>
              <a:t>відчуття</a:t>
            </a:r>
            <a:r>
              <a:rPr lang="ru-RU" dirty="0"/>
              <a:t> </a:t>
            </a:r>
            <a:r>
              <a:rPr lang="ru-RU" dirty="0" err="1"/>
              <a:t>стиснення</a:t>
            </a:r>
            <a:r>
              <a:rPr lang="ru-RU" dirty="0"/>
              <a:t> </a:t>
            </a:r>
            <a:r>
              <a:rPr lang="ru-RU" dirty="0" err="1"/>
              <a:t>голови</a:t>
            </a:r>
            <a:r>
              <a:rPr lang="ru-RU" dirty="0"/>
              <a:t>. </a:t>
            </a:r>
            <a:r>
              <a:rPr lang="ru-RU" dirty="0" err="1"/>
              <a:t>Триває</a:t>
            </a:r>
            <a:r>
              <a:rPr lang="ru-RU" dirty="0"/>
              <a:t> перша </a:t>
            </a:r>
            <a:r>
              <a:rPr lang="ru-RU" dirty="0" err="1"/>
              <a:t>стадія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декількох</a:t>
            </a:r>
            <a:r>
              <a:rPr lang="ru-RU" dirty="0"/>
              <a:t> годин до </a:t>
            </a:r>
            <a:r>
              <a:rPr lang="ru-RU" dirty="0" err="1"/>
              <a:t>доби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>Для </a:t>
            </a:r>
            <a:r>
              <a:rPr lang="ru-RU" dirty="0" err="1"/>
              <a:t>другої</a:t>
            </a:r>
            <a:r>
              <a:rPr lang="ru-RU" dirty="0"/>
              <a:t> та </a:t>
            </a:r>
            <a:r>
              <a:rPr lang="ru-RU" dirty="0" err="1"/>
              <a:t>третьої</a:t>
            </a:r>
            <a:r>
              <a:rPr lang="ru-RU" dirty="0"/>
              <a:t> </a:t>
            </a:r>
            <a:r>
              <a:rPr lang="ru-RU" dirty="0" err="1"/>
              <a:t>стадії</a:t>
            </a:r>
            <a:r>
              <a:rPr lang="ru-RU" dirty="0"/>
              <a:t> </a:t>
            </a:r>
            <a:r>
              <a:rPr lang="ru-RU" dirty="0" err="1"/>
              <a:t>характерне</a:t>
            </a:r>
            <a:r>
              <a:rPr lang="ru-RU" dirty="0"/>
              <a:t> </a:t>
            </a:r>
            <a:r>
              <a:rPr lang="ru-RU" dirty="0" err="1"/>
              <a:t>прогресуюче</a:t>
            </a:r>
            <a:r>
              <a:rPr lang="ru-RU" dirty="0"/>
              <a:t> </a:t>
            </a:r>
            <a:r>
              <a:rPr lang="ru-RU" dirty="0" err="1"/>
              <a:t>закладання</a:t>
            </a:r>
            <a:r>
              <a:rPr lang="ru-RU" dirty="0"/>
              <a:t> носа. </a:t>
            </a:r>
            <a:r>
              <a:rPr lang="ru-RU" dirty="0" err="1"/>
              <a:t>Слизова</a:t>
            </a:r>
            <a:r>
              <a:rPr lang="ru-RU" dirty="0"/>
              <a:t> </a:t>
            </a:r>
            <a:r>
              <a:rPr lang="ru-RU" dirty="0" err="1"/>
              <a:t>оболонка</a:t>
            </a:r>
            <a:r>
              <a:rPr lang="ru-RU" dirty="0"/>
              <a:t> </a:t>
            </a:r>
            <a:r>
              <a:rPr lang="ru-RU" dirty="0" err="1"/>
              <a:t>порожнини</a:t>
            </a:r>
            <a:r>
              <a:rPr lang="ru-RU" dirty="0"/>
              <a:t> носа </a:t>
            </a:r>
            <a:r>
              <a:rPr lang="ru-RU" dirty="0" err="1"/>
              <a:t>набуває</a:t>
            </a:r>
            <a:r>
              <a:rPr lang="ru-RU" dirty="0"/>
              <a:t> пурпурно-</a:t>
            </a:r>
            <a:r>
              <a:rPr lang="ru-RU" dirty="0" err="1"/>
              <a:t>червоного</a:t>
            </a:r>
            <a:r>
              <a:rPr lang="ru-RU" dirty="0"/>
              <a:t> </a:t>
            </a:r>
            <a:r>
              <a:rPr lang="ru-RU" dirty="0" err="1"/>
              <a:t>кольору</a:t>
            </a:r>
            <a:r>
              <a:rPr lang="ru-RU" dirty="0"/>
              <a:t>, </a:t>
            </a:r>
            <a:r>
              <a:rPr lang="ru-RU" dirty="0" err="1"/>
              <a:t>різко</a:t>
            </a:r>
            <a:r>
              <a:rPr lang="ru-RU" dirty="0"/>
              <a:t> </a:t>
            </a:r>
            <a:r>
              <a:rPr lang="ru-RU" dirty="0" err="1"/>
              <a:t>набрякає</a:t>
            </a:r>
            <a:r>
              <a:rPr lang="ru-RU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41827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88224" y="4293096"/>
            <a:ext cx="2664296" cy="630013"/>
          </a:xfrm>
        </p:spPr>
        <p:txBody>
          <a:bodyPr>
            <a:normAutofit/>
          </a:bodyPr>
          <a:lstStyle/>
          <a:p>
            <a:r>
              <a:rPr lang="ru-RU" sz="2400" dirty="0" err="1" smtClean="0"/>
              <a:t>Третя</a:t>
            </a:r>
            <a:r>
              <a:rPr lang="ru-RU" sz="2400" dirty="0" smtClean="0"/>
              <a:t> стад</a:t>
            </a:r>
            <a:r>
              <a:rPr lang="uk-UA" sz="2400" dirty="0" err="1" smtClean="0"/>
              <a:t>ія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764704"/>
            <a:ext cx="5544616" cy="6408712"/>
          </a:xfrm>
        </p:spPr>
        <p:txBody>
          <a:bodyPr>
            <a:normAutofit/>
          </a:bodyPr>
          <a:lstStyle/>
          <a:p>
            <a:r>
              <a:rPr lang="ru-RU" sz="2000" b="1" i="1" dirty="0" err="1">
                <a:solidFill>
                  <a:srgbClr val="0070C0"/>
                </a:solidFill>
              </a:rPr>
              <a:t>Стадія</a:t>
            </a:r>
            <a:r>
              <a:rPr lang="ru-RU" sz="2000" b="1" i="1" dirty="0">
                <a:solidFill>
                  <a:srgbClr val="0070C0"/>
                </a:solidFill>
              </a:rPr>
              <a:t> </a:t>
            </a:r>
            <a:r>
              <a:rPr lang="ru-RU" sz="2000" b="1" i="1" dirty="0" err="1">
                <a:solidFill>
                  <a:srgbClr val="0070C0"/>
                </a:solidFill>
              </a:rPr>
              <a:t>серозних</a:t>
            </a:r>
            <a:r>
              <a:rPr lang="ru-RU" sz="2000" b="1" i="1" dirty="0">
                <a:solidFill>
                  <a:srgbClr val="0070C0"/>
                </a:solidFill>
              </a:rPr>
              <a:t> </a:t>
            </a:r>
            <a:r>
              <a:rPr lang="ru-RU" sz="2000" b="1" i="1" dirty="0" err="1">
                <a:solidFill>
                  <a:srgbClr val="0070C0"/>
                </a:solidFill>
              </a:rPr>
              <a:t>виділень</a:t>
            </a:r>
            <a:r>
              <a:rPr lang="ru-RU" sz="2000" dirty="0"/>
              <a:t> </a:t>
            </a:r>
            <a:r>
              <a:rPr lang="ru-RU" sz="2000" dirty="0" err="1"/>
              <a:t>характеризується</a:t>
            </a:r>
            <a:r>
              <a:rPr lang="ru-RU" sz="2000" dirty="0"/>
              <a:t> </a:t>
            </a:r>
            <a:r>
              <a:rPr lang="ru-RU" sz="2000" dirty="0" err="1"/>
              <a:t>рясними</a:t>
            </a:r>
            <a:r>
              <a:rPr lang="ru-RU" sz="2000" dirty="0"/>
              <a:t> </a:t>
            </a:r>
            <a:r>
              <a:rPr lang="ru-RU" sz="2000" dirty="0" err="1"/>
              <a:t>водянистими</a:t>
            </a:r>
            <a:r>
              <a:rPr lang="ru-RU" sz="2000" dirty="0"/>
              <a:t> </a:t>
            </a:r>
            <a:r>
              <a:rPr lang="ru-RU" sz="2000" dirty="0" err="1"/>
              <a:t>виділеннями</a:t>
            </a:r>
            <a:r>
              <a:rPr lang="ru-RU" sz="2000" dirty="0"/>
              <a:t> з носа та </a:t>
            </a:r>
            <a:r>
              <a:rPr lang="ru-RU" sz="2000" dirty="0" err="1"/>
              <a:t>значним</a:t>
            </a:r>
            <a:r>
              <a:rPr lang="ru-RU" sz="2000" dirty="0"/>
              <a:t> </a:t>
            </a:r>
            <a:r>
              <a:rPr lang="ru-RU" sz="2000" dirty="0" err="1"/>
              <a:t>закладенням</a:t>
            </a:r>
            <a:r>
              <a:rPr lang="ru-RU" sz="2000" dirty="0"/>
              <a:t> носа, </a:t>
            </a:r>
            <a:r>
              <a:rPr lang="ru-RU" sz="2000" dirty="0" err="1"/>
              <a:t>турбують</a:t>
            </a:r>
            <a:r>
              <a:rPr lang="ru-RU" sz="2000" dirty="0"/>
              <a:t> </a:t>
            </a:r>
            <a:r>
              <a:rPr lang="ru-RU" sz="2000" dirty="0" err="1"/>
              <a:t>головний</a:t>
            </a:r>
            <a:r>
              <a:rPr lang="ru-RU" sz="2000" dirty="0"/>
              <a:t> </a:t>
            </a:r>
            <a:r>
              <a:rPr lang="ru-RU" sz="2000" dirty="0" err="1"/>
              <a:t>біль</a:t>
            </a:r>
            <a:r>
              <a:rPr lang="ru-RU" sz="2000" dirty="0"/>
              <a:t> та </a:t>
            </a:r>
            <a:r>
              <a:rPr lang="ru-RU" sz="2000" dirty="0" err="1"/>
              <a:t>зниження</a:t>
            </a:r>
            <a:r>
              <a:rPr lang="ru-RU" sz="2000" dirty="0"/>
              <a:t> нюху. </a:t>
            </a:r>
            <a:r>
              <a:rPr lang="ru-RU" sz="2000" dirty="0" err="1"/>
              <a:t>Триває</a:t>
            </a:r>
            <a:r>
              <a:rPr lang="ru-RU" sz="2000" dirty="0"/>
              <a:t> 2-3 </a:t>
            </a:r>
            <a:r>
              <a:rPr lang="ru-RU" sz="2000" dirty="0" err="1"/>
              <a:t>доби</a:t>
            </a:r>
            <a:r>
              <a:rPr lang="ru-RU" sz="2000" dirty="0"/>
              <a:t>.</a:t>
            </a:r>
          </a:p>
          <a:p>
            <a:r>
              <a:rPr lang="ru-RU" sz="2000" b="1" i="1" dirty="0" err="1">
                <a:solidFill>
                  <a:srgbClr val="0070C0"/>
                </a:solidFill>
              </a:rPr>
              <a:t>Стадія</a:t>
            </a:r>
            <a:r>
              <a:rPr lang="ru-RU" sz="2000" b="1" i="1" dirty="0">
                <a:solidFill>
                  <a:srgbClr val="0070C0"/>
                </a:solidFill>
              </a:rPr>
              <a:t> </a:t>
            </a:r>
            <a:r>
              <a:rPr lang="ru-RU" sz="2000" b="1" i="1" dirty="0" err="1">
                <a:solidFill>
                  <a:srgbClr val="0070C0"/>
                </a:solidFill>
              </a:rPr>
              <a:t>слизисто-гнійних</a:t>
            </a:r>
            <a:r>
              <a:rPr lang="ru-RU" sz="2000" b="1" i="1" dirty="0">
                <a:solidFill>
                  <a:srgbClr val="0070C0"/>
                </a:solidFill>
              </a:rPr>
              <a:t> </a:t>
            </a:r>
            <a:r>
              <a:rPr lang="ru-RU" sz="2000" b="1" i="1" dirty="0" err="1">
                <a:solidFill>
                  <a:srgbClr val="0070C0"/>
                </a:solidFill>
              </a:rPr>
              <a:t>виділень</a:t>
            </a:r>
            <a:r>
              <a:rPr lang="ru-RU" sz="2000" i="1" dirty="0">
                <a:solidFill>
                  <a:srgbClr val="0070C0"/>
                </a:solidFill>
              </a:rPr>
              <a:t>.</a:t>
            </a:r>
            <a:r>
              <a:rPr lang="ru-RU" sz="2000" dirty="0"/>
              <a:t> У </a:t>
            </a:r>
            <a:r>
              <a:rPr lang="ru-RU" sz="2000" dirty="0" err="1"/>
              <a:t>цій</a:t>
            </a:r>
            <a:r>
              <a:rPr lang="ru-RU" sz="2000" dirty="0"/>
              <a:t> </a:t>
            </a:r>
            <a:r>
              <a:rPr lang="ru-RU" sz="2000" dirty="0" err="1"/>
              <a:t>стадії</a:t>
            </a:r>
            <a:r>
              <a:rPr lang="ru-RU" sz="2000" dirty="0"/>
              <a:t> </a:t>
            </a:r>
            <a:r>
              <a:rPr lang="ru-RU" sz="2000" dirty="0" err="1"/>
              <a:t>кількість</a:t>
            </a:r>
            <a:r>
              <a:rPr lang="ru-RU" sz="2000" dirty="0"/>
              <a:t> </a:t>
            </a:r>
            <a:r>
              <a:rPr lang="ru-RU" sz="2000" dirty="0" err="1"/>
              <a:t>виділень</a:t>
            </a:r>
            <a:r>
              <a:rPr lang="ru-RU" sz="2000" dirty="0"/>
              <a:t> </a:t>
            </a:r>
            <a:r>
              <a:rPr lang="ru-RU" sz="2000" dirty="0" err="1"/>
              <a:t>зменшується</a:t>
            </a:r>
            <a:r>
              <a:rPr lang="ru-RU" sz="2000" dirty="0"/>
              <a:t>, вони </a:t>
            </a:r>
            <a:r>
              <a:rPr lang="ru-RU" sz="2000" dirty="0" err="1"/>
              <a:t>стають</a:t>
            </a:r>
            <a:r>
              <a:rPr lang="ru-RU" sz="2000" dirty="0"/>
              <a:t> </a:t>
            </a:r>
            <a:r>
              <a:rPr lang="ru-RU" sz="2000" dirty="0" err="1"/>
              <a:t>слизовими</a:t>
            </a:r>
            <a:r>
              <a:rPr lang="ru-RU" sz="2000" dirty="0"/>
              <a:t>, а при </a:t>
            </a:r>
            <a:r>
              <a:rPr lang="ru-RU" sz="2000" dirty="0" err="1"/>
              <a:t>приєднанні</a:t>
            </a:r>
            <a:r>
              <a:rPr lang="ru-RU" sz="2000" dirty="0"/>
              <a:t> </a:t>
            </a:r>
            <a:r>
              <a:rPr lang="ru-RU" sz="2000" dirty="0" err="1"/>
              <a:t>бактеріальної</a:t>
            </a:r>
            <a:r>
              <a:rPr lang="ru-RU" sz="2000" dirty="0"/>
              <a:t> </a:t>
            </a:r>
            <a:r>
              <a:rPr lang="ru-RU" sz="2000" dirty="0" err="1"/>
              <a:t>суперінфекції</a:t>
            </a:r>
            <a:r>
              <a:rPr lang="ru-RU" sz="2000" dirty="0"/>
              <a:t> – </a:t>
            </a:r>
            <a:r>
              <a:rPr lang="ru-RU" sz="2000" dirty="0" err="1"/>
              <a:t>гнійними</a:t>
            </a:r>
            <a:r>
              <a:rPr lang="ru-RU" sz="2000" dirty="0"/>
              <a:t>. </a:t>
            </a:r>
            <a:r>
              <a:rPr lang="ru-RU" sz="2000" dirty="0" err="1"/>
              <a:t>Триває</a:t>
            </a:r>
            <a:r>
              <a:rPr lang="ru-RU" sz="2000" dirty="0"/>
              <a:t> </a:t>
            </a:r>
            <a:r>
              <a:rPr lang="ru-RU" sz="2000" dirty="0" err="1"/>
              <a:t>ця</a:t>
            </a:r>
            <a:r>
              <a:rPr lang="ru-RU" sz="2000" dirty="0"/>
              <a:t> </a:t>
            </a:r>
            <a:r>
              <a:rPr lang="ru-RU" sz="2000" dirty="0" err="1"/>
              <a:t>стадія</a:t>
            </a:r>
            <a:r>
              <a:rPr lang="ru-RU" sz="2000" dirty="0"/>
              <a:t> 2-3 </a:t>
            </a:r>
            <a:r>
              <a:rPr lang="ru-RU" sz="2000" dirty="0" err="1"/>
              <a:t>доби</a:t>
            </a:r>
            <a:r>
              <a:rPr lang="ru-RU" sz="2000" dirty="0"/>
              <a:t>.</a:t>
            </a:r>
          </a:p>
          <a:p>
            <a:pPr marL="0" indent="0">
              <a:buNone/>
            </a:pPr>
            <a:r>
              <a:rPr lang="ru-RU" sz="2000" dirty="0" err="1" smtClean="0"/>
              <a:t>Якщо</a:t>
            </a:r>
            <a:r>
              <a:rPr lang="ru-RU" sz="2000" dirty="0" smtClean="0"/>
              <a:t> </a:t>
            </a:r>
            <a:r>
              <a:rPr lang="ru-RU" sz="2000" dirty="0"/>
              <a:t>у </a:t>
            </a:r>
            <a:r>
              <a:rPr lang="ru-RU" sz="2000" dirty="0" err="1"/>
              <a:t>запальний</a:t>
            </a:r>
            <a:r>
              <a:rPr lang="ru-RU" sz="2000" dirty="0"/>
              <a:t> </a:t>
            </a:r>
            <a:r>
              <a:rPr lang="ru-RU" sz="2000" dirty="0" err="1"/>
              <a:t>процес</a:t>
            </a:r>
            <a:r>
              <a:rPr lang="ru-RU" sz="2000" dirty="0"/>
              <a:t> </a:t>
            </a:r>
            <a:r>
              <a:rPr lang="ru-RU" sz="2000" dirty="0" err="1"/>
              <a:t>залучаються</a:t>
            </a:r>
            <a:r>
              <a:rPr lang="ru-RU" sz="2000" dirty="0"/>
              <a:t> </a:t>
            </a:r>
            <a:r>
              <a:rPr lang="ru-RU" sz="2000" dirty="0" err="1"/>
              <a:t>навколоносові</a:t>
            </a:r>
            <a:r>
              <a:rPr lang="ru-RU" sz="2000" dirty="0"/>
              <a:t> пазухи, то </a:t>
            </a:r>
            <a:r>
              <a:rPr lang="ru-RU" sz="2000" dirty="0" err="1"/>
              <a:t>з’являється</a:t>
            </a:r>
            <a:r>
              <a:rPr lang="ru-RU" sz="2000" dirty="0"/>
              <a:t> </a:t>
            </a:r>
            <a:r>
              <a:rPr lang="ru-RU" sz="2000" dirty="0" err="1"/>
              <a:t>біль</a:t>
            </a:r>
            <a:r>
              <a:rPr lang="ru-RU" sz="2000" dirty="0"/>
              <a:t> в </a:t>
            </a:r>
            <a:r>
              <a:rPr lang="ru-RU" sz="2000" dirty="0" err="1"/>
              <a:t>ділянці</a:t>
            </a:r>
            <a:r>
              <a:rPr lang="ru-RU" sz="2000" dirty="0"/>
              <a:t> </a:t>
            </a:r>
            <a:r>
              <a:rPr lang="ru-RU" sz="2000" dirty="0" err="1"/>
              <a:t>їх</a:t>
            </a:r>
            <a:r>
              <a:rPr lang="ru-RU" sz="2000" dirty="0"/>
              <a:t> </a:t>
            </a:r>
            <a:r>
              <a:rPr lang="ru-RU" sz="2000" dirty="0" err="1"/>
              <a:t>проекції</a:t>
            </a:r>
            <a:r>
              <a:rPr lang="ru-RU" sz="2000" dirty="0"/>
              <a:t> (</a:t>
            </a:r>
            <a:r>
              <a:rPr lang="ru-RU" sz="2000" dirty="0" err="1"/>
              <a:t>чолі</a:t>
            </a:r>
            <a:r>
              <a:rPr lang="ru-RU" sz="2000" dirty="0"/>
              <a:t>, </a:t>
            </a:r>
            <a:r>
              <a:rPr lang="ru-RU" sz="2000" dirty="0" err="1"/>
              <a:t>переніссі</a:t>
            </a:r>
            <a:r>
              <a:rPr lang="ru-RU" sz="2000" dirty="0"/>
              <a:t>, </a:t>
            </a:r>
            <a:r>
              <a:rPr lang="ru-RU" sz="2000" dirty="0" err="1"/>
              <a:t>щоках</a:t>
            </a:r>
            <a:r>
              <a:rPr lang="ru-RU" sz="2000" dirty="0"/>
              <a:t>). </a:t>
            </a:r>
            <a:r>
              <a:rPr lang="ru-RU" sz="2000" dirty="0" err="1"/>
              <a:t>Якщо</a:t>
            </a:r>
            <a:r>
              <a:rPr lang="ru-RU" sz="2000" dirty="0"/>
              <a:t> </a:t>
            </a:r>
            <a:r>
              <a:rPr lang="ru-RU" sz="2000" dirty="0" err="1"/>
              <a:t>запалення</a:t>
            </a:r>
            <a:r>
              <a:rPr lang="ru-RU" sz="2000" dirty="0"/>
              <a:t> </a:t>
            </a:r>
            <a:r>
              <a:rPr lang="ru-RU" sz="2000" dirty="0" err="1"/>
              <a:t>розповсюджується</a:t>
            </a:r>
            <a:r>
              <a:rPr lang="ru-RU" sz="2000" dirty="0"/>
              <a:t> на </a:t>
            </a:r>
            <a:r>
              <a:rPr lang="ru-RU" sz="2000" dirty="0" err="1"/>
              <a:t>слухову</a:t>
            </a:r>
            <a:r>
              <a:rPr lang="ru-RU" sz="2000" dirty="0"/>
              <a:t> трубу, </a:t>
            </a:r>
            <a:r>
              <a:rPr lang="ru-RU" sz="2000" dirty="0" err="1"/>
              <a:t>виникає</a:t>
            </a:r>
            <a:r>
              <a:rPr lang="ru-RU" sz="2000" dirty="0"/>
              <a:t> </a:t>
            </a:r>
            <a:r>
              <a:rPr lang="ru-RU" sz="2000" dirty="0" err="1"/>
              <a:t>відчуття</a:t>
            </a:r>
            <a:r>
              <a:rPr lang="ru-RU" sz="2000" dirty="0"/>
              <a:t> </a:t>
            </a:r>
            <a:r>
              <a:rPr lang="ru-RU" sz="2000" dirty="0" err="1"/>
              <a:t>тиснення</a:t>
            </a:r>
            <a:r>
              <a:rPr lang="ru-RU" sz="2000" dirty="0"/>
              <a:t> у </a:t>
            </a:r>
            <a:r>
              <a:rPr lang="ru-RU" sz="2000" dirty="0" err="1"/>
              <a:t>вусі</a:t>
            </a:r>
            <a:r>
              <a:rPr lang="ru-RU" sz="2000" dirty="0"/>
              <a:t>, </a:t>
            </a:r>
            <a:r>
              <a:rPr lang="ru-RU" sz="2000" dirty="0" smtClean="0"/>
              <a:t>та </a:t>
            </a:r>
            <a:r>
              <a:rPr lang="ru-RU" sz="2000" dirty="0" err="1" smtClean="0"/>
              <a:t>відбувається</a:t>
            </a:r>
            <a:r>
              <a:rPr lang="ru-RU" sz="2000" dirty="0" smtClean="0"/>
              <a:t> </a:t>
            </a:r>
            <a:r>
              <a:rPr lang="ru-RU" sz="2000" dirty="0" err="1"/>
              <a:t>зниження</a:t>
            </a:r>
            <a:r>
              <a:rPr lang="ru-RU" sz="2000" dirty="0"/>
              <a:t> слуху.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12160" y="980728"/>
            <a:ext cx="2753363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8313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72819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    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 </a:t>
            </a:r>
            <a:r>
              <a:rPr lang="ru-RU" dirty="0" smtClean="0"/>
              <a:t>                 </a:t>
            </a:r>
            <a:r>
              <a:rPr lang="ru-RU" dirty="0" err="1" smtClean="0"/>
              <a:t>Ускладнення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</a:t>
            </a:r>
            <a:r>
              <a:rPr lang="ru-RU" dirty="0" err="1"/>
              <a:t>Гострі</a:t>
            </a:r>
            <a:r>
              <a:rPr lang="ru-RU" dirty="0"/>
              <a:t> </a:t>
            </a:r>
            <a:r>
              <a:rPr lang="ru-RU" dirty="0" err="1"/>
              <a:t>синусити</a:t>
            </a:r>
            <a:r>
              <a:rPr lang="ru-RU" dirty="0"/>
              <a:t>.</a:t>
            </a:r>
          </a:p>
          <a:p>
            <a:r>
              <a:rPr lang="ru-RU" dirty="0" smtClean="0"/>
              <a:t> </a:t>
            </a:r>
            <a:r>
              <a:rPr lang="ru-RU" dirty="0" err="1"/>
              <a:t>Гострі</a:t>
            </a:r>
            <a:r>
              <a:rPr lang="ru-RU" dirty="0"/>
              <a:t> </a:t>
            </a:r>
            <a:r>
              <a:rPr lang="ru-RU" dirty="0" err="1"/>
              <a:t>середні</a:t>
            </a:r>
            <a:r>
              <a:rPr lang="ru-RU" dirty="0"/>
              <a:t> </a:t>
            </a:r>
            <a:r>
              <a:rPr lang="ru-RU" dirty="0" err="1"/>
              <a:t>отити</a:t>
            </a:r>
            <a:r>
              <a:rPr lang="ru-RU" dirty="0"/>
              <a:t>.</a:t>
            </a:r>
          </a:p>
          <a:p>
            <a:r>
              <a:rPr lang="ru-RU" dirty="0" smtClean="0"/>
              <a:t> </a:t>
            </a:r>
            <a:r>
              <a:rPr lang="ru-RU" dirty="0" err="1"/>
              <a:t>Гострі</a:t>
            </a:r>
            <a:r>
              <a:rPr lang="ru-RU" dirty="0"/>
              <a:t> </a:t>
            </a:r>
            <a:r>
              <a:rPr lang="ru-RU" dirty="0" err="1"/>
              <a:t>фарингіти</a:t>
            </a:r>
            <a:r>
              <a:rPr lang="ru-RU" dirty="0"/>
              <a:t>.</a:t>
            </a:r>
          </a:p>
          <a:p>
            <a:r>
              <a:rPr lang="ru-RU" dirty="0" smtClean="0"/>
              <a:t> </a:t>
            </a:r>
            <a:r>
              <a:rPr lang="ru-RU" dirty="0" err="1"/>
              <a:t>Гострі</a:t>
            </a:r>
            <a:r>
              <a:rPr lang="ru-RU" dirty="0"/>
              <a:t> </a:t>
            </a:r>
            <a:r>
              <a:rPr lang="ru-RU" dirty="0" err="1"/>
              <a:t>ларинготрахеїти</a:t>
            </a:r>
            <a:r>
              <a:rPr lang="ru-RU" dirty="0"/>
              <a:t>.</a:t>
            </a:r>
          </a:p>
          <a:p>
            <a:r>
              <a:rPr lang="ru-RU" dirty="0" smtClean="0"/>
              <a:t> </a:t>
            </a:r>
            <a:r>
              <a:rPr lang="ru-RU" dirty="0" err="1"/>
              <a:t>Ангіни</a:t>
            </a:r>
            <a:r>
              <a:rPr lang="ru-RU" dirty="0"/>
              <a:t>.</a:t>
            </a:r>
          </a:p>
          <a:p>
            <a:r>
              <a:rPr lang="ru-RU" dirty="0" smtClean="0"/>
              <a:t> </a:t>
            </a:r>
            <a:r>
              <a:rPr lang="ru-RU" dirty="0" err="1"/>
              <a:t>Пневмонії</a:t>
            </a:r>
            <a:r>
              <a:rPr lang="ru-RU" dirty="0"/>
              <a:t> </a:t>
            </a:r>
            <a:r>
              <a:rPr lang="ru-RU" dirty="0" err="1"/>
              <a:t>тощо</a:t>
            </a:r>
            <a:r>
              <a:rPr lang="ru-RU" dirty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Фурункул носа.</a:t>
            </a:r>
          </a:p>
          <a:p>
            <a:r>
              <a:rPr lang="ru-RU" dirty="0" smtClean="0"/>
              <a:t> </a:t>
            </a:r>
            <a:r>
              <a:rPr lang="ru-RU" dirty="0" err="1"/>
              <a:t>Можливий</a:t>
            </a:r>
            <a:r>
              <a:rPr lang="ru-RU" dirty="0"/>
              <a:t> </a:t>
            </a:r>
            <a:r>
              <a:rPr lang="ru-RU" dirty="0" err="1"/>
              <a:t>перехід</a:t>
            </a:r>
            <a:r>
              <a:rPr lang="ru-RU" dirty="0"/>
              <a:t> у </a:t>
            </a:r>
            <a:r>
              <a:rPr lang="ru-RU" dirty="0" err="1"/>
              <a:t>хронічний</a:t>
            </a:r>
            <a:r>
              <a:rPr lang="ru-RU" dirty="0"/>
              <a:t> </a:t>
            </a:r>
            <a:r>
              <a:rPr lang="ru-RU" dirty="0" err="1"/>
              <a:t>риніт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35722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080120"/>
          </a:xfrm>
        </p:spPr>
        <p:txBody>
          <a:bodyPr/>
          <a:lstStyle/>
          <a:p>
            <a:r>
              <a:rPr lang="uk-UA" dirty="0" smtClean="0"/>
              <a:t>                   Лікування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54461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ru-RU" b="1" i="1" dirty="0"/>
          </a:p>
          <a:p>
            <a:pPr marL="0" indent="0">
              <a:buNone/>
            </a:pPr>
            <a:r>
              <a:rPr lang="ru-RU" dirty="0"/>
              <a:t>На початку </a:t>
            </a:r>
            <a:r>
              <a:rPr lang="ru-RU" dirty="0" err="1"/>
              <a:t>захворювання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розвиток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зупинити</a:t>
            </a:r>
            <a:r>
              <a:rPr lang="ru-RU" dirty="0"/>
              <a:t> за </a:t>
            </a:r>
            <a:r>
              <a:rPr lang="ru-RU" dirty="0" err="1"/>
              <a:t>допомогою</a:t>
            </a:r>
            <a:r>
              <a:rPr lang="ru-RU" dirty="0"/>
              <a:t> </a:t>
            </a:r>
            <a:r>
              <a:rPr lang="ru-RU" dirty="0" err="1"/>
              <a:t>потогінних</a:t>
            </a:r>
            <a:r>
              <a:rPr lang="ru-RU" dirty="0"/>
              <a:t> та </a:t>
            </a:r>
            <a:r>
              <a:rPr lang="ru-RU" dirty="0" err="1"/>
              <a:t>відволікальних</a:t>
            </a:r>
            <a:r>
              <a:rPr lang="ru-RU" dirty="0"/>
              <a:t> </a:t>
            </a:r>
            <a:r>
              <a:rPr lang="ru-RU" dirty="0" err="1"/>
              <a:t>засобів</a:t>
            </a:r>
            <a:r>
              <a:rPr lang="ru-RU" dirty="0"/>
              <a:t> (</a:t>
            </a:r>
            <a:r>
              <a:rPr lang="ru-RU" dirty="0" err="1"/>
              <a:t>гарячі</a:t>
            </a:r>
            <a:r>
              <a:rPr lang="ru-RU" dirty="0"/>
              <a:t> </a:t>
            </a:r>
            <a:r>
              <a:rPr lang="ru-RU" dirty="0" err="1"/>
              <a:t>гірчичні</a:t>
            </a:r>
            <a:r>
              <a:rPr lang="ru-RU" dirty="0"/>
              <a:t> </a:t>
            </a:r>
            <a:r>
              <a:rPr lang="ru-RU" dirty="0" err="1"/>
              <a:t>ванни</a:t>
            </a:r>
            <a:r>
              <a:rPr lang="ru-RU" dirty="0"/>
              <a:t> для </a:t>
            </a:r>
            <a:r>
              <a:rPr lang="ru-RU" dirty="0" err="1"/>
              <a:t>ніг</a:t>
            </a:r>
            <a:r>
              <a:rPr lang="ru-RU" dirty="0"/>
              <a:t>, </a:t>
            </a:r>
            <a:r>
              <a:rPr lang="ru-RU" dirty="0" err="1"/>
              <a:t>дітям</a:t>
            </a:r>
            <a:r>
              <a:rPr lang="ru-RU" dirty="0"/>
              <a:t> </a:t>
            </a:r>
            <a:r>
              <a:rPr lang="ru-RU" dirty="0" err="1"/>
              <a:t>показані</a:t>
            </a:r>
            <a:r>
              <a:rPr lang="ru-RU" dirty="0"/>
              <a:t> </a:t>
            </a:r>
            <a:r>
              <a:rPr lang="ru-RU" dirty="0" err="1"/>
              <a:t>парафінові</a:t>
            </a:r>
            <a:r>
              <a:rPr lang="ru-RU" dirty="0"/>
              <a:t> “</a:t>
            </a:r>
            <a:r>
              <a:rPr lang="ru-RU" dirty="0" err="1"/>
              <a:t>панчішки</a:t>
            </a:r>
            <a:r>
              <a:rPr lang="ru-RU" dirty="0"/>
              <a:t>’). </a:t>
            </a:r>
            <a:r>
              <a:rPr lang="ru-RU" dirty="0" err="1"/>
              <a:t>Призначають</a:t>
            </a:r>
            <a:r>
              <a:rPr lang="ru-RU" dirty="0"/>
              <a:t> </a:t>
            </a:r>
            <a:r>
              <a:rPr lang="ru-RU" dirty="0" err="1"/>
              <a:t>судинозвужувальні</a:t>
            </a:r>
            <a:r>
              <a:rPr lang="ru-RU" dirty="0"/>
              <a:t> засоби для </a:t>
            </a:r>
            <a:r>
              <a:rPr lang="ru-RU" dirty="0" err="1"/>
              <a:t>закапування</a:t>
            </a:r>
            <a:r>
              <a:rPr lang="ru-RU" dirty="0"/>
              <a:t> в </a:t>
            </a:r>
            <a:r>
              <a:rPr lang="ru-RU" dirty="0" err="1"/>
              <a:t>ніс</a:t>
            </a:r>
            <a:r>
              <a:rPr lang="ru-RU" dirty="0"/>
              <a:t> (0,1 % </a:t>
            </a:r>
            <a:r>
              <a:rPr lang="ru-RU" dirty="0" err="1"/>
              <a:t>розчини</a:t>
            </a:r>
            <a:r>
              <a:rPr lang="ru-RU" dirty="0"/>
              <a:t> </a:t>
            </a:r>
            <a:r>
              <a:rPr lang="ru-RU" dirty="0" err="1"/>
              <a:t>нафтизину</a:t>
            </a:r>
            <a:r>
              <a:rPr lang="ru-RU" dirty="0"/>
              <a:t>, </a:t>
            </a:r>
            <a:r>
              <a:rPr lang="ru-RU" dirty="0" err="1"/>
              <a:t>галазоліну</a:t>
            </a:r>
            <a:r>
              <a:rPr lang="ru-RU" dirty="0"/>
              <a:t>, </a:t>
            </a:r>
            <a:r>
              <a:rPr lang="ru-RU" dirty="0" err="1"/>
              <a:t>санорину</a:t>
            </a:r>
            <a:r>
              <a:rPr lang="ru-RU" dirty="0"/>
              <a:t>, </a:t>
            </a:r>
            <a:r>
              <a:rPr lang="uk-UA" dirty="0" smtClean="0"/>
              <a:t>ін.</a:t>
            </a:r>
            <a:r>
              <a:rPr lang="ru-RU" dirty="0" smtClean="0"/>
              <a:t>). </a:t>
            </a:r>
            <a:r>
              <a:rPr lang="ru-RU" dirty="0" err="1"/>
              <a:t>Ці</a:t>
            </a:r>
            <a:r>
              <a:rPr lang="ru-RU" dirty="0"/>
              <a:t> </a:t>
            </a:r>
            <a:r>
              <a:rPr lang="ru-RU" dirty="0" err="1"/>
              <a:t>лікарські</a:t>
            </a:r>
            <a:r>
              <a:rPr lang="ru-RU" dirty="0"/>
              <a:t> </a:t>
            </a:r>
            <a:r>
              <a:rPr lang="ru-RU" dirty="0" err="1"/>
              <a:t>засоби</a:t>
            </a:r>
            <a:r>
              <a:rPr lang="ru-RU" dirty="0"/>
              <a:t> </a:t>
            </a:r>
            <a:r>
              <a:rPr lang="ru-RU" dirty="0" err="1"/>
              <a:t>сприяють</a:t>
            </a:r>
            <a:r>
              <a:rPr lang="ru-RU" dirty="0"/>
              <a:t> </a:t>
            </a:r>
            <a:r>
              <a:rPr lang="ru-RU" dirty="0" err="1"/>
              <a:t>поліпшенню</a:t>
            </a:r>
            <a:r>
              <a:rPr lang="ru-RU" dirty="0"/>
              <a:t> носового </a:t>
            </a:r>
            <a:r>
              <a:rPr lang="ru-RU" dirty="0" err="1"/>
              <a:t>дихання</a:t>
            </a:r>
            <a:r>
              <a:rPr lang="ru-RU" dirty="0"/>
              <a:t>, </a:t>
            </a:r>
            <a:r>
              <a:rPr lang="ru-RU" dirty="0" err="1"/>
              <a:t>збереженню</a:t>
            </a:r>
            <a:r>
              <a:rPr lang="ru-RU" dirty="0"/>
              <a:t> </a:t>
            </a:r>
            <a:r>
              <a:rPr lang="ru-RU" dirty="0" err="1"/>
              <a:t>прохідності</a:t>
            </a:r>
            <a:r>
              <a:rPr lang="ru-RU" dirty="0"/>
              <a:t> </a:t>
            </a:r>
            <a:r>
              <a:rPr lang="ru-RU" dirty="0" err="1"/>
              <a:t>отворів</a:t>
            </a:r>
            <a:r>
              <a:rPr lang="ru-RU" dirty="0"/>
              <a:t> </a:t>
            </a:r>
            <a:r>
              <a:rPr lang="ru-RU" dirty="0" err="1"/>
              <a:t>навколоносових</a:t>
            </a:r>
            <a:r>
              <a:rPr lang="ru-RU" dirty="0"/>
              <a:t> пазух носа, </a:t>
            </a:r>
            <a:r>
              <a:rPr lang="ru-RU" dirty="0" err="1"/>
              <a:t>зменшенню</a:t>
            </a:r>
            <a:r>
              <a:rPr lang="ru-RU" dirty="0"/>
              <a:t> </a:t>
            </a:r>
            <a:r>
              <a:rPr lang="ru-RU" dirty="0" err="1"/>
              <a:t>набряку</a:t>
            </a:r>
            <a:r>
              <a:rPr lang="ru-RU" dirty="0"/>
              <a:t> </a:t>
            </a:r>
            <a:r>
              <a:rPr lang="ru-RU" dirty="0" err="1"/>
              <a:t>слизової</a:t>
            </a:r>
            <a:r>
              <a:rPr lang="ru-RU" dirty="0"/>
              <a:t> </a:t>
            </a:r>
            <a:r>
              <a:rPr lang="ru-RU" dirty="0" err="1"/>
              <a:t>оболонки</a:t>
            </a:r>
            <a:r>
              <a:rPr lang="ru-RU" dirty="0"/>
              <a:t> </a:t>
            </a:r>
            <a:r>
              <a:rPr lang="ru-RU" dirty="0" err="1"/>
              <a:t>слухової</a:t>
            </a:r>
            <a:r>
              <a:rPr lang="ru-RU" dirty="0"/>
              <a:t> труби.</a:t>
            </a:r>
          </a:p>
          <a:p>
            <a:pPr marL="0" indent="0">
              <a:buNone/>
            </a:pPr>
            <a:r>
              <a:rPr lang="ru-RU" dirty="0" err="1"/>
              <a:t>Термін</a:t>
            </a:r>
            <a:r>
              <a:rPr lang="ru-RU" dirty="0"/>
              <a:t> </a:t>
            </a:r>
            <a:r>
              <a:rPr lang="ru-RU" dirty="0" err="1"/>
              <a:t>застосування</a:t>
            </a:r>
            <a:r>
              <a:rPr lang="ru-RU" dirty="0"/>
              <a:t> </a:t>
            </a:r>
            <a:r>
              <a:rPr lang="ru-RU" dirty="0" err="1"/>
              <a:t>судинозвужувальних</a:t>
            </a:r>
            <a:r>
              <a:rPr lang="ru-RU" dirty="0"/>
              <a:t> </a:t>
            </a:r>
            <a:r>
              <a:rPr lang="ru-RU" dirty="0" err="1"/>
              <a:t>крапель</a:t>
            </a:r>
            <a:r>
              <a:rPr lang="ru-RU" dirty="0"/>
              <a:t> не повинен </a:t>
            </a:r>
            <a:r>
              <a:rPr lang="ru-RU" dirty="0" err="1"/>
              <a:t>перевищувати</a:t>
            </a:r>
            <a:r>
              <a:rPr lang="ru-RU" dirty="0"/>
              <a:t> 1 </a:t>
            </a:r>
            <a:r>
              <a:rPr lang="ru-RU" dirty="0" err="1"/>
              <a:t>тижня</a:t>
            </a:r>
            <a:r>
              <a:rPr lang="ru-RU" dirty="0"/>
              <a:t>. </a:t>
            </a:r>
            <a:r>
              <a:rPr lang="ru-RU" dirty="0" err="1"/>
              <a:t>Більш</a:t>
            </a:r>
            <a:r>
              <a:rPr lang="ru-RU" dirty="0"/>
              <a:t> </a:t>
            </a:r>
            <a:r>
              <a:rPr lang="ru-RU" dirty="0" err="1"/>
              <a:t>тривале</a:t>
            </a:r>
            <a:r>
              <a:rPr lang="ru-RU" dirty="0"/>
              <a:t> </a:t>
            </a:r>
            <a:r>
              <a:rPr lang="ru-RU" dirty="0" err="1"/>
              <a:t>вживання</a:t>
            </a:r>
            <a:r>
              <a:rPr lang="ru-RU" dirty="0"/>
              <a:t> </a:t>
            </a:r>
            <a:r>
              <a:rPr lang="ru-RU" dirty="0" err="1"/>
              <a:t>цих</a:t>
            </a:r>
            <a:r>
              <a:rPr lang="ru-RU" dirty="0"/>
              <a:t> </a:t>
            </a:r>
            <a:r>
              <a:rPr lang="ru-RU" dirty="0" err="1"/>
              <a:t>засобів</a:t>
            </a:r>
            <a:r>
              <a:rPr lang="ru-RU" dirty="0"/>
              <a:t> </a:t>
            </a:r>
            <a:r>
              <a:rPr lang="ru-RU" dirty="0" err="1"/>
              <a:t>може</a:t>
            </a:r>
            <a:r>
              <a:rPr lang="ru-RU" dirty="0"/>
              <a:t> </a:t>
            </a:r>
            <a:r>
              <a:rPr lang="ru-RU" dirty="0" err="1"/>
              <a:t>спричинити</a:t>
            </a:r>
            <a:r>
              <a:rPr lang="ru-RU" dirty="0"/>
              <a:t> </a:t>
            </a:r>
            <a:r>
              <a:rPr lang="ru-RU" dirty="0" err="1"/>
              <a:t>розвиток</a:t>
            </a:r>
            <a:r>
              <a:rPr lang="ru-RU" dirty="0"/>
              <a:t> медикаментозного </a:t>
            </a:r>
            <a:r>
              <a:rPr lang="ru-RU" dirty="0" err="1"/>
              <a:t>риніту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>При головному болю </a:t>
            </a:r>
            <a:r>
              <a:rPr lang="ru-RU" dirty="0" err="1"/>
              <a:t>призначають</a:t>
            </a:r>
            <a:r>
              <a:rPr lang="ru-RU" dirty="0"/>
              <a:t> </a:t>
            </a:r>
            <a:r>
              <a:rPr lang="ru-RU" dirty="0" err="1"/>
              <a:t>знеболювальні</a:t>
            </a:r>
            <a:r>
              <a:rPr lang="ru-RU" dirty="0"/>
              <a:t> </a:t>
            </a:r>
            <a:r>
              <a:rPr lang="ru-RU" dirty="0" err="1"/>
              <a:t>препарати</a:t>
            </a:r>
            <a:r>
              <a:rPr lang="ru-RU" dirty="0"/>
              <a:t> (</a:t>
            </a:r>
            <a:r>
              <a:rPr lang="ru-RU" dirty="0" err="1"/>
              <a:t>пенталгін</a:t>
            </a:r>
            <a:r>
              <a:rPr lang="ru-RU" dirty="0"/>
              <a:t>, </a:t>
            </a:r>
            <a:r>
              <a:rPr lang="ru-RU" dirty="0" err="1"/>
              <a:t>аскофен</a:t>
            </a:r>
            <a:r>
              <a:rPr lang="ru-RU" dirty="0"/>
              <a:t> </a:t>
            </a:r>
            <a:r>
              <a:rPr lang="ru-RU" dirty="0" err="1"/>
              <a:t>тощо</a:t>
            </a:r>
            <a:r>
              <a:rPr lang="ru-RU" dirty="0"/>
              <a:t>). </a:t>
            </a:r>
            <a:r>
              <a:rPr lang="ru-RU" dirty="0" err="1"/>
              <a:t>Використовують</a:t>
            </a:r>
            <a:r>
              <a:rPr lang="ru-RU" dirty="0"/>
              <a:t> </a:t>
            </a:r>
            <a:r>
              <a:rPr lang="ru-RU" dirty="0" err="1"/>
              <a:t>препарати</a:t>
            </a:r>
            <a:r>
              <a:rPr lang="ru-RU" dirty="0"/>
              <a:t> в </a:t>
            </a:r>
            <a:r>
              <a:rPr lang="ru-RU" dirty="0" err="1"/>
              <a:t>аерозольних</a:t>
            </a:r>
            <a:r>
              <a:rPr lang="ru-RU" dirty="0"/>
              <a:t> упаковках: </a:t>
            </a:r>
            <a:r>
              <a:rPr lang="ru-RU" dirty="0" err="1"/>
              <a:t>інгаліпт</a:t>
            </a:r>
            <a:r>
              <a:rPr lang="ru-RU" dirty="0"/>
              <a:t>, </a:t>
            </a:r>
            <a:r>
              <a:rPr lang="ru-RU" dirty="0" err="1"/>
              <a:t>каметон</a:t>
            </a:r>
            <a:r>
              <a:rPr lang="ru-RU" dirty="0"/>
              <a:t>; а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вдихання</a:t>
            </a:r>
            <a:r>
              <a:rPr lang="ru-RU" dirty="0"/>
              <a:t> </a:t>
            </a:r>
            <a:r>
              <a:rPr lang="ru-RU" dirty="0" err="1"/>
              <a:t>гарячого</a:t>
            </a:r>
            <a:r>
              <a:rPr lang="ru-RU" dirty="0"/>
              <a:t> </a:t>
            </a:r>
            <a:r>
              <a:rPr lang="ru-RU" dirty="0" err="1"/>
              <a:t>повітря</a:t>
            </a:r>
            <a:r>
              <a:rPr lang="ru-RU" dirty="0"/>
              <a:t> та </a:t>
            </a:r>
            <a:r>
              <a:rPr lang="ru-RU" dirty="0" err="1"/>
              <a:t>зрошування</a:t>
            </a:r>
            <a:r>
              <a:rPr lang="ru-RU" dirty="0"/>
              <a:t> </a:t>
            </a:r>
            <a:r>
              <a:rPr lang="ru-RU" dirty="0" err="1"/>
              <a:t>порожнини</a:t>
            </a:r>
            <a:r>
              <a:rPr lang="ru-RU" dirty="0"/>
              <a:t> носа </a:t>
            </a:r>
            <a:r>
              <a:rPr lang="ru-RU" dirty="0" err="1"/>
              <a:t>відварами</a:t>
            </a:r>
            <a:r>
              <a:rPr lang="ru-RU" dirty="0"/>
              <a:t> </a:t>
            </a:r>
            <a:r>
              <a:rPr lang="ru-RU" dirty="0" err="1"/>
              <a:t>квіток</a:t>
            </a:r>
            <a:r>
              <a:rPr lang="ru-RU" dirty="0"/>
              <a:t> і </a:t>
            </a:r>
            <a:r>
              <a:rPr lang="ru-RU" dirty="0" err="1"/>
              <a:t>листя</a:t>
            </a:r>
            <a:r>
              <a:rPr lang="ru-RU" dirty="0"/>
              <a:t> </a:t>
            </a:r>
            <a:r>
              <a:rPr lang="ru-RU" dirty="0" err="1"/>
              <a:t>шавлії</a:t>
            </a:r>
            <a:r>
              <a:rPr lang="ru-RU" dirty="0"/>
              <a:t> (10 </a:t>
            </a:r>
            <a:r>
              <a:rPr lang="ru-RU" i="1" dirty="0"/>
              <a:t>г</a:t>
            </a:r>
            <a:r>
              <a:rPr lang="ru-RU" dirty="0"/>
              <a:t> на 200 </a:t>
            </a:r>
            <a:r>
              <a:rPr lang="ru-RU" i="1" dirty="0"/>
              <a:t>мл</a:t>
            </a:r>
            <a:r>
              <a:rPr lang="ru-RU" dirty="0"/>
              <a:t> </a:t>
            </a:r>
            <a:r>
              <a:rPr lang="ru-RU" dirty="0" err="1"/>
              <a:t>кип’яченої</a:t>
            </a:r>
            <a:r>
              <a:rPr lang="ru-RU" dirty="0"/>
              <a:t> води). </a:t>
            </a:r>
            <a:r>
              <a:rPr lang="ru-RU" dirty="0" err="1"/>
              <a:t>Застосовують</a:t>
            </a:r>
            <a:r>
              <a:rPr lang="ru-RU" dirty="0"/>
              <a:t> </a:t>
            </a:r>
            <a:r>
              <a:rPr lang="ru-RU" dirty="0" err="1"/>
              <a:t>фізіотерапевтичні</a:t>
            </a:r>
            <a:r>
              <a:rPr lang="ru-RU" dirty="0"/>
              <a:t> </a:t>
            </a:r>
            <a:r>
              <a:rPr lang="ru-RU" dirty="0" err="1"/>
              <a:t>процедури</a:t>
            </a:r>
            <a:r>
              <a:rPr lang="ru-RU" dirty="0"/>
              <a:t> (</a:t>
            </a:r>
            <a:r>
              <a:rPr lang="ru-RU" dirty="0" smtClean="0"/>
              <a:t>ЛУЧ-2, </a:t>
            </a:r>
            <a:r>
              <a:rPr lang="ru-RU" dirty="0"/>
              <a:t>УВЧ на </a:t>
            </a:r>
            <a:r>
              <a:rPr lang="ru-RU" dirty="0" err="1"/>
              <a:t>ніс</a:t>
            </a:r>
            <a:r>
              <a:rPr lang="ru-RU" dirty="0"/>
              <a:t>, УФО </a:t>
            </a:r>
            <a:r>
              <a:rPr lang="ru-RU" dirty="0" err="1"/>
              <a:t>ендоназально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на </a:t>
            </a:r>
            <a:r>
              <a:rPr lang="ru-RU" dirty="0" err="1"/>
              <a:t>підошви</a:t>
            </a:r>
            <a:r>
              <a:rPr lang="ru-RU" dirty="0"/>
              <a:t> </a:t>
            </a:r>
            <a:r>
              <a:rPr lang="ru-RU" dirty="0" err="1"/>
              <a:t>тощо</a:t>
            </a:r>
            <a:r>
              <a:rPr lang="ru-RU" dirty="0"/>
              <a:t>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58716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216024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          </a:t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>             Нежить </a:t>
            </a:r>
            <a:r>
              <a:rPr lang="ru-RU" b="1" dirty="0"/>
              <a:t>у </a:t>
            </a:r>
            <a:r>
              <a:rPr lang="ru-RU" b="1" dirty="0" err="1"/>
              <a:t>немовлят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7987" y="1196752"/>
            <a:ext cx="6038189" cy="597666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>Нежить </a:t>
            </a:r>
            <a:r>
              <a:rPr lang="ru-RU" dirty="0"/>
              <a:t>у </a:t>
            </a:r>
            <a:r>
              <a:rPr lang="ru-RU" dirty="0" err="1"/>
              <a:t>немовлят</a:t>
            </a:r>
            <a:r>
              <a:rPr lang="ru-RU" dirty="0"/>
              <a:t> – </a:t>
            </a:r>
            <a:r>
              <a:rPr lang="ru-RU" dirty="0" err="1"/>
              <a:t>завжди</a:t>
            </a:r>
            <a:r>
              <a:rPr lang="ru-RU" dirty="0"/>
              <a:t> є тяжким </a:t>
            </a:r>
            <a:r>
              <a:rPr lang="ru-RU" dirty="0" err="1"/>
              <a:t>захворюванням</a:t>
            </a:r>
            <a:r>
              <a:rPr lang="ru-RU" dirty="0"/>
              <a:t>, </a:t>
            </a:r>
            <a:r>
              <a:rPr lang="ru-RU" dirty="0" err="1"/>
              <a:t>оскільки</a:t>
            </a:r>
            <a:r>
              <a:rPr lang="ru-RU" dirty="0"/>
              <a:t> в них </a:t>
            </a:r>
            <a:r>
              <a:rPr lang="ru-RU" dirty="0" err="1"/>
              <a:t>ще</a:t>
            </a:r>
            <a:r>
              <a:rPr lang="ru-RU" dirty="0"/>
              <a:t> </a:t>
            </a:r>
            <a:r>
              <a:rPr lang="ru-RU" dirty="0" err="1"/>
              <a:t>недостатньо</a:t>
            </a:r>
            <a:r>
              <a:rPr lang="ru-RU" dirty="0"/>
              <a:t> </a:t>
            </a:r>
            <a:r>
              <a:rPr lang="ru-RU" dirty="0" err="1"/>
              <a:t>розвинені</a:t>
            </a:r>
            <a:r>
              <a:rPr lang="ru-RU" dirty="0"/>
              <a:t> </a:t>
            </a:r>
            <a:r>
              <a:rPr lang="ru-RU" dirty="0" err="1"/>
              <a:t>захисні</a:t>
            </a:r>
            <a:r>
              <a:rPr lang="ru-RU" dirty="0"/>
              <a:t> </a:t>
            </a:r>
            <a:r>
              <a:rPr lang="ru-RU" dirty="0" err="1"/>
              <a:t>механізми</a:t>
            </a:r>
            <a:r>
              <a:rPr lang="ru-RU" dirty="0"/>
              <a:t>. </a:t>
            </a:r>
            <a:r>
              <a:rPr lang="ru-RU" dirty="0" err="1" smtClean="0"/>
              <a:t>Утруднення</a:t>
            </a:r>
            <a:r>
              <a:rPr lang="ru-RU" dirty="0" smtClean="0"/>
              <a:t> </a:t>
            </a:r>
            <a:r>
              <a:rPr lang="ru-RU" dirty="0"/>
              <a:t>носового </a:t>
            </a:r>
            <a:r>
              <a:rPr lang="ru-RU" dirty="0" err="1"/>
              <a:t>дихання</a:t>
            </a:r>
            <a:r>
              <a:rPr lang="ru-RU" dirty="0"/>
              <a:t> </a:t>
            </a:r>
            <a:r>
              <a:rPr lang="ru-RU" dirty="0" err="1"/>
              <a:t>немовлята</a:t>
            </a:r>
            <a:r>
              <a:rPr lang="ru-RU" dirty="0"/>
              <a:t> </a:t>
            </a:r>
            <a:r>
              <a:rPr lang="ru-RU" dirty="0" err="1"/>
              <a:t>переносять</a:t>
            </a:r>
            <a:r>
              <a:rPr lang="ru-RU" dirty="0"/>
              <a:t> </a:t>
            </a:r>
            <a:r>
              <a:rPr lang="ru-RU" dirty="0" err="1"/>
              <a:t>важче</a:t>
            </a:r>
            <a:r>
              <a:rPr lang="ru-RU" dirty="0"/>
              <a:t>, </a:t>
            </a:r>
            <a:r>
              <a:rPr lang="ru-RU" dirty="0" err="1"/>
              <a:t>ніж</a:t>
            </a:r>
            <a:r>
              <a:rPr lang="ru-RU" dirty="0"/>
              <a:t> </a:t>
            </a:r>
            <a:r>
              <a:rPr lang="ru-RU" dirty="0" err="1"/>
              <a:t>старші</a:t>
            </a:r>
            <a:r>
              <a:rPr lang="ru-RU" dirty="0"/>
              <a:t> </a:t>
            </a:r>
            <a:r>
              <a:rPr lang="ru-RU" dirty="0" err="1"/>
              <a:t>діти</a:t>
            </a:r>
            <a:r>
              <a:rPr lang="ru-RU" dirty="0"/>
              <a:t>, </a:t>
            </a:r>
            <a:r>
              <a:rPr lang="ru-RU" dirty="0" err="1"/>
              <a:t>оскільки</a:t>
            </a:r>
            <a:r>
              <a:rPr lang="ru-RU" dirty="0"/>
              <a:t>, </a:t>
            </a:r>
            <a:r>
              <a:rPr lang="ru-RU" dirty="0" err="1"/>
              <a:t>крім</a:t>
            </a:r>
            <a:r>
              <a:rPr lang="ru-RU" dirty="0"/>
              <a:t> </a:t>
            </a:r>
            <a:r>
              <a:rPr lang="ru-RU" dirty="0" err="1"/>
              <a:t>порушення</a:t>
            </a:r>
            <a:r>
              <a:rPr lang="ru-RU" dirty="0"/>
              <a:t> </a:t>
            </a:r>
            <a:r>
              <a:rPr lang="ru-RU" dirty="0" err="1"/>
              <a:t>дихання</a:t>
            </a:r>
            <a:r>
              <a:rPr lang="ru-RU" dirty="0"/>
              <a:t>, нежить </a:t>
            </a:r>
            <a:r>
              <a:rPr lang="ru-RU" dirty="0" err="1"/>
              <a:t>перешкоджає</a:t>
            </a:r>
            <a:r>
              <a:rPr lang="ru-RU" dirty="0"/>
              <a:t> </a:t>
            </a:r>
            <a:r>
              <a:rPr lang="ru-RU" dirty="0" err="1"/>
              <a:t>ще</a:t>
            </a:r>
            <a:r>
              <a:rPr lang="ru-RU" dirty="0"/>
              <a:t> й грудному </a:t>
            </a:r>
            <a:r>
              <a:rPr lang="ru-RU" dirty="0" err="1"/>
              <a:t>годуванню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b="1" i="1" dirty="0" err="1">
                <a:solidFill>
                  <a:srgbClr val="0070C0"/>
                </a:solidFill>
              </a:rPr>
              <a:t>Клініка</a:t>
            </a:r>
            <a:endParaRPr lang="ru-RU" b="1" i="1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ru-RU" dirty="0"/>
              <a:t>Температура </a:t>
            </a:r>
            <a:r>
              <a:rPr lang="ru-RU" dirty="0" err="1"/>
              <a:t>тіла</a:t>
            </a:r>
            <a:r>
              <a:rPr lang="ru-RU" dirty="0"/>
              <a:t> часто </a:t>
            </a:r>
            <a:r>
              <a:rPr lang="ru-RU" dirty="0" err="1"/>
              <a:t>висока</a:t>
            </a:r>
            <a:r>
              <a:rPr lang="ru-RU" dirty="0"/>
              <a:t>. </a:t>
            </a:r>
            <a:r>
              <a:rPr lang="ru-RU" dirty="0" err="1"/>
              <a:t>Можуть</a:t>
            </a:r>
            <a:r>
              <a:rPr lang="ru-RU" dirty="0"/>
              <a:t> </a:t>
            </a:r>
            <a:r>
              <a:rPr lang="ru-RU" dirty="0" err="1"/>
              <a:t>виникати</a:t>
            </a:r>
            <a:r>
              <a:rPr lang="ru-RU" dirty="0"/>
              <a:t> </a:t>
            </a:r>
            <a:r>
              <a:rPr lang="ru-RU" dirty="0" err="1"/>
              <a:t>менінгеальні</a:t>
            </a:r>
            <a:r>
              <a:rPr lang="ru-RU" dirty="0"/>
              <a:t> </a:t>
            </a:r>
            <a:r>
              <a:rPr lang="ru-RU" dirty="0" err="1"/>
              <a:t>симптоми</a:t>
            </a:r>
            <a:r>
              <a:rPr lang="ru-RU" dirty="0"/>
              <a:t>, </a:t>
            </a:r>
            <a:r>
              <a:rPr lang="ru-RU" dirty="0" err="1"/>
              <a:t>нерідко</a:t>
            </a:r>
            <a:r>
              <a:rPr lang="ru-RU" dirty="0"/>
              <a:t> </a:t>
            </a:r>
            <a:r>
              <a:rPr lang="ru-RU" dirty="0" err="1"/>
              <a:t>порушується</a:t>
            </a:r>
            <a:r>
              <a:rPr lang="ru-RU" dirty="0"/>
              <a:t> </a:t>
            </a:r>
            <a:r>
              <a:rPr lang="ru-RU" dirty="0" err="1"/>
              <a:t>функція</a:t>
            </a:r>
            <a:r>
              <a:rPr lang="ru-RU" dirty="0"/>
              <a:t> </a:t>
            </a:r>
            <a:r>
              <a:rPr lang="ru-RU" dirty="0" err="1"/>
              <a:t>системи</a:t>
            </a:r>
            <a:r>
              <a:rPr lang="ru-RU" dirty="0"/>
              <a:t> </a:t>
            </a:r>
            <a:r>
              <a:rPr lang="ru-RU" dirty="0" err="1"/>
              <a:t>травлення</a:t>
            </a:r>
            <a:r>
              <a:rPr lang="ru-RU" dirty="0"/>
              <a:t> – </a:t>
            </a:r>
            <a:r>
              <a:rPr lang="ru-RU" dirty="0" err="1"/>
              <a:t>блювання</a:t>
            </a:r>
            <a:r>
              <a:rPr lang="ru-RU" dirty="0"/>
              <a:t>, проноси. При тяжкому </a:t>
            </a:r>
            <a:r>
              <a:rPr lang="ru-RU" dirty="0" err="1"/>
              <a:t>перебігу</a:t>
            </a:r>
            <a:r>
              <a:rPr lang="ru-RU" dirty="0"/>
              <a:t> </a:t>
            </a:r>
            <a:r>
              <a:rPr lang="ru-RU" dirty="0" err="1"/>
              <a:t>хвороби</a:t>
            </a:r>
            <a:r>
              <a:rPr lang="ru-RU" dirty="0"/>
              <a:t> </a:t>
            </a:r>
            <a:r>
              <a:rPr lang="ru-RU" dirty="0" err="1"/>
              <a:t>глотковий</a:t>
            </a:r>
            <a:r>
              <a:rPr lang="ru-RU" dirty="0"/>
              <a:t> </a:t>
            </a:r>
            <a:r>
              <a:rPr lang="ru-RU" dirty="0" err="1"/>
              <a:t>мигдалик</a:t>
            </a:r>
            <a:r>
              <a:rPr lang="ru-RU" dirty="0"/>
              <a:t> </a:t>
            </a:r>
            <a:r>
              <a:rPr lang="ru-RU" dirty="0" err="1"/>
              <a:t>стає</a:t>
            </a:r>
            <a:r>
              <a:rPr lang="ru-RU" dirty="0"/>
              <a:t> </a:t>
            </a:r>
            <a:r>
              <a:rPr lang="ru-RU" dirty="0" err="1"/>
              <a:t>основним</a:t>
            </a:r>
            <a:r>
              <a:rPr lang="ru-RU" dirty="0"/>
              <a:t> </a:t>
            </a:r>
            <a:r>
              <a:rPr lang="ru-RU" dirty="0" err="1"/>
              <a:t>вогнищем</a:t>
            </a:r>
            <a:r>
              <a:rPr lang="ru-RU" dirty="0"/>
              <a:t> </a:t>
            </a:r>
            <a:r>
              <a:rPr lang="ru-RU" dirty="0" err="1"/>
              <a:t>інфекції</a:t>
            </a:r>
            <a:r>
              <a:rPr lang="ru-RU" dirty="0"/>
              <a:t> (</a:t>
            </a:r>
            <a:r>
              <a:rPr lang="ru-RU" dirty="0" err="1"/>
              <a:t>аденоїдит</a:t>
            </a:r>
            <a:r>
              <a:rPr lang="ru-RU" dirty="0"/>
              <a:t>). </a:t>
            </a:r>
            <a:r>
              <a:rPr lang="ru-RU" dirty="0" err="1"/>
              <a:t>Трапляються</a:t>
            </a:r>
            <a:r>
              <a:rPr lang="ru-RU" dirty="0"/>
              <a:t> й </a:t>
            </a:r>
            <a:r>
              <a:rPr lang="ru-RU" dirty="0" err="1"/>
              <a:t>інші</a:t>
            </a:r>
            <a:r>
              <a:rPr lang="ru-RU" dirty="0"/>
              <a:t> </a:t>
            </a:r>
            <a:r>
              <a:rPr lang="ru-RU" dirty="0" err="1"/>
              <a:t>ускладнення</a:t>
            </a:r>
            <a:r>
              <a:rPr lang="ru-RU" dirty="0"/>
              <a:t>, </a:t>
            </a:r>
            <a:r>
              <a:rPr lang="ru-RU" dirty="0" err="1"/>
              <a:t>зокрема</a:t>
            </a:r>
            <a:r>
              <a:rPr lang="ru-RU" dirty="0"/>
              <a:t> </a:t>
            </a:r>
            <a:r>
              <a:rPr lang="ru-RU" dirty="0" err="1"/>
              <a:t>запалення</a:t>
            </a:r>
            <a:r>
              <a:rPr lang="ru-RU" dirty="0"/>
              <a:t> </a:t>
            </a:r>
            <a:r>
              <a:rPr lang="ru-RU" dirty="0" err="1"/>
              <a:t>вуха</a:t>
            </a:r>
            <a:r>
              <a:rPr lang="ru-RU" dirty="0"/>
              <a:t>, </a:t>
            </a:r>
            <a:r>
              <a:rPr lang="ru-RU" dirty="0" err="1"/>
              <a:t>гортані</a:t>
            </a:r>
            <a:r>
              <a:rPr lang="ru-RU" dirty="0"/>
              <a:t>, </a:t>
            </a:r>
            <a:r>
              <a:rPr lang="ru-RU" dirty="0" err="1"/>
              <a:t>легень</a:t>
            </a:r>
            <a:r>
              <a:rPr lang="ru-RU" dirty="0"/>
              <a:t> </a:t>
            </a:r>
            <a:r>
              <a:rPr lang="ru-RU" dirty="0" err="1"/>
              <a:t>тощо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b="1" i="1" dirty="0" err="1">
                <a:solidFill>
                  <a:srgbClr val="0070C0"/>
                </a:solidFill>
              </a:rPr>
              <a:t>Лікування</a:t>
            </a:r>
            <a:endParaRPr lang="ru-RU" b="1" i="1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ru-RU" dirty="0"/>
              <a:t>За </a:t>
            </a:r>
            <a:r>
              <a:rPr lang="ru-RU" dirty="0" err="1"/>
              <a:t>допомогою</a:t>
            </a:r>
            <a:r>
              <a:rPr lang="ru-RU" dirty="0"/>
              <a:t> </a:t>
            </a:r>
            <a:r>
              <a:rPr lang="ru-RU" dirty="0" err="1"/>
              <a:t>судинозвужувальних</a:t>
            </a:r>
            <a:r>
              <a:rPr lang="ru-RU" dirty="0"/>
              <a:t> </a:t>
            </a:r>
            <a:r>
              <a:rPr lang="ru-RU" dirty="0" err="1"/>
              <a:t>крапель</a:t>
            </a:r>
            <a:r>
              <a:rPr lang="ru-RU" dirty="0"/>
              <a:t> в </a:t>
            </a:r>
            <a:r>
              <a:rPr lang="ru-RU" dirty="0" err="1"/>
              <a:t>ніс</a:t>
            </a:r>
            <a:r>
              <a:rPr lang="ru-RU" dirty="0"/>
              <a:t> (0,05 % </a:t>
            </a:r>
            <a:r>
              <a:rPr lang="ru-RU" dirty="0" err="1"/>
              <a:t>розчин</a:t>
            </a:r>
            <a:r>
              <a:rPr lang="ru-RU" dirty="0"/>
              <a:t> </a:t>
            </a:r>
            <a:r>
              <a:rPr lang="ru-RU" dirty="0" err="1"/>
              <a:t>адреналіну</a:t>
            </a:r>
            <a:r>
              <a:rPr lang="ru-RU" dirty="0"/>
              <a:t> </a:t>
            </a:r>
            <a:r>
              <a:rPr lang="ru-RU" dirty="0" err="1"/>
              <a:t>гідрохлориду</a:t>
            </a:r>
            <a:r>
              <a:rPr lang="ru-RU" dirty="0"/>
              <a:t>) </a:t>
            </a:r>
            <a:r>
              <a:rPr lang="ru-RU" dirty="0" err="1"/>
              <a:t>підтримують</a:t>
            </a:r>
            <a:r>
              <a:rPr lang="ru-RU" dirty="0"/>
              <a:t> </a:t>
            </a:r>
            <a:r>
              <a:rPr lang="ru-RU" dirty="0" err="1"/>
              <a:t>прохідність</a:t>
            </a:r>
            <a:r>
              <a:rPr lang="ru-RU" dirty="0"/>
              <a:t> </a:t>
            </a:r>
            <a:r>
              <a:rPr lang="ru-RU" dirty="0" err="1"/>
              <a:t>порожнини</a:t>
            </a:r>
            <a:r>
              <a:rPr lang="ru-RU" dirty="0"/>
              <a:t> носа, </a:t>
            </a:r>
            <a:r>
              <a:rPr lang="ru-RU" dirty="0" err="1"/>
              <a:t>насамперед</a:t>
            </a:r>
            <a:r>
              <a:rPr lang="ru-RU" dirty="0"/>
              <a:t>, перед </a:t>
            </a:r>
            <a:r>
              <a:rPr lang="ru-RU" dirty="0" err="1"/>
              <a:t>годуванням</a:t>
            </a:r>
            <a:r>
              <a:rPr lang="ru-RU" dirty="0"/>
              <a:t>. </a:t>
            </a:r>
            <a:r>
              <a:rPr lang="ru-RU" dirty="0" err="1"/>
              <a:t>Виділення</a:t>
            </a:r>
            <a:r>
              <a:rPr lang="ru-RU" dirty="0"/>
              <a:t> з </a:t>
            </a:r>
            <a:r>
              <a:rPr lang="ru-RU" dirty="0" err="1"/>
              <a:t>носової</a:t>
            </a:r>
            <a:r>
              <a:rPr lang="ru-RU" dirty="0"/>
              <a:t> </a:t>
            </a:r>
            <a:r>
              <a:rPr lang="ru-RU" dirty="0" err="1"/>
              <a:t>порожнини</a:t>
            </a:r>
            <a:r>
              <a:rPr lang="ru-RU" dirty="0"/>
              <a:t> </a:t>
            </a:r>
            <a:r>
              <a:rPr lang="ru-RU" dirty="0" err="1"/>
              <a:t>відсмоктують</a:t>
            </a:r>
            <a:r>
              <a:rPr lang="ru-RU" dirty="0"/>
              <a:t> </a:t>
            </a:r>
            <a:r>
              <a:rPr lang="ru-RU" dirty="0" err="1"/>
              <a:t>балончиком</a:t>
            </a:r>
            <a:r>
              <a:rPr lang="ru-RU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84168" y="1484784"/>
            <a:ext cx="2880320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583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52128"/>
          </a:xfrm>
        </p:spPr>
        <p:txBody>
          <a:bodyPr/>
          <a:lstStyle/>
          <a:p>
            <a:r>
              <a:rPr lang="ru-RU" dirty="0" smtClean="0"/>
              <a:t>             </a:t>
            </a:r>
            <a:r>
              <a:rPr lang="ru-RU" dirty="0" err="1" smtClean="0"/>
              <a:t>Хронічний</a:t>
            </a:r>
            <a:r>
              <a:rPr lang="ru-RU" dirty="0" smtClean="0"/>
              <a:t> </a:t>
            </a:r>
            <a:r>
              <a:rPr lang="ru-RU" dirty="0" err="1" smtClean="0"/>
              <a:t>риніт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484784"/>
            <a:ext cx="8568952" cy="537321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uk-UA" sz="3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Хронічний риніт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– </a:t>
            </a:r>
            <a:r>
              <a:rPr lang="uk-UA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хронічне </a:t>
            </a:r>
            <a:r>
              <a:rPr lang="uk-UA" sz="3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неспецифічне </a:t>
            </a:r>
            <a:r>
              <a:rPr lang="uk-UA" sz="3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3400" dirty="0" err="1" smtClean="0"/>
              <a:t>запально-дистрофічне</a:t>
            </a:r>
            <a:r>
              <a:rPr lang="ru-RU" sz="3400" dirty="0" smtClean="0"/>
              <a:t> </a:t>
            </a:r>
            <a:r>
              <a:rPr lang="uk-UA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запалення </a:t>
            </a:r>
            <a:r>
              <a:rPr lang="uk-UA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слизової оболонки носа. </a:t>
            </a:r>
            <a:r>
              <a:rPr lang="ru-RU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                        </a:t>
            </a:r>
            <a:r>
              <a:rPr lang="uk-UA" sz="3600" b="1" i="1" dirty="0" smtClean="0">
                <a:solidFill>
                  <a:srgbClr val="0070C0"/>
                </a:solidFill>
              </a:rPr>
              <a:t>Причини:</a:t>
            </a:r>
            <a:endParaRPr lang="ru-RU" sz="3600" b="1" i="1" dirty="0" smtClean="0">
              <a:solidFill>
                <a:srgbClr val="0070C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uk-UA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Тривала дія зовнішніх шкідливих чинників (пил, гази,     перегріте повітря тощо). </a:t>
            </a:r>
          </a:p>
          <a:p>
            <a:pPr>
              <a:buFont typeface="Wingdings" pitchFamily="2" charset="2"/>
              <a:buChar char="v"/>
            </a:pPr>
            <a:r>
              <a:rPr lang="uk-UA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Розташовані поряд вогнища інфекції (аденоїди, </a:t>
            </a:r>
            <a:r>
              <a:rPr lang="uk-UA" sz="36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синуїт</a:t>
            </a:r>
            <a:r>
              <a:rPr lang="uk-UA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каріозні зуби). </a:t>
            </a:r>
          </a:p>
          <a:p>
            <a:pPr>
              <a:buFont typeface="Wingdings" pitchFamily="2" charset="2"/>
              <a:buChar char="v"/>
            </a:pPr>
            <a:r>
              <a:rPr lang="uk-UA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Викривлення перегородки носа.  </a:t>
            </a:r>
          </a:p>
          <a:p>
            <a:pPr>
              <a:buFont typeface="Wingdings" pitchFamily="2" charset="2"/>
              <a:buChar char="v"/>
            </a:pPr>
            <a:r>
              <a:rPr lang="uk-UA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Захворювання внутрішніх органів (серця, шлунка, нирок тощо). </a:t>
            </a:r>
          </a:p>
          <a:p>
            <a:pPr>
              <a:buFont typeface="Wingdings" pitchFamily="2" charset="2"/>
              <a:buChar char="v"/>
            </a:pPr>
            <a:r>
              <a:rPr lang="uk-UA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Глибокі ушкодження слизової оболонки при гострих інфекційних хворобах (скарлатина, дифтерія тощо). 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uk-UA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Конституційна схильність.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2449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52128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sz="4900" dirty="0" smtClean="0"/>
              <a:t>Основні </a:t>
            </a:r>
            <a:r>
              <a:rPr lang="uk-UA" sz="4900" dirty="0"/>
              <a:t>форми </a:t>
            </a:r>
            <a:r>
              <a:rPr lang="uk-UA" sz="4900" dirty="0" smtClean="0"/>
              <a:t>хронічного риніту:</a:t>
            </a:r>
            <a:endParaRPr lang="ru-RU" sz="49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5040560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I.</a:t>
            </a:r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uk-UA" dirty="0" smtClean="0"/>
              <a:t>Хронічний </a:t>
            </a:r>
            <a:r>
              <a:rPr lang="uk-UA" dirty="0"/>
              <a:t>катаральний риніт.</a:t>
            </a:r>
            <a:endParaRPr lang="ru-RU" dirty="0"/>
          </a:p>
          <a:p>
            <a:pPr marL="0" lvl="0" indent="0">
              <a:buNone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II.</a:t>
            </a:r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uk-UA" dirty="0" smtClean="0"/>
              <a:t>Хронічний </a:t>
            </a:r>
            <a:r>
              <a:rPr lang="uk-UA" dirty="0"/>
              <a:t>гіпертрофічний </a:t>
            </a:r>
            <a:r>
              <a:rPr lang="uk-UA" dirty="0" smtClean="0"/>
              <a:t>риніт:</a:t>
            </a:r>
          </a:p>
          <a:p>
            <a:pPr lvl="0">
              <a:buFont typeface="Wingdings" pitchFamily="2" charset="2"/>
              <a:buChar char="Ø"/>
            </a:pPr>
            <a:r>
              <a:rPr lang="uk-UA" dirty="0"/>
              <a:t>д</a:t>
            </a:r>
            <a:r>
              <a:rPr lang="uk-UA" dirty="0" smtClean="0"/>
              <a:t>ифузний</a:t>
            </a:r>
            <a:r>
              <a:rPr lang="ru-RU" dirty="0" smtClean="0"/>
              <a:t>;</a:t>
            </a:r>
            <a:endParaRPr lang="uk-UA" dirty="0" smtClean="0"/>
          </a:p>
          <a:p>
            <a:pPr lvl="0">
              <a:buFont typeface="Wingdings" pitchFamily="2" charset="2"/>
              <a:buChar char="Ø"/>
            </a:pPr>
            <a:r>
              <a:rPr lang="uk-UA" dirty="0" smtClean="0"/>
              <a:t>обмежений</a:t>
            </a:r>
            <a:r>
              <a:rPr lang="uk-UA" dirty="0"/>
              <a:t>.</a:t>
            </a:r>
            <a:endParaRPr lang="ru-RU" dirty="0"/>
          </a:p>
          <a:p>
            <a:pPr marL="0" indent="0">
              <a:buNone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III.</a:t>
            </a:r>
            <a:r>
              <a:rPr lang="uk-UA" dirty="0" smtClean="0"/>
              <a:t> </a:t>
            </a:r>
            <a:r>
              <a:rPr lang="uk-UA" dirty="0"/>
              <a:t>Хронічний атрофічний </a:t>
            </a:r>
            <a:r>
              <a:rPr lang="uk-UA" dirty="0" smtClean="0"/>
              <a:t>риніт: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uk-UA" dirty="0"/>
              <a:t>п</a:t>
            </a:r>
            <a:r>
              <a:rPr lang="uk-UA" dirty="0" smtClean="0"/>
              <a:t>ростий хронічний </a:t>
            </a:r>
            <a:r>
              <a:rPr lang="uk-UA" dirty="0"/>
              <a:t>атрофічний </a:t>
            </a:r>
            <a:r>
              <a:rPr lang="uk-UA" dirty="0" smtClean="0"/>
              <a:t>риніт;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ru-RU" dirty="0" err="1"/>
              <a:t>смердючий</a:t>
            </a:r>
            <a:r>
              <a:rPr lang="uk-UA" dirty="0" smtClean="0"/>
              <a:t> </a:t>
            </a:r>
            <a:r>
              <a:rPr lang="uk-UA" dirty="0"/>
              <a:t>хронічний атрофічний риніт або </a:t>
            </a:r>
            <a:r>
              <a:rPr lang="uk-UA" dirty="0" err="1"/>
              <a:t>озена</a:t>
            </a:r>
            <a:r>
              <a:rPr lang="uk-UA" dirty="0"/>
              <a:t>.</a:t>
            </a:r>
            <a:endParaRPr lang="ru-RU" dirty="0"/>
          </a:p>
          <a:p>
            <a:pPr marL="0" indent="0">
              <a:buNone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IV.</a:t>
            </a:r>
            <a:r>
              <a:rPr lang="uk-UA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uk-UA" dirty="0"/>
              <a:t>Вазомоторний риніт:</a:t>
            </a:r>
            <a:endParaRPr lang="ru-RU" dirty="0"/>
          </a:p>
          <a:p>
            <a:pPr lvl="0">
              <a:buFont typeface="Wingdings" pitchFamily="2" charset="2"/>
              <a:buChar char="Ø"/>
            </a:pPr>
            <a:r>
              <a:rPr lang="uk-UA" dirty="0"/>
              <a:t>алергічна </a:t>
            </a:r>
            <a:r>
              <a:rPr lang="uk-UA" dirty="0" smtClean="0"/>
              <a:t>форма: </a:t>
            </a:r>
            <a:endParaRPr lang="ru-RU" dirty="0"/>
          </a:p>
          <a:p>
            <a:r>
              <a:rPr lang="uk-UA" dirty="0"/>
              <a:t>а) постійний тип;</a:t>
            </a:r>
            <a:endParaRPr lang="ru-RU" dirty="0"/>
          </a:p>
          <a:p>
            <a:r>
              <a:rPr lang="uk-UA" dirty="0"/>
              <a:t>б) сезонний тип (поліноз).</a:t>
            </a:r>
            <a:endParaRPr lang="ru-RU" dirty="0"/>
          </a:p>
          <a:p>
            <a:pPr lvl="0">
              <a:buFont typeface="Wingdings" pitchFamily="2" charset="2"/>
              <a:buChar char="Ø"/>
            </a:pPr>
            <a:r>
              <a:rPr lang="uk-UA" dirty="0"/>
              <a:t>нейровегетативна форма.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40095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980728"/>
            <a:ext cx="4884919" cy="5544616"/>
          </a:xfrm>
        </p:spPr>
      </p:pic>
      <p:sp>
        <p:nvSpPr>
          <p:cNvPr id="5" name="Прямоугольник 4"/>
          <p:cNvSpPr/>
          <p:nvPr/>
        </p:nvSpPr>
        <p:spPr>
          <a:xfrm>
            <a:off x="5215767" y="1124744"/>
            <a:ext cx="3744416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>
                <a:solidFill>
                  <a:schemeClr val="tx2">
                    <a:lumMod val="75000"/>
                  </a:schemeClr>
                </a:solidFill>
              </a:rPr>
              <a:t>Ендоскопічна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 картина при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</a:rPr>
              <a:t>різних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000" dirty="0" err="1" smtClean="0">
                <a:solidFill>
                  <a:schemeClr val="tx2">
                    <a:lumMod val="75000"/>
                  </a:schemeClr>
                </a:solidFill>
              </a:rPr>
              <a:t>захворюваннях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 носа</a:t>
            </a:r>
          </a:p>
          <a:p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(за Б. С.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</a:rPr>
              <a:t>Преображенському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, 1963):</a:t>
            </a:r>
          </a:p>
          <a:p>
            <a:endParaRPr lang="ru-RU" dirty="0"/>
          </a:p>
          <a:p>
            <a:r>
              <a:rPr lang="ru-RU" sz="2000" dirty="0" smtClean="0"/>
              <a:t>1. нормальна</a:t>
            </a:r>
            <a:r>
              <a:rPr lang="ru-RU" sz="2000" dirty="0"/>
              <a:t>;</a:t>
            </a:r>
          </a:p>
          <a:p>
            <a:r>
              <a:rPr lang="ru-RU" sz="2000" dirty="0" smtClean="0"/>
              <a:t>2. </a:t>
            </a:r>
            <a:r>
              <a:rPr lang="ru-RU" sz="2000" dirty="0" err="1" smtClean="0"/>
              <a:t>гострий</a:t>
            </a:r>
            <a:r>
              <a:rPr lang="ru-RU" sz="2000" dirty="0" smtClean="0"/>
              <a:t> </a:t>
            </a:r>
            <a:r>
              <a:rPr lang="ru-RU" sz="2000" dirty="0" err="1"/>
              <a:t>катаральний</a:t>
            </a:r>
            <a:r>
              <a:rPr lang="ru-RU" sz="2000" dirty="0"/>
              <a:t> </a:t>
            </a:r>
            <a:r>
              <a:rPr lang="ru-RU" sz="2000" dirty="0" err="1"/>
              <a:t>риніт</a:t>
            </a:r>
            <a:r>
              <a:rPr lang="ru-RU" sz="2000" dirty="0"/>
              <a:t>;</a:t>
            </a:r>
          </a:p>
          <a:p>
            <a:r>
              <a:rPr lang="ru-RU" sz="2000" dirty="0" smtClean="0"/>
              <a:t>3. </a:t>
            </a:r>
            <a:r>
              <a:rPr lang="ru-RU" sz="2000" dirty="0" err="1" smtClean="0"/>
              <a:t>гіпертрофічний</a:t>
            </a:r>
            <a:r>
              <a:rPr lang="ru-RU" sz="2000" dirty="0" smtClean="0"/>
              <a:t> </a:t>
            </a:r>
            <a:r>
              <a:rPr lang="ru-RU" sz="2000" dirty="0"/>
              <a:t>(</a:t>
            </a:r>
            <a:r>
              <a:rPr lang="ru-RU" sz="2000" dirty="0" err="1"/>
              <a:t>фіброзний</a:t>
            </a:r>
            <a:r>
              <a:rPr lang="ru-RU" sz="2000" dirty="0"/>
              <a:t>) </a:t>
            </a:r>
            <a:r>
              <a:rPr lang="ru-RU" sz="2000" dirty="0" err="1"/>
              <a:t>риніт</a:t>
            </a:r>
            <a:r>
              <a:rPr lang="ru-RU" sz="2000" dirty="0"/>
              <a:t>;</a:t>
            </a:r>
          </a:p>
          <a:p>
            <a:r>
              <a:rPr lang="ru-RU" sz="2000" dirty="0" smtClean="0"/>
              <a:t>4. </a:t>
            </a:r>
            <a:r>
              <a:rPr lang="ru-RU" sz="2000" dirty="0" err="1" smtClean="0"/>
              <a:t>дифтерійний</a:t>
            </a:r>
            <a:r>
              <a:rPr lang="ru-RU" sz="2000" dirty="0" smtClean="0"/>
              <a:t> </a:t>
            </a:r>
            <a:r>
              <a:rPr lang="ru-RU" sz="2000" dirty="0" err="1"/>
              <a:t>риніт</a:t>
            </a:r>
            <a:r>
              <a:rPr lang="ru-RU" sz="2000" dirty="0"/>
              <a:t>;</a:t>
            </a:r>
          </a:p>
          <a:p>
            <a:r>
              <a:rPr lang="ru-RU" sz="2000" dirty="0" smtClean="0"/>
              <a:t>5. </a:t>
            </a:r>
            <a:r>
              <a:rPr lang="ru-RU" sz="2000" dirty="0" err="1" smtClean="0"/>
              <a:t>вазомоторний</a:t>
            </a:r>
            <a:r>
              <a:rPr lang="ru-RU" sz="2000" dirty="0" smtClean="0"/>
              <a:t> </a:t>
            </a:r>
            <a:r>
              <a:rPr lang="ru-RU" sz="2000" dirty="0" err="1"/>
              <a:t>риніт</a:t>
            </a:r>
            <a:r>
              <a:rPr lang="ru-RU" sz="2000" dirty="0"/>
              <a:t>;</a:t>
            </a:r>
          </a:p>
          <a:p>
            <a:r>
              <a:rPr lang="ru-RU" sz="2000" dirty="0" smtClean="0"/>
              <a:t>6. </a:t>
            </a:r>
            <a:r>
              <a:rPr lang="ru-RU" sz="2000" dirty="0" err="1" smtClean="0"/>
              <a:t>алергічний</a:t>
            </a:r>
            <a:r>
              <a:rPr lang="ru-RU" sz="2000" dirty="0" smtClean="0"/>
              <a:t> </a:t>
            </a:r>
            <a:r>
              <a:rPr lang="ru-RU" sz="2000" dirty="0" err="1"/>
              <a:t>риніт</a:t>
            </a:r>
            <a:r>
              <a:rPr lang="ru-RU" sz="2000" dirty="0"/>
              <a:t>;</a:t>
            </a:r>
          </a:p>
          <a:p>
            <a:r>
              <a:rPr lang="ru-RU" sz="2000" dirty="0" smtClean="0"/>
              <a:t>7. </a:t>
            </a:r>
            <a:r>
              <a:rPr lang="ru-RU" sz="2000" dirty="0" err="1" smtClean="0"/>
              <a:t>простий</a:t>
            </a:r>
            <a:r>
              <a:rPr lang="ru-RU" sz="2000" dirty="0" smtClean="0"/>
              <a:t> </a:t>
            </a:r>
            <a:r>
              <a:rPr lang="ru-RU" sz="2000" dirty="0" err="1"/>
              <a:t>атрофічний</a:t>
            </a:r>
            <a:r>
              <a:rPr lang="ru-RU" sz="2000" dirty="0"/>
              <a:t> </a:t>
            </a:r>
            <a:r>
              <a:rPr lang="ru-RU" sz="2000" dirty="0" err="1"/>
              <a:t>риніт</a:t>
            </a:r>
            <a:r>
              <a:rPr lang="ru-RU" sz="2000" dirty="0"/>
              <a:t>;</a:t>
            </a:r>
          </a:p>
          <a:p>
            <a:r>
              <a:rPr lang="ru-RU" sz="2000" dirty="0" smtClean="0"/>
              <a:t>8. </a:t>
            </a:r>
            <a:r>
              <a:rPr lang="ru-RU" sz="2000" dirty="0" err="1" smtClean="0"/>
              <a:t>озена</a:t>
            </a:r>
            <a:r>
              <a:rPr lang="ru-RU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061091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936104"/>
          </a:xfrm>
        </p:spPr>
        <p:txBody>
          <a:bodyPr>
            <a:normAutofit/>
          </a:bodyPr>
          <a:lstStyle/>
          <a:p>
            <a:r>
              <a:rPr lang="ru-RU" sz="3800" b="1" dirty="0" smtClean="0"/>
              <a:t>  </a:t>
            </a:r>
            <a:r>
              <a:rPr lang="ru-RU" sz="3800" b="1" dirty="0" err="1" smtClean="0"/>
              <a:t>Озена</a:t>
            </a:r>
            <a:r>
              <a:rPr lang="ru-RU" sz="3800" b="1" dirty="0" smtClean="0"/>
              <a:t> </a:t>
            </a:r>
            <a:r>
              <a:rPr lang="ru-RU" sz="3800" b="1" dirty="0"/>
              <a:t>(</a:t>
            </a:r>
            <a:r>
              <a:rPr lang="ru-RU" sz="3800" b="1" dirty="0" err="1"/>
              <a:t>смердючий</a:t>
            </a:r>
            <a:r>
              <a:rPr lang="ru-RU" sz="3800" b="1" dirty="0"/>
              <a:t> </a:t>
            </a:r>
            <a:r>
              <a:rPr lang="ru-RU" sz="3800" b="1" dirty="0" err="1"/>
              <a:t>атрофічний</a:t>
            </a:r>
            <a:r>
              <a:rPr lang="ru-RU" sz="3800" b="1" dirty="0"/>
              <a:t> </a:t>
            </a:r>
            <a:r>
              <a:rPr lang="ru-RU" sz="3800" b="1" dirty="0" err="1"/>
              <a:t>риніт</a:t>
            </a:r>
            <a:r>
              <a:rPr lang="ru-RU" sz="3800" b="1" dirty="0" smtClean="0"/>
              <a:t>)</a:t>
            </a:r>
            <a:endParaRPr lang="ru-RU" sz="3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268760"/>
            <a:ext cx="8712968" cy="54006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2200" u="sng" dirty="0"/>
              <a:t>Для захворювання характерною є тріада симптомів</a:t>
            </a:r>
            <a:r>
              <a:rPr lang="uk-UA" sz="2200" u="sng" dirty="0" smtClean="0"/>
              <a:t>:</a:t>
            </a:r>
          </a:p>
          <a:p>
            <a:pPr lvl="0">
              <a:buFont typeface="Wingdings" pitchFamily="2" charset="2"/>
              <a:buChar char="v"/>
            </a:pPr>
            <a:r>
              <a:rPr lang="uk-UA" sz="2200" dirty="0"/>
              <a:t>атрофія слизової оболонки та кістково-хрящового скелета носа;</a:t>
            </a:r>
            <a:endParaRPr lang="ru-RU" sz="2200" dirty="0"/>
          </a:p>
          <a:p>
            <a:pPr lvl="0">
              <a:buFont typeface="Wingdings" pitchFamily="2" charset="2"/>
              <a:buChar char="v"/>
            </a:pPr>
            <a:r>
              <a:rPr lang="uk-UA" sz="2200" dirty="0"/>
              <a:t>утворення у порожнині </a:t>
            </a:r>
            <a:r>
              <a:rPr lang="uk-UA" sz="2200" dirty="0" smtClean="0"/>
              <a:t>носа кірок, </a:t>
            </a:r>
            <a:r>
              <a:rPr lang="uk-UA" sz="2200" dirty="0"/>
              <a:t>що мають </a:t>
            </a:r>
            <a:r>
              <a:rPr lang="uk-UA" sz="2200" dirty="0" smtClean="0"/>
              <a:t>смердючий </a:t>
            </a:r>
            <a:r>
              <a:rPr lang="uk-UA" sz="2200" dirty="0"/>
              <a:t>запах</a:t>
            </a:r>
            <a:r>
              <a:rPr lang="uk-UA" sz="2200" dirty="0" smtClean="0"/>
              <a:t>;</a:t>
            </a:r>
            <a:endParaRPr lang="ru-RU" sz="2200" dirty="0"/>
          </a:p>
          <a:p>
            <a:pPr lvl="0">
              <a:buFont typeface="Wingdings" pitchFamily="2" charset="2"/>
              <a:buChar char="v"/>
            </a:pPr>
            <a:r>
              <a:rPr lang="uk-UA" sz="2200" dirty="0" err="1" smtClean="0"/>
              <a:t>гіпо-</a:t>
            </a:r>
            <a:r>
              <a:rPr lang="uk-UA" sz="2200" dirty="0" smtClean="0"/>
              <a:t> або аносмія</a:t>
            </a:r>
            <a:r>
              <a:rPr lang="uk-UA" sz="2200" dirty="0"/>
              <a:t>, оскільки атрофічний процес охоплює не тільки дихальну але й нюхову зону порожнини носа.</a:t>
            </a:r>
            <a:endParaRPr lang="ru-RU" sz="2200" dirty="0"/>
          </a:p>
          <a:p>
            <a:pPr marL="0" indent="0">
              <a:buNone/>
            </a:pPr>
            <a:r>
              <a:rPr lang="uk-UA" sz="2200" dirty="0" err="1"/>
              <a:t>Озену</a:t>
            </a:r>
            <a:r>
              <a:rPr lang="uk-UA" sz="2200" dirty="0"/>
              <a:t> та склерому відносять у групу </a:t>
            </a:r>
            <a:r>
              <a:rPr lang="uk-UA" sz="2200" dirty="0" err="1"/>
              <a:t>клебсієльозних</a:t>
            </a:r>
            <a:r>
              <a:rPr lang="uk-UA" sz="2200" dirty="0"/>
              <a:t> захворювань</a:t>
            </a:r>
            <a:r>
              <a:rPr lang="uk-UA" sz="2200" dirty="0" smtClean="0"/>
              <a:t>.</a:t>
            </a:r>
          </a:p>
          <a:p>
            <a:pPr marL="0" indent="0">
              <a:buNone/>
            </a:pPr>
            <a:r>
              <a:rPr lang="ru-RU" sz="2200" b="1" i="1" dirty="0" smtClean="0"/>
              <a:t>                             </a:t>
            </a:r>
            <a:r>
              <a:rPr lang="ru-RU" sz="2200" b="1" i="1" dirty="0" err="1" smtClean="0">
                <a:solidFill>
                  <a:srgbClr val="0070C0"/>
                </a:solidFill>
              </a:rPr>
              <a:t>Лікування</a:t>
            </a:r>
            <a:r>
              <a:rPr lang="ru-RU" sz="2200" b="1" i="1" dirty="0">
                <a:solidFill>
                  <a:srgbClr val="0070C0"/>
                </a:solidFill>
              </a:rPr>
              <a:t>:</a:t>
            </a:r>
            <a:endParaRPr lang="ru-RU" sz="2200" b="1" i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ru-RU" sz="2000" dirty="0" smtClean="0"/>
              <a:t>Для </a:t>
            </a:r>
            <a:r>
              <a:rPr lang="ru-RU" sz="2000" dirty="0" err="1"/>
              <a:t>видалення</a:t>
            </a:r>
            <a:r>
              <a:rPr lang="ru-RU" sz="2000" dirty="0"/>
              <a:t> </a:t>
            </a:r>
            <a:r>
              <a:rPr lang="ru-RU" sz="2000" dirty="0" err="1"/>
              <a:t>кірок</a:t>
            </a:r>
            <a:r>
              <a:rPr lang="ru-RU" sz="2000" dirty="0"/>
              <a:t> </a:t>
            </a:r>
            <a:r>
              <a:rPr lang="ru-RU" sz="2000" dirty="0" err="1"/>
              <a:t>носову</a:t>
            </a:r>
            <a:r>
              <a:rPr lang="ru-RU" sz="2000" dirty="0"/>
              <a:t> </a:t>
            </a:r>
            <a:r>
              <a:rPr lang="ru-RU" sz="2000" dirty="0" err="1" smtClean="0"/>
              <a:t>порожнину</a:t>
            </a:r>
            <a:endParaRPr lang="ru-RU" sz="2000" dirty="0" smtClean="0"/>
          </a:p>
          <a:p>
            <a:pPr marL="0" indent="0">
              <a:buNone/>
            </a:pPr>
            <a:r>
              <a:rPr lang="ru-RU" sz="2000" dirty="0" smtClean="0"/>
              <a:t> </a:t>
            </a:r>
            <a:r>
              <a:rPr lang="ru-RU" sz="2000" dirty="0" err="1"/>
              <a:t>промивають</a:t>
            </a:r>
            <a:r>
              <a:rPr lang="ru-RU" sz="2000" dirty="0"/>
              <a:t> </a:t>
            </a:r>
            <a:r>
              <a:rPr lang="ru-RU" sz="2000" dirty="0" err="1"/>
              <a:t>розчином</a:t>
            </a:r>
            <a:r>
              <a:rPr lang="ru-RU" sz="2000" dirty="0"/>
              <a:t> </a:t>
            </a:r>
            <a:r>
              <a:rPr lang="ru-RU" sz="2000" dirty="0" err="1" smtClean="0"/>
              <a:t>діоксидину</a:t>
            </a:r>
            <a:r>
              <a:rPr lang="ru-RU" sz="2000" dirty="0" smtClean="0"/>
              <a:t>,</a:t>
            </a:r>
          </a:p>
          <a:p>
            <a:pPr marL="0" indent="0">
              <a:buNone/>
            </a:pPr>
            <a:r>
              <a:rPr lang="ru-RU" sz="2000" dirty="0" smtClean="0"/>
              <a:t> </a:t>
            </a:r>
            <a:r>
              <a:rPr lang="ru-RU" sz="2000" dirty="0" err="1"/>
              <a:t>слабкими</a:t>
            </a:r>
            <a:r>
              <a:rPr lang="ru-RU" sz="2000" dirty="0"/>
              <a:t> </a:t>
            </a:r>
            <a:r>
              <a:rPr lang="ru-RU" sz="2000" dirty="0" err="1"/>
              <a:t>розчинами</a:t>
            </a:r>
            <a:r>
              <a:rPr lang="ru-RU" sz="2000" dirty="0"/>
              <a:t> </a:t>
            </a:r>
            <a:r>
              <a:rPr lang="ru-RU" sz="2000" dirty="0" smtClean="0"/>
              <a:t>перманганату</a:t>
            </a:r>
          </a:p>
          <a:p>
            <a:pPr marL="0" indent="0">
              <a:buNone/>
            </a:pPr>
            <a:r>
              <a:rPr lang="ru-RU" sz="2000" dirty="0" smtClean="0"/>
              <a:t> </a:t>
            </a:r>
            <a:r>
              <a:rPr lang="ru-RU" sz="2000" dirty="0" err="1"/>
              <a:t>калію</a:t>
            </a:r>
            <a:r>
              <a:rPr lang="ru-RU" sz="2000" dirty="0"/>
              <a:t> </a:t>
            </a:r>
            <a:r>
              <a:rPr lang="ru-RU" sz="2000" dirty="0" err="1"/>
              <a:t>або</a:t>
            </a:r>
            <a:r>
              <a:rPr lang="ru-RU" sz="2000" dirty="0"/>
              <a:t> </a:t>
            </a:r>
            <a:r>
              <a:rPr lang="ru-RU" sz="2000" dirty="0" err="1"/>
              <a:t>перекису</a:t>
            </a:r>
            <a:r>
              <a:rPr lang="ru-RU" sz="2000" dirty="0"/>
              <a:t> </a:t>
            </a:r>
            <a:r>
              <a:rPr lang="ru-RU" sz="2000" dirty="0" err="1"/>
              <a:t>водню</a:t>
            </a:r>
            <a:r>
              <a:rPr lang="ru-RU" sz="2000" dirty="0"/>
              <a:t>. </a:t>
            </a:r>
            <a:r>
              <a:rPr lang="ru-RU" sz="2000" dirty="0" err="1" smtClean="0"/>
              <a:t>Після</a:t>
            </a:r>
            <a:endParaRPr lang="ru-RU" sz="2000" dirty="0" smtClean="0"/>
          </a:p>
          <a:p>
            <a:pPr marL="0" indent="0">
              <a:buNone/>
            </a:pPr>
            <a:r>
              <a:rPr lang="ru-RU" sz="2000" dirty="0" smtClean="0"/>
              <a:t> </a:t>
            </a:r>
            <a:r>
              <a:rPr lang="ru-RU" sz="2000" dirty="0"/>
              <a:t>промивання </a:t>
            </a:r>
            <a:r>
              <a:rPr lang="ru-RU" sz="2000" dirty="0" smtClean="0"/>
              <a:t>в </a:t>
            </a:r>
            <a:r>
              <a:rPr lang="ru-RU" sz="2000" dirty="0" err="1"/>
              <a:t>носову</a:t>
            </a:r>
            <a:r>
              <a:rPr lang="ru-RU" sz="2000" dirty="0"/>
              <a:t> </a:t>
            </a:r>
            <a:r>
              <a:rPr lang="ru-RU" sz="2000" dirty="0" err="1" smtClean="0"/>
              <a:t>порожнину</a:t>
            </a:r>
            <a:r>
              <a:rPr lang="ru-RU" sz="2000" dirty="0" smtClean="0"/>
              <a:t> </a:t>
            </a:r>
            <a:r>
              <a:rPr lang="ru-RU" sz="2000" dirty="0" err="1"/>
              <a:t>вводять</a:t>
            </a:r>
            <a:r>
              <a:rPr lang="ru-RU" sz="2000" dirty="0"/>
              <a:t> </a:t>
            </a:r>
            <a:endParaRPr lang="ru-RU" sz="2000" dirty="0" smtClean="0"/>
          </a:p>
          <a:p>
            <a:pPr marL="0" indent="0">
              <a:buNone/>
            </a:pPr>
            <a:r>
              <a:rPr lang="ru-RU" sz="2000" dirty="0" err="1" smtClean="0"/>
              <a:t>тампони</a:t>
            </a:r>
            <a:r>
              <a:rPr lang="ru-RU" sz="2000" dirty="0" smtClean="0"/>
              <a:t> з </a:t>
            </a:r>
            <a:r>
              <a:rPr lang="ru-RU" sz="2000" dirty="0" err="1" smtClean="0"/>
              <a:t>антибактеріальними</a:t>
            </a:r>
            <a:r>
              <a:rPr lang="ru-RU" sz="2000" dirty="0" smtClean="0"/>
              <a:t> </a:t>
            </a:r>
            <a:r>
              <a:rPr lang="ru-RU" sz="2000" dirty="0"/>
              <a:t>мазями. </a:t>
            </a:r>
            <a:endParaRPr lang="ru-RU" sz="2000" dirty="0" smtClean="0"/>
          </a:p>
          <a:p>
            <a:pPr marL="0" indent="0">
              <a:buNone/>
            </a:pPr>
            <a:r>
              <a:rPr lang="ru-RU" sz="2000" dirty="0" smtClean="0"/>
              <a:t>Проводиться </a:t>
            </a:r>
            <a:r>
              <a:rPr lang="ru-RU" sz="2000" dirty="0" err="1"/>
              <a:t>антибіотикотерапія</a:t>
            </a:r>
            <a:r>
              <a:rPr lang="ru-RU" sz="2000" dirty="0" smtClean="0"/>
              <a:t>.</a:t>
            </a:r>
          </a:p>
          <a:p>
            <a:pPr marL="0" indent="0">
              <a:buNone/>
            </a:pPr>
            <a:endParaRPr lang="ru-RU" sz="2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58946" y="3784203"/>
            <a:ext cx="3175000" cy="2863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2372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92088"/>
          </a:xfrm>
        </p:spPr>
        <p:txBody>
          <a:bodyPr>
            <a:normAutofit/>
          </a:bodyPr>
          <a:lstStyle/>
          <a:p>
            <a:r>
              <a:rPr lang="uk-UA" sz="4000" dirty="0" smtClean="0"/>
              <a:t>                  Вазомоторний риніт 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4546848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i="1" dirty="0" err="1" smtClean="0">
                <a:solidFill>
                  <a:srgbClr val="0070C0"/>
                </a:solidFill>
              </a:rPr>
              <a:t>Клініка</a:t>
            </a:r>
            <a:r>
              <a:rPr lang="ru-RU" sz="2000" i="1" dirty="0" smtClean="0">
                <a:solidFill>
                  <a:srgbClr val="0070C0"/>
                </a:solidFill>
              </a:rPr>
              <a:t>:</a:t>
            </a:r>
            <a:endParaRPr lang="ru-RU" sz="2000" i="1" dirty="0">
              <a:solidFill>
                <a:srgbClr val="0070C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ru-RU" sz="2000" dirty="0" smtClean="0"/>
              <a:t>Напади </a:t>
            </a:r>
            <a:r>
              <a:rPr lang="ru-RU" sz="2000" dirty="0" err="1"/>
              <a:t>чхання</a:t>
            </a:r>
            <a:r>
              <a:rPr lang="ru-RU" sz="2000" dirty="0"/>
              <a:t> з </a:t>
            </a:r>
            <a:r>
              <a:rPr lang="ru-RU" sz="2000" dirty="0" err="1"/>
              <a:t>виділенням</a:t>
            </a:r>
            <a:r>
              <a:rPr lang="ru-RU" sz="2000" dirty="0"/>
              <a:t> </a:t>
            </a:r>
            <a:r>
              <a:rPr lang="ru-RU" sz="2000" dirty="0" err="1"/>
              <a:t>великої</a:t>
            </a:r>
            <a:r>
              <a:rPr lang="ru-RU" sz="2000" dirty="0"/>
              <a:t> </a:t>
            </a:r>
            <a:r>
              <a:rPr lang="ru-RU" sz="2000" dirty="0" err="1"/>
              <a:t>кількості</a:t>
            </a:r>
            <a:r>
              <a:rPr lang="ru-RU" sz="2000" dirty="0"/>
              <a:t> </a:t>
            </a:r>
            <a:r>
              <a:rPr lang="ru-RU" sz="2000" dirty="0" err="1"/>
              <a:t>слизово</a:t>
            </a:r>
            <a:r>
              <a:rPr lang="ru-RU" sz="2000" dirty="0"/>
              <a:t>-водянистого секрету (</a:t>
            </a:r>
            <a:r>
              <a:rPr lang="ru-RU" sz="2000" dirty="0" err="1"/>
              <a:t>ринорея</a:t>
            </a:r>
            <a:r>
              <a:rPr lang="ru-RU" sz="2000" dirty="0"/>
              <a:t>).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err="1" smtClean="0"/>
              <a:t>Утруднене</a:t>
            </a:r>
            <a:r>
              <a:rPr lang="ru-RU" sz="2000" dirty="0" smtClean="0"/>
              <a:t> </a:t>
            </a:r>
            <a:r>
              <a:rPr lang="ru-RU" sz="2000" dirty="0" err="1"/>
              <a:t>носове</a:t>
            </a:r>
            <a:r>
              <a:rPr lang="ru-RU" sz="2000" dirty="0"/>
              <a:t> </a:t>
            </a:r>
            <a:r>
              <a:rPr lang="ru-RU" sz="2000" dirty="0" err="1"/>
              <a:t>дихання</a:t>
            </a:r>
            <a:r>
              <a:rPr lang="ru-RU" sz="2000" dirty="0"/>
              <a:t>.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err="1" smtClean="0"/>
              <a:t>Головний</a:t>
            </a:r>
            <a:r>
              <a:rPr lang="ru-RU" sz="2000" dirty="0" smtClean="0"/>
              <a:t> </a:t>
            </a:r>
            <a:r>
              <a:rPr lang="ru-RU" sz="2000" dirty="0" err="1"/>
              <a:t>біль</a:t>
            </a:r>
            <a:r>
              <a:rPr lang="ru-RU" sz="2000" dirty="0"/>
              <a:t>.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err="1" smtClean="0"/>
              <a:t>Загальна</a:t>
            </a:r>
            <a:r>
              <a:rPr lang="ru-RU" sz="2000" dirty="0" smtClean="0"/>
              <a:t> </a:t>
            </a:r>
            <a:r>
              <a:rPr lang="ru-RU" sz="2000" dirty="0" err="1"/>
              <a:t>слабкість</a:t>
            </a:r>
            <a:r>
              <a:rPr lang="ru-RU" sz="2000" dirty="0"/>
              <a:t>.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err="1" smtClean="0"/>
              <a:t>Швидка</a:t>
            </a:r>
            <a:r>
              <a:rPr lang="ru-RU" sz="2000" dirty="0" smtClean="0"/>
              <a:t> </a:t>
            </a:r>
            <a:r>
              <a:rPr lang="ru-RU" sz="2000" dirty="0" err="1"/>
              <a:t>втома</a:t>
            </a:r>
            <a:r>
              <a:rPr lang="ru-RU" sz="2000" dirty="0"/>
              <a:t>.</a:t>
            </a:r>
          </a:p>
          <a:p>
            <a:pPr marL="0" indent="0">
              <a:buNone/>
            </a:pPr>
            <a:r>
              <a:rPr lang="ru-RU" sz="2000" b="1" i="1" dirty="0" err="1" smtClean="0">
                <a:solidFill>
                  <a:srgbClr val="0070C0"/>
                </a:solidFill>
              </a:rPr>
              <a:t>Риноскопія</a:t>
            </a:r>
            <a:r>
              <a:rPr lang="ru-RU" sz="2000" b="1" i="1" dirty="0" smtClean="0">
                <a:solidFill>
                  <a:srgbClr val="0070C0"/>
                </a:solidFill>
              </a:rPr>
              <a:t>:</a:t>
            </a:r>
            <a:endParaRPr lang="ru-RU" sz="2000" b="1" i="1" dirty="0">
              <a:solidFill>
                <a:srgbClr val="0070C0"/>
              </a:solidFill>
            </a:endParaRPr>
          </a:p>
          <a:p>
            <a:pPr marL="571500" indent="-571500">
              <a:buFont typeface="+mj-lt"/>
              <a:buAutoNum type="romanUcPeriod"/>
            </a:pPr>
            <a:r>
              <a:rPr lang="ru-RU" sz="2000" dirty="0" smtClean="0"/>
              <a:t>Набряк </a:t>
            </a:r>
            <a:r>
              <a:rPr lang="ru-RU" sz="2000" dirty="0" err="1"/>
              <a:t>слизової</a:t>
            </a:r>
            <a:r>
              <a:rPr lang="ru-RU" sz="2000" dirty="0"/>
              <a:t> </a:t>
            </a:r>
            <a:r>
              <a:rPr lang="ru-RU" sz="2000" dirty="0" err="1"/>
              <a:t>оболонки</a:t>
            </a:r>
            <a:r>
              <a:rPr lang="ru-RU" sz="2000" dirty="0"/>
              <a:t> носа.</a:t>
            </a:r>
          </a:p>
          <a:p>
            <a:pPr marL="571500" indent="-571500">
              <a:buFont typeface="+mj-lt"/>
              <a:buAutoNum type="romanUcPeriod"/>
            </a:pPr>
            <a:r>
              <a:rPr lang="ru-RU" sz="2000" dirty="0" err="1" smtClean="0"/>
              <a:t>Сизі</a:t>
            </a:r>
            <a:r>
              <a:rPr lang="ru-RU" sz="2000" dirty="0" smtClean="0"/>
              <a:t> </a:t>
            </a:r>
            <a:r>
              <a:rPr lang="ru-RU" sz="2000" dirty="0"/>
              <a:t>та </a:t>
            </a:r>
            <a:r>
              <a:rPr lang="ru-RU" sz="2000" dirty="0" err="1"/>
              <a:t>білуваті</a:t>
            </a:r>
            <a:r>
              <a:rPr lang="ru-RU" sz="2000" dirty="0"/>
              <a:t> </a:t>
            </a:r>
            <a:r>
              <a:rPr lang="ru-RU" sz="2000" dirty="0" err="1"/>
              <a:t>плями</a:t>
            </a:r>
            <a:r>
              <a:rPr lang="ru-RU" sz="2000" dirty="0"/>
              <a:t> на </a:t>
            </a:r>
            <a:r>
              <a:rPr lang="ru-RU" sz="2000" dirty="0" err="1"/>
              <a:t>слизовій</a:t>
            </a:r>
            <a:r>
              <a:rPr lang="ru-RU" sz="2000" dirty="0"/>
              <a:t> </a:t>
            </a:r>
            <a:r>
              <a:rPr lang="ru-RU" sz="2000" dirty="0" err="1"/>
              <a:t>оболонці</a:t>
            </a:r>
            <a:r>
              <a:rPr lang="ru-RU" sz="2000" dirty="0"/>
              <a:t> носа (</a:t>
            </a:r>
            <a:r>
              <a:rPr lang="ru-RU" sz="2000" dirty="0" err="1"/>
              <a:t>плями</a:t>
            </a:r>
            <a:r>
              <a:rPr lang="ru-RU" sz="2000" dirty="0"/>
              <a:t> Воячека).</a:t>
            </a:r>
          </a:p>
          <a:p>
            <a:pPr marL="571500" indent="-571500">
              <a:buFont typeface="+mj-lt"/>
              <a:buAutoNum type="romanUcPeriod"/>
            </a:pPr>
            <a:r>
              <a:rPr lang="ru-RU" sz="2000" dirty="0" err="1" smtClean="0"/>
              <a:t>Слизово-водянисті</a:t>
            </a:r>
            <a:r>
              <a:rPr lang="ru-RU" sz="2000" dirty="0" smtClean="0"/>
              <a:t> </a:t>
            </a:r>
            <a:r>
              <a:rPr lang="ru-RU" sz="2000" dirty="0" err="1"/>
              <a:t>виділення</a:t>
            </a:r>
            <a:r>
              <a:rPr lang="ru-RU" sz="2000" dirty="0"/>
              <a:t> в </a:t>
            </a:r>
            <a:r>
              <a:rPr lang="ru-RU" sz="2000" dirty="0" err="1"/>
              <a:t>великій</a:t>
            </a:r>
            <a:r>
              <a:rPr lang="ru-RU" sz="2000" dirty="0"/>
              <a:t> </a:t>
            </a:r>
            <a:r>
              <a:rPr lang="ru-RU" sz="2000" dirty="0" err="1"/>
              <a:t>кількості</a:t>
            </a:r>
            <a:r>
              <a:rPr lang="ru-RU" sz="2000" dirty="0"/>
              <a:t>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35277" y="1484784"/>
            <a:ext cx="4308723" cy="3672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8163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1472" y="642918"/>
            <a:ext cx="7704856" cy="5616624"/>
          </a:xfrm>
        </p:spPr>
      </p:pic>
    </p:spTree>
    <p:extLst>
      <p:ext uri="{BB962C8B-B14F-4D97-AF65-F5344CB8AC3E}">
        <p14:creationId xmlns:p14="http://schemas.microsoft.com/office/powerpoint/2010/main" xmlns="" val="2440852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992" y="285728"/>
            <a:ext cx="9073008" cy="1298408"/>
          </a:xfrm>
        </p:spPr>
        <p:txBody>
          <a:bodyPr>
            <a:normAutofit/>
          </a:bodyPr>
          <a:lstStyle/>
          <a:p>
            <a:r>
              <a:rPr lang="uk-UA" sz="3600" dirty="0" smtClean="0"/>
              <a:t>Нижня носова раковина:</a:t>
            </a:r>
            <a:r>
              <a:rPr lang="en-US" sz="3600" dirty="0" smtClean="0"/>
              <a:t>”</a:t>
            </a:r>
            <a:r>
              <a:rPr lang="uk-UA" sz="3600" dirty="0" smtClean="0"/>
              <a:t>сизі плями </a:t>
            </a:r>
            <a:r>
              <a:rPr lang="uk-UA" sz="3600" dirty="0" err="1" smtClean="0"/>
              <a:t>Воячека</a:t>
            </a:r>
            <a:r>
              <a:rPr lang="en-US" sz="3600" dirty="0" smtClean="0"/>
              <a:t>”</a:t>
            </a:r>
            <a:endParaRPr lang="ru-RU" sz="36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7704" y="2132856"/>
            <a:ext cx="5472608" cy="4392488"/>
          </a:xfrm>
        </p:spPr>
      </p:pic>
    </p:spTree>
    <p:extLst>
      <p:ext uri="{BB962C8B-B14F-4D97-AF65-F5344CB8AC3E}">
        <p14:creationId xmlns:p14="http://schemas.microsoft.com/office/powerpoint/2010/main" xmlns="" val="361546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152128"/>
          </a:xfrm>
        </p:spPr>
        <p:txBody>
          <a:bodyPr>
            <a:normAutofit/>
          </a:bodyPr>
          <a:lstStyle/>
          <a:p>
            <a:r>
              <a:rPr lang="ru-RU" i="1" dirty="0" smtClean="0"/>
              <a:t>                   </a:t>
            </a:r>
            <a:r>
              <a:rPr lang="ru-RU" sz="3200" b="1" i="1" dirty="0" err="1" smtClean="0">
                <a:solidFill>
                  <a:srgbClr val="0070C0"/>
                </a:solidFill>
              </a:rPr>
              <a:t>Лікування</a:t>
            </a:r>
            <a:r>
              <a:rPr lang="ru-RU" sz="3200" b="1" i="1" dirty="0" smtClean="0">
                <a:solidFill>
                  <a:srgbClr val="0070C0"/>
                </a:solidFill>
              </a:rPr>
              <a:t>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412776"/>
            <a:ext cx="8064896" cy="503719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ru-RU" i="1" dirty="0"/>
          </a:p>
          <a:p>
            <a:pPr marL="0" indent="0">
              <a:buNone/>
            </a:pPr>
            <a:r>
              <a:rPr lang="ru-RU" dirty="0" smtClean="0"/>
              <a:t>Для </a:t>
            </a:r>
            <a:r>
              <a:rPr lang="ru-RU" dirty="0" err="1"/>
              <a:t>лікування</a:t>
            </a:r>
            <a:r>
              <a:rPr lang="ru-RU" dirty="0"/>
              <a:t> вазомоторного </a:t>
            </a:r>
            <a:r>
              <a:rPr lang="ru-RU" dirty="0" err="1"/>
              <a:t>риніту</a:t>
            </a:r>
            <a:r>
              <a:rPr lang="ru-RU" dirty="0"/>
              <a:t> </a:t>
            </a:r>
            <a:r>
              <a:rPr lang="ru-RU" dirty="0" err="1" smtClean="0"/>
              <a:t>застосовують</a:t>
            </a:r>
            <a:r>
              <a:rPr lang="ru-RU" dirty="0" smtClean="0"/>
              <a:t>                            </a:t>
            </a:r>
            <a:r>
              <a:rPr lang="ru-RU" dirty="0" err="1" smtClean="0"/>
              <a:t>консервативні</a:t>
            </a:r>
            <a:r>
              <a:rPr lang="ru-RU" dirty="0" smtClean="0"/>
              <a:t> </a:t>
            </a:r>
            <a:r>
              <a:rPr lang="ru-RU" dirty="0"/>
              <a:t>і </a:t>
            </a:r>
            <a:r>
              <a:rPr lang="ru-RU" dirty="0" err="1"/>
              <a:t>хірургічні</a:t>
            </a:r>
            <a:r>
              <a:rPr lang="ru-RU" dirty="0"/>
              <a:t> </a:t>
            </a:r>
            <a:r>
              <a:rPr lang="ru-RU" dirty="0" err="1"/>
              <a:t>методи</a:t>
            </a:r>
            <a:r>
              <a:rPr lang="ru-RU" dirty="0"/>
              <a:t>.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 </a:t>
            </a:r>
            <a:r>
              <a:rPr lang="ru-RU" dirty="0"/>
              <a:t>При </a:t>
            </a:r>
            <a:r>
              <a:rPr lang="ru-RU" dirty="0" err="1" smtClean="0"/>
              <a:t>алерг</a:t>
            </a:r>
            <a:r>
              <a:rPr lang="uk-UA" dirty="0" err="1" smtClean="0"/>
              <a:t>ічній</a:t>
            </a:r>
            <a:r>
              <a:rPr lang="ru-RU" dirty="0"/>
              <a:t> </a:t>
            </a:r>
            <a:r>
              <a:rPr lang="ru-RU" dirty="0" err="1" smtClean="0"/>
              <a:t>формі</a:t>
            </a:r>
            <a:r>
              <a:rPr lang="ru-RU" dirty="0" smtClean="0"/>
              <a:t> </a:t>
            </a:r>
            <a:r>
              <a:rPr lang="ru-RU" dirty="0"/>
              <a:t>вазомоторного </a:t>
            </a:r>
            <a:r>
              <a:rPr lang="ru-RU" dirty="0" err="1"/>
              <a:t>риніту</a:t>
            </a:r>
            <a:r>
              <a:rPr lang="ru-RU" dirty="0"/>
              <a:t> </a:t>
            </a:r>
            <a:r>
              <a:rPr lang="ru-RU" dirty="0" err="1"/>
              <a:t>використовують</a:t>
            </a:r>
            <a:r>
              <a:rPr lang="ru-RU" dirty="0"/>
              <a:t> </a:t>
            </a:r>
            <a:r>
              <a:rPr lang="ru-RU" dirty="0" err="1"/>
              <a:t>консервативні</a:t>
            </a:r>
            <a:r>
              <a:rPr lang="ru-RU" dirty="0"/>
              <a:t> </a:t>
            </a:r>
            <a:r>
              <a:rPr lang="ru-RU" dirty="0" err="1"/>
              <a:t>засоби</a:t>
            </a:r>
            <a:r>
              <a:rPr lang="ru-RU" dirty="0"/>
              <a:t>: </a:t>
            </a:r>
            <a:r>
              <a:rPr lang="ru-RU" dirty="0" err="1"/>
              <a:t>антигістамінні</a:t>
            </a:r>
            <a:r>
              <a:rPr lang="ru-RU" dirty="0"/>
              <a:t> та </a:t>
            </a:r>
            <a:r>
              <a:rPr lang="ru-RU" dirty="0" err="1"/>
              <a:t>гормональні</a:t>
            </a:r>
            <a:r>
              <a:rPr lang="ru-RU" dirty="0"/>
              <a:t> </a:t>
            </a:r>
            <a:r>
              <a:rPr lang="ru-RU" dirty="0" err="1"/>
              <a:t>препарати</a:t>
            </a:r>
            <a:r>
              <a:rPr lang="ru-RU" dirty="0"/>
              <a:t>, </a:t>
            </a:r>
            <a:r>
              <a:rPr lang="ru-RU" dirty="0" err="1"/>
              <a:t>внутрішньоносові</a:t>
            </a:r>
            <a:r>
              <a:rPr lang="ru-RU" dirty="0"/>
              <a:t> </a:t>
            </a:r>
            <a:r>
              <a:rPr lang="ru-RU" dirty="0" err="1"/>
              <a:t>новокаїнові</a:t>
            </a:r>
            <a:r>
              <a:rPr lang="ru-RU" dirty="0"/>
              <a:t> </a:t>
            </a:r>
            <a:r>
              <a:rPr lang="ru-RU" dirty="0" err="1"/>
              <a:t>блокади</a:t>
            </a:r>
            <a:r>
              <a:rPr lang="ru-RU" dirty="0"/>
              <a:t>, </a:t>
            </a:r>
            <a:r>
              <a:rPr lang="ru-RU" dirty="0" err="1"/>
              <a:t>склерозувальна</a:t>
            </a:r>
            <a:r>
              <a:rPr lang="ru-RU" dirty="0"/>
              <a:t> </a:t>
            </a:r>
            <a:r>
              <a:rPr lang="ru-RU" dirty="0" err="1"/>
              <a:t>терапія</a:t>
            </a:r>
            <a:r>
              <a:rPr lang="ru-RU" dirty="0"/>
              <a:t> (</a:t>
            </a:r>
            <a:r>
              <a:rPr lang="ru-RU" dirty="0" err="1"/>
              <a:t>уведення</a:t>
            </a:r>
            <a:r>
              <a:rPr lang="ru-RU" dirty="0"/>
              <a:t> в </a:t>
            </a:r>
            <a:r>
              <a:rPr lang="ru-RU" dirty="0" err="1"/>
              <a:t>товщу</a:t>
            </a:r>
            <a:r>
              <a:rPr lang="ru-RU" dirty="0"/>
              <a:t> </a:t>
            </a:r>
            <a:r>
              <a:rPr lang="ru-RU" dirty="0" err="1"/>
              <a:t>нижніх</a:t>
            </a:r>
            <a:r>
              <a:rPr lang="ru-RU" dirty="0"/>
              <a:t> </a:t>
            </a:r>
            <a:r>
              <a:rPr lang="ru-RU" dirty="0" err="1"/>
              <a:t>носових</a:t>
            </a:r>
            <a:r>
              <a:rPr lang="ru-RU" dirty="0"/>
              <a:t> раковин спирту, </a:t>
            </a:r>
            <a:r>
              <a:rPr lang="ru-RU" dirty="0" err="1"/>
              <a:t>гліцерину</a:t>
            </a:r>
            <a:r>
              <a:rPr lang="ru-RU" dirty="0"/>
              <a:t>, </a:t>
            </a:r>
            <a:r>
              <a:rPr lang="ru-RU" dirty="0" err="1"/>
              <a:t>саліцилату</a:t>
            </a:r>
            <a:r>
              <a:rPr lang="ru-RU" dirty="0"/>
              <a:t> та хлориду </a:t>
            </a:r>
            <a:r>
              <a:rPr lang="ru-RU" dirty="0" err="1"/>
              <a:t>натрію</a:t>
            </a:r>
            <a:r>
              <a:rPr lang="ru-RU" dirty="0"/>
              <a:t>), </a:t>
            </a:r>
            <a:r>
              <a:rPr lang="ru-RU" dirty="0" err="1"/>
              <a:t>фізіотерапевтичні</a:t>
            </a:r>
            <a:r>
              <a:rPr lang="ru-RU" dirty="0"/>
              <a:t> </a:t>
            </a:r>
            <a:r>
              <a:rPr lang="ru-RU" dirty="0" err="1"/>
              <a:t>методи</a:t>
            </a:r>
            <a:r>
              <a:rPr lang="ru-RU" dirty="0"/>
              <a:t> (</a:t>
            </a:r>
            <a:r>
              <a:rPr lang="ru-RU" dirty="0" err="1"/>
              <a:t>ендоназальний</a:t>
            </a:r>
            <a:r>
              <a:rPr lang="ru-RU" dirty="0"/>
              <a:t> </a:t>
            </a:r>
            <a:r>
              <a:rPr lang="ru-RU" dirty="0" err="1"/>
              <a:t>електрофорез</a:t>
            </a:r>
            <a:r>
              <a:rPr lang="ru-RU" dirty="0"/>
              <a:t> хлориду </a:t>
            </a:r>
            <a:r>
              <a:rPr lang="ru-RU" dirty="0" err="1"/>
              <a:t>кальцію</a:t>
            </a:r>
            <a:r>
              <a:rPr lang="ru-RU" dirty="0"/>
              <a:t> з димедролом, ультразвук та </a:t>
            </a:r>
            <a:r>
              <a:rPr lang="ru-RU" dirty="0" err="1"/>
              <a:t>ін</a:t>
            </a:r>
            <a:r>
              <a:rPr lang="ru-RU" dirty="0"/>
              <a:t>.).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 </a:t>
            </a:r>
            <a:r>
              <a:rPr lang="ru-RU" dirty="0"/>
              <a:t>При </a:t>
            </a:r>
            <a:r>
              <a:rPr lang="ru-RU" dirty="0" err="1"/>
              <a:t>нейровегетативній</a:t>
            </a:r>
            <a:r>
              <a:rPr lang="ru-RU" dirty="0"/>
              <a:t> </a:t>
            </a:r>
            <a:r>
              <a:rPr lang="ru-RU" dirty="0" err="1"/>
              <a:t>формі</a:t>
            </a:r>
            <a:r>
              <a:rPr lang="ru-RU" dirty="0"/>
              <a:t> вазомоторного </a:t>
            </a:r>
            <a:r>
              <a:rPr lang="ru-RU" dirty="0" err="1"/>
              <a:t>риніту</a:t>
            </a:r>
            <a:r>
              <a:rPr lang="ru-RU" dirty="0"/>
              <a:t> </a:t>
            </a:r>
            <a:r>
              <a:rPr lang="ru-RU" dirty="0" err="1"/>
              <a:t>перевагу</a:t>
            </a:r>
            <a:r>
              <a:rPr lang="ru-RU" dirty="0"/>
              <a:t> </a:t>
            </a:r>
            <a:r>
              <a:rPr lang="ru-RU" dirty="0" err="1"/>
              <a:t>віддають</a:t>
            </a:r>
            <a:r>
              <a:rPr lang="ru-RU" dirty="0"/>
              <a:t> </a:t>
            </a:r>
            <a:r>
              <a:rPr lang="ru-RU" dirty="0" err="1"/>
              <a:t>хірургічним</a:t>
            </a:r>
            <a:r>
              <a:rPr lang="ru-RU" dirty="0"/>
              <a:t> методам </a:t>
            </a:r>
            <a:r>
              <a:rPr lang="ru-RU" dirty="0" err="1"/>
              <a:t>лікування</a:t>
            </a:r>
            <a:r>
              <a:rPr lang="ru-RU" dirty="0"/>
              <a:t>: </a:t>
            </a:r>
            <a:r>
              <a:rPr lang="ru-RU" dirty="0" err="1"/>
              <a:t>щадні</a:t>
            </a:r>
            <a:r>
              <a:rPr lang="ru-RU" dirty="0"/>
              <a:t> </a:t>
            </a:r>
            <a:r>
              <a:rPr lang="ru-RU" dirty="0" err="1"/>
              <a:t>операції</a:t>
            </a:r>
            <a:r>
              <a:rPr lang="ru-RU" dirty="0"/>
              <a:t> на </a:t>
            </a:r>
            <a:r>
              <a:rPr lang="ru-RU" dirty="0" err="1"/>
              <a:t>викривленій</a:t>
            </a:r>
            <a:r>
              <a:rPr lang="ru-RU" dirty="0"/>
              <a:t> </a:t>
            </a:r>
            <a:r>
              <a:rPr lang="ru-RU" dirty="0" err="1"/>
              <a:t>перегородці</a:t>
            </a:r>
            <a:r>
              <a:rPr lang="ru-RU" dirty="0"/>
              <a:t> носа, </a:t>
            </a:r>
            <a:r>
              <a:rPr lang="ru-RU" dirty="0" err="1"/>
              <a:t>кріодеструкція</a:t>
            </a:r>
            <a:r>
              <a:rPr lang="ru-RU" dirty="0"/>
              <a:t> </a:t>
            </a:r>
            <a:r>
              <a:rPr lang="ru-RU" dirty="0" err="1"/>
              <a:t>носових</a:t>
            </a:r>
            <a:r>
              <a:rPr lang="ru-RU" dirty="0"/>
              <a:t> раковин, </a:t>
            </a:r>
            <a:r>
              <a:rPr lang="ru-RU" dirty="0" err="1"/>
              <a:t>підслизова</a:t>
            </a:r>
            <a:r>
              <a:rPr lang="ru-RU" dirty="0"/>
              <a:t> </a:t>
            </a:r>
            <a:r>
              <a:rPr lang="ru-RU" dirty="0" err="1"/>
              <a:t>вазотомія</a:t>
            </a:r>
            <a:r>
              <a:rPr lang="ru-RU" dirty="0"/>
              <a:t> </a:t>
            </a:r>
            <a:r>
              <a:rPr lang="ru-RU" dirty="0" err="1"/>
              <a:t>носових</a:t>
            </a:r>
            <a:r>
              <a:rPr lang="ru-RU" dirty="0"/>
              <a:t> раковин, </a:t>
            </a:r>
            <a:r>
              <a:rPr lang="ru-RU" dirty="0" err="1" smtClean="0"/>
              <a:t>латеропозиція</a:t>
            </a:r>
            <a:r>
              <a:rPr lang="ru-RU" dirty="0" smtClean="0"/>
              <a:t> </a:t>
            </a:r>
            <a:r>
              <a:rPr lang="ru-RU" dirty="0" err="1"/>
              <a:t>носових</a:t>
            </a:r>
            <a:r>
              <a:rPr lang="ru-RU" dirty="0"/>
              <a:t> раковин та </a:t>
            </a:r>
            <a:r>
              <a:rPr lang="ru-RU" dirty="0" err="1"/>
              <a:t>ін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43477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>
            <a:normAutofit/>
          </a:bodyPr>
          <a:lstStyle/>
          <a:p>
            <a:r>
              <a:rPr lang="uk-UA" sz="2800" b="1" dirty="0" smtClean="0">
                <a:solidFill>
                  <a:srgbClr val="000080"/>
                </a:solidFill>
              </a:rPr>
              <a:t>   ЗАПАЛЕННЯ </a:t>
            </a:r>
            <a:r>
              <a:rPr lang="uk-UA" sz="2800" b="1" dirty="0">
                <a:solidFill>
                  <a:srgbClr val="000080"/>
                </a:solidFill>
              </a:rPr>
              <a:t>НАВКОЛОНОСОВИХ ПАЗУХ (СИНУЇТИ</a:t>
            </a:r>
            <a:r>
              <a:rPr lang="uk-UA" sz="2800" b="1" dirty="0" smtClean="0">
                <a:solidFill>
                  <a:srgbClr val="000080"/>
                </a:solidFill>
              </a:rPr>
              <a:t>)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340768"/>
            <a:ext cx="4211960" cy="551723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Розрізняють гострі й хронічні запалення </a:t>
            </a:r>
            <a:r>
              <a:rPr lang="uk-UA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навколоносових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пазух (гострі та хронічні </a:t>
            </a:r>
            <a:r>
              <a:rPr lang="uk-UA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синуїти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). Запалення може поширитись на всі пазухи одного (правого чи лівого) боку (</a:t>
            </a:r>
            <a:r>
              <a:rPr lang="uk-UA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гемісинуїт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) або захопити всі пазухи обох боків (</a:t>
            </a:r>
            <a:r>
              <a:rPr lang="uk-UA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пансинуїт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). У патогенезі виникнення гострих чи хронічних </a:t>
            </a:r>
            <a:r>
              <a:rPr lang="uk-UA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синуїтів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головним патогенетичним фактором є перекриття вічка (з’єднання пазухи з носом), що утруднює відтік ексудату в носову порожнину та вентиляцію </a:t>
            </a:r>
            <a:r>
              <a:rPr lang="uk-UA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навколоносової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пазухи.</a:t>
            </a:r>
            <a:b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91472" y="1556792"/>
            <a:ext cx="4752528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1630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080120"/>
          </a:xfrm>
        </p:spPr>
        <p:txBody>
          <a:bodyPr>
            <a:normAutofit/>
          </a:bodyPr>
          <a:lstStyle/>
          <a:p>
            <a:pPr algn="ctr"/>
            <a:r>
              <a:rPr lang="uk-UA" sz="3200" dirty="0" smtClean="0">
                <a:solidFill>
                  <a:schemeClr val="tx2">
                    <a:lumMod val="75000"/>
                  </a:schemeClr>
                </a:solidFill>
              </a:rPr>
              <a:t>         ГОСТРИЙ </a:t>
            </a:r>
            <a:r>
              <a:rPr lang="uk-UA" sz="3200" dirty="0">
                <a:solidFill>
                  <a:schemeClr val="tx2">
                    <a:lumMod val="75000"/>
                  </a:schemeClr>
                </a:solidFill>
              </a:rPr>
              <a:t>ВЕРХНЬОЩЕЛЕПНИЙ СИНУЇТ </a:t>
            </a:r>
            <a:r>
              <a:rPr lang="uk-UA" sz="3200" dirty="0" smtClean="0">
                <a:solidFill>
                  <a:schemeClr val="tx2">
                    <a:lumMod val="75000"/>
                  </a:schemeClr>
                </a:solidFill>
              </a:rPr>
              <a:t>      (</a:t>
            </a:r>
            <a:r>
              <a:rPr lang="uk-UA" sz="3200" dirty="0">
                <a:solidFill>
                  <a:schemeClr val="tx2">
                    <a:lumMod val="75000"/>
                  </a:schemeClr>
                </a:solidFill>
              </a:rPr>
              <a:t>ГОСТРИЙ ГАЙМОРИТ) </a:t>
            </a:r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628800"/>
            <a:ext cx="8424936" cy="511256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Гостре запалення верхньощелепної пазухи – досить часте захворювання. Розрізняють дві форми гострого верхньощелепного </a:t>
            </a:r>
            <a:r>
              <a:rPr lang="uk-UA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синуїту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uk-UA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uk-UA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uk-UA" sz="2400" dirty="0" err="1">
                <a:solidFill>
                  <a:srgbClr val="0070C0"/>
                </a:solidFill>
              </a:rPr>
              <a:t>-</a:t>
            </a:r>
            <a:r>
              <a:rPr lang="uk-UA" sz="2400" dirty="0" err="1" smtClean="0">
                <a:solidFill>
                  <a:srgbClr val="0070C0"/>
                </a:solidFill>
              </a:rPr>
              <a:t>катаральну</a:t>
            </a:r>
            <a:r>
              <a:rPr lang="uk-UA" sz="2400" dirty="0">
                <a:solidFill>
                  <a:srgbClr val="0070C0"/>
                </a:solidFill>
              </a:rPr>
              <a:t>,</a:t>
            </a:r>
            <a:br>
              <a:rPr lang="uk-UA" sz="2400" dirty="0">
                <a:solidFill>
                  <a:srgbClr val="0070C0"/>
                </a:solidFill>
              </a:rPr>
            </a:br>
            <a:r>
              <a:rPr lang="uk-UA" sz="2400" dirty="0" smtClean="0">
                <a:solidFill>
                  <a:srgbClr val="0070C0"/>
                </a:solidFill>
              </a:rPr>
              <a:t> - гнійну</a:t>
            </a:r>
            <a:r>
              <a:rPr lang="uk-UA" sz="2400" dirty="0">
                <a:solidFill>
                  <a:srgbClr val="0070C0"/>
                </a:solidFill>
              </a:rPr>
              <a:t>. 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Збудниками </a:t>
            </a:r>
            <a:r>
              <a:rPr lang="uk-UA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синуїтів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переважно є віруси (грипу, </a:t>
            </a:r>
            <a:r>
              <a:rPr lang="uk-UA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адено-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uk-UA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риновіруси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) та мікроби - стафілококи, стрептококи, диплококи тощо</a:t>
            </a:r>
            <a:r>
              <a:rPr lang="uk-UA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uk-UA" sz="2400" b="1" i="1" dirty="0">
                <a:solidFill>
                  <a:srgbClr val="0070C0"/>
                </a:solidFill>
              </a:rPr>
              <a:t>Фактори, що сприяють виникненню запалення </a:t>
            </a:r>
            <a:r>
              <a:rPr lang="uk-UA" sz="2400" b="1" i="1" dirty="0" smtClean="0">
                <a:solidFill>
                  <a:srgbClr val="0070C0"/>
                </a:solidFill>
              </a:rPr>
              <a:t>:</a:t>
            </a:r>
            <a:r>
              <a:rPr lang="uk-UA" sz="2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uk-UA" sz="2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Хронічні захворювання слизової оболонки носа (</a:t>
            </a:r>
            <a:r>
              <a:rPr lang="uk-UA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гіперпластичні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й атрофічні риніти).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Викривлення перегородки носа.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3. Захворювання 4-7-го верхніх зубів (</a:t>
            </a:r>
            <a:r>
              <a:rPr lang="uk-UA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одонтогенний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верхньощелепний </a:t>
            </a:r>
            <a:r>
              <a:rPr lang="uk-UA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синуїт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). </a:t>
            </a:r>
            <a:endParaRPr lang="ru-RU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uk-UA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Пухлини порожнини носа</a:t>
            </a:r>
            <a:r>
              <a:rPr lang="uk-UA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MS Sans Serif"/>
              </a:rPr>
              <a:t>.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04018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08112"/>
          </a:xfrm>
        </p:spPr>
        <p:txBody>
          <a:bodyPr>
            <a:normAutofit/>
          </a:bodyPr>
          <a:lstStyle/>
          <a:p>
            <a:pPr algn="ctr"/>
            <a:r>
              <a:rPr lang="uk-UA" sz="3600" b="1" i="1" dirty="0">
                <a:solidFill>
                  <a:srgbClr val="0070C0"/>
                </a:solidFill>
              </a:rPr>
              <a:t>Клініка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5199856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ü"/>
            </a:pPr>
            <a:r>
              <a:rPr lang="uk-UA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Біль в ділянці верхньощелепної пазухи. </a:t>
            </a:r>
            <a:endParaRPr lang="ru-RU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uk-UA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Головний 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біль. </a:t>
            </a:r>
            <a:endParaRPr lang="ru-RU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uk-UA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Гнійні виділення з носа. </a:t>
            </a:r>
            <a:endParaRPr lang="ru-RU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uk-UA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Закладення 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носа. </a:t>
            </a:r>
            <a:endParaRPr lang="ru-RU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uk-UA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Зниження 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нюху. </a:t>
            </a:r>
            <a:endParaRPr lang="ru-RU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uk-UA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Суб’єктивне 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відчуття неприємного запаху в носі.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MS Sans Serif"/>
              </a:rPr>
              <a:t> </a:t>
            </a:r>
            <a:r>
              <a:rPr lang="uk-UA" sz="2400" b="1" dirty="0">
                <a:solidFill>
                  <a:srgbClr val="FF0000"/>
                </a:solidFill>
                <a:latin typeface="MS Sans Serif"/>
              </a:rPr>
              <a:t/>
            </a:r>
            <a:br>
              <a:rPr lang="uk-UA" sz="2400" b="1" dirty="0">
                <a:solidFill>
                  <a:srgbClr val="FF0000"/>
                </a:solidFill>
                <a:latin typeface="MS Sans Serif"/>
              </a:rPr>
            </a:br>
            <a:endParaRPr lang="uk-UA" sz="2400" b="1" dirty="0" smtClean="0">
              <a:solidFill>
                <a:srgbClr val="0070C0"/>
              </a:solidFill>
              <a:latin typeface="MS Sans Serif"/>
            </a:endParaRPr>
          </a:p>
          <a:p>
            <a:pPr marL="0" indent="0">
              <a:buNone/>
            </a:pPr>
            <a:r>
              <a:rPr lang="uk-UA" sz="2400" b="1" i="1" dirty="0">
                <a:solidFill>
                  <a:srgbClr val="0070C0"/>
                </a:solidFill>
                <a:latin typeface="MS Sans Serif"/>
              </a:rPr>
              <a:t> </a:t>
            </a:r>
            <a:r>
              <a:rPr lang="uk-UA" sz="2400" b="1" i="1" dirty="0" smtClean="0">
                <a:solidFill>
                  <a:srgbClr val="0070C0"/>
                </a:solidFill>
                <a:latin typeface="MS Sans Serif"/>
              </a:rPr>
              <a:t>                                      </a:t>
            </a:r>
            <a:r>
              <a:rPr lang="uk-UA" sz="2400" b="1" i="1" dirty="0" smtClean="0">
                <a:solidFill>
                  <a:srgbClr val="0070C0"/>
                </a:solidFill>
              </a:rPr>
              <a:t>Риноскопія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Гіперемія і набряк слизової оболонки середнього відділу носа.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Наявна смужка гною під середньою носовою раковиною, що стікає по поверхні нижньої носової раковини. 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356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1052736"/>
            <a:ext cx="4608512" cy="324036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20072" y="908720"/>
            <a:ext cx="3672408" cy="338437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51520" y="4653136"/>
            <a:ext cx="864096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err="1">
                <a:solidFill>
                  <a:schemeClr val="tx2">
                    <a:lumMod val="75000"/>
                  </a:schemeClr>
                </a:solidFill>
              </a:rPr>
              <a:t>Методи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tx2">
                    <a:lumMod val="75000"/>
                  </a:schemeClr>
                </a:solidFill>
              </a:rPr>
              <a:t>променевої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tx2">
                    <a:lumMod val="75000"/>
                  </a:schemeClr>
                </a:solidFill>
              </a:rPr>
              <a:t>діагностики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200" dirty="0" err="1" smtClean="0">
                <a:solidFill>
                  <a:schemeClr val="tx2">
                    <a:lumMod val="75000"/>
                  </a:schemeClr>
                </a:solidFill>
              </a:rPr>
              <a:t>патологій</a:t>
            </a:r>
            <a:r>
              <a:rPr lang="ru-RU" sz="22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tx2">
                    <a:lumMod val="75000"/>
                  </a:schemeClr>
                </a:solidFill>
              </a:rPr>
              <a:t>навколоносових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</a:rPr>
              <a:t> пазух: </a:t>
            </a:r>
            <a:endParaRPr lang="ru-RU" sz="22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sz="2000" dirty="0" smtClean="0"/>
              <a:t>а </a:t>
            </a:r>
            <a:r>
              <a:rPr lang="ru-RU" sz="2000" dirty="0"/>
              <a:t>- </a:t>
            </a:r>
            <a:r>
              <a:rPr lang="ru-RU" sz="2000" dirty="0" err="1"/>
              <a:t>рентгенограма</a:t>
            </a:r>
            <a:r>
              <a:rPr lang="ru-RU" sz="2000" dirty="0"/>
              <a:t> </a:t>
            </a:r>
            <a:r>
              <a:rPr lang="ru-RU" sz="2000" dirty="0" err="1"/>
              <a:t>навколоносових</a:t>
            </a:r>
            <a:r>
              <a:rPr lang="ru-RU" sz="2000" dirty="0"/>
              <a:t> пазух в </a:t>
            </a:r>
            <a:r>
              <a:rPr lang="ru-RU" sz="2000" dirty="0" err="1"/>
              <a:t>нормі</a:t>
            </a:r>
            <a:r>
              <a:rPr lang="ru-RU" sz="2000" dirty="0"/>
              <a:t>; </a:t>
            </a:r>
            <a:endParaRPr lang="ru-RU" sz="2000" dirty="0" smtClean="0"/>
          </a:p>
          <a:p>
            <a:r>
              <a:rPr lang="ru-RU" sz="2000" dirty="0" smtClean="0"/>
              <a:t>б </a:t>
            </a:r>
            <a:r>
              <a:rPr lang="ru-RU" sz="2000" dirty="0"/>
              <a:t>- </a:t>
            </a:r>
            <a:r>
              <a:rPr lang="ru-RU" sz="2000" dirty="0" err="1"/>
              <a:t>рентгенограма</a:t>
            </a:r>
            <a:r>
              <a:rPr lang="ru-RU" sz="2000" dirty="0"/>
              <a:t>, </a:t>
            </a:r>
            <a:r>
              <a:rPr lang="ru-RU" sz="2000" dirty="0" err="1"/>
              <a:t>гнійне</a:t>
            </a:r>
            <a:r>
              <a:rPr lang="ru-RU" sz="2000" dirty="0"/>
              <a:t> </a:t>
            </a:r>
            <a:r>
              <a:rPr lang="ru-RU" sz="2000" dirty="0" err="1"/>
              <a:t>запалення</a:t>
            </a:r>
            <a:r>
              <a:rPr lang="ru-RU" sz="2000" dirty="0"/>
              <a:t> </a:t>
            </a:r>
            <a:r>
              <a:rPr lang="ru-RU" sz="2000" dirty="0" err="1"/>
              <a:t>верхньощелепної</a:t>
            </a:r>
            <a:r>
              <a:rPr lang="ru-RU" sz="2000" dirty="0"/>
              <a:t> пазухи; </a:t>
            </a:r>
            <a:endParaRPr lang="ru-RU" sz="2000" dirty="0" smtClean="0"/>
          </a:p>
          <a:p>
            <a:r>
              <a:rPr lang="ru-RU" sz="2000" dirty="0" smtClean="0"/>
              <a:t>в </a:t>
            </a:r>
            <a:r>
              <a:rPr lang="ru-RU" sz="2000" dirty="0"/>
              <a:t>- </a:t>
            </a:r>
            <a:r>
              <a:rPr lang="ru-RU" sz="2000" dirty="0" err="1"/>
              <a:t>комп'ютерна</a:t>
            </a:r>
            <a:r>
              <a:rPr lang="ru-RU" sz="2000" dirty="0"/>
              <a:t> </a:t>
            </a:r>
            <a:r>
              <a:rPr lang="ru-RU" sz="2000" dirty="0" err="1"/>
              <a:t>томограма</a:t>
            </a:r>
            <a:r>
              <a:rPr lang="ru-RU" sz="2000" dirty="0"/>
              <a:t>, </a:t>
            </a:r>
            <a:r>
              <a:rPr lang="ru-RU" sz="2000" dirty="0" err="1"/>
              <a:t>гнійний</a:t>
            </a:r>
            <a:r>
              <a:rPr lang="ru-RU" sz="2000" dirty="0"/>
              <a:t> гайморит </a:t>
            </a:r>
            <a:r>
              <a:rPr lang="ru-RU" sz="2000" dirty="0" err="1" smtClean="0"/>
              <a:t>праворуч</a:t>
            </a:r>
            <a:r>
              <a:rPr lang="ru-RU" sz="2000" dirty="0" smtClean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797223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52128"/>
          </a:xfrm>
        </p:spPr>
        <p:txBody>
          <a:bodyPr>
            <a:normAutofit/>
          </a:bodyPr>
          <a:lstStyle/>
          <a:p>
            <a:r>
              <a:rPr lang="uk-UA" sz="32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               </a:t>
            </a:r>
            <a:r>
              <a:rPr lang="uk-UA" sz="3200" b="1" i="1" dirty="0" smtClean="0">
                <a:solidFill>
                  <a:srgbClr val="0070C0"/>
                </a:solidFill>
              </a:rPr>
              <a:t>Лікування:</a:t>
            </a: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83832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AutoNum type="arabicPeriod"/>
            </a:pP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Ліжковий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режим. </a:t>
            </a:r>
            <a:endParaRPr lang="ru-RU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514350" indent="-514350">
              <a:buAutoNum type="arabicPeriod"/>
            </a:pP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Антибіотики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endParaRPr lang="ru-RU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514350" indent="-514350">
              <a:buAutoNum type="arabicPeriod"/>
            </a:pP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Сульфаніламідні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препарати. 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</a:p>
          <a:p>
            <a:pPr marL="514350" indent="-514350">
              <a:buAutoNum type="arabicPeriod"/>
            </a:pP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Саліцилати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endParaRPr lang="ru-RU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514350" indent="-514350">
              <a:buAutoNum type="arabicPeriod"/>
            </a:pPr>
            <a:r>
              <a:rPr lang="uk-UA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Антигістамінні</a:t>
            </a: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препарати. </a:t>
            </a:r>
            <a:endParaRPr lang="ru-RU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514350" indent="-514350">
              <a:buAutoNum type="arabicPeriod"/>
            </a:pP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Судинозвужувальні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краплі до носа. </a:t>
            </a:r>
            <a:endParaRPr lang="ru-RU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514350" indent="-514350">
              <a:buAutoNum type="arabicPeriod"/>
            </a:pP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Пункція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і промивання пазухи. </a:t>
            </a:r>
            <a:endParaRPr lang="ru-RU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514350" indent="-514350">
              <a:buAutoNum type="arabicPeriod"/>
            </a:pP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Фізіотерапевтичні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методи (УВЧ, діатермія, солюкс тощо). </a:t>
            </a:r>
            <a:endParaRPr lang="ru-RU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514350" indent="-514350">
              <a:buAutoNum type="arabicPeriod"/>
            </a:pP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При </a:t>
            </a:r>
            <a:r>
              <a:rPr lang="uk-UA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одонтогенному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гаймориті – видалення хворого зуба. </a:t>
            </a:r>
            <a:endParaRPr lang="ru-RU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514350" indent="-514350">
              <a:buAutoNum type="arabicPeriod"/>
            </a:pP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Хірургічне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лікування – розкриття гайморової пазухи (</a:t>
            </a:r>
            <a:r>
              <a:rPr lang="uk-UA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гайморотомія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) виконують при неефективності консервативних методів, а також при внутрішньочерепних чи орбітальних ускладненнях </a:t>
            </a:r>
            <a:r>
              <a:rPr lang="uk-UA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синуїту</a:t>
            </a: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або при підозрі на них.</a:t>
            </a:r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  <a:latin typeface="MS Sans Serif"/>
              </a:rPr>
              <a:t> 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551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936104"/>
          </a:xfrm>
        </p:spPr>
        <p:txBody>
          <a:bodyPr>
            <a:normAutofit/>
          </a:bodyPr>
          <a:lstStyle/>
          <a:p>
            <a:pPr algn="ctr"/>
            <a:r>
              <a:rPr lang="uk-UA" sz="3600" dirty="0">
                <a:solidFill>
                  <a:schemeClr val="tx2">
                    <a:lumMod val="75000"/>
                  </a:schemeClr>
                </a:solidFill>
              </a:rPr>
              <a:t>ГОСТРИЙ ФРОНТИТ</a:t>
            </a:r>
            <a:endParaRPr lang="ru-RU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24744"/>
            <a:ext cx="8291264" cy="547260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sz="1800" dirty="0" smtClean="0">
                <a:solidFill>
                  <a:srgbClr val="0070C0"/>
                </a:solidFill>
              </a:rPr>
              <a:t>Причини</a:t>
            </a:r>
            <a:r>
              <a:rPr lang="en-US" sz="1800" dirty="0">
                <a:solidFill>
                  <a:srgbClr val="0070C0"/>
                </a:solidFill>
              </a:rPr>
              <a:t>:</a:t>
            </a:r>
            <a:r>
              <a:rPr lang="uk-UA" sz="1800" dirty="0">
                <a:solidFill>
                  <a:srgbClr val="0070C0"/>
                </a:solidFill>
              </a:rPr>
              <a:t> 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Ті ж самі, що і при гострому гаймориті, за винятком </a:t>
            </a:r>
            <a:r>
              <a:rPr lang="uk-UA" sz="1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одонтогенних</a:t>
            </a:r>
            <a:r>
              <a:rPr lang="uk-UA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причин. 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                                     </a:t>
            </a:r>
            <a:r>
              <a:rPr lang="uk-UA" sz="2000" b="1" i="1" dirty="0" smtClean="0">
                <a:solidFill>
                  <a:srgbClr val="0070C0"/>
                </a:solidFill>
              </a:rPr>
              <a:t>Клініка: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r>
              <a:rPr lang="uk-UA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Біль у ділянці лоба (переважно на боці ураженої пазухи). 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uk-UA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Відчуття тиску в оці з боку запаленої пазухи. 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r>
              <a:rPr lang="uk-UA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Світлобоязнь. 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r>
              <a:rPr lang="uk-UA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Зниження нюху</a:t>
            </a:r>
            <a:r>
              <a:rPr lang="uk-UA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uk-UA" sz="20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                                </a:t>
            </a:r>
            <a:r>
              <a:rPr lang="uk-UA" sz="2000" b="1" i="1" dirty="0" smtClean="0">
                <a:solidFill>
                  <a:srgbClr val="0070C0"/>
                </a:solidFill>
              </a:rPr>
              <a:t>Передня риноскопія: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</a:t>
            </a:r>
            <a:r>
              <a:rPr lang="uk-UA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Гіперемія </a:t>
            </a:r>
            <a:r>
              <a:rPr lang="uk-UA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і набряклість слизової оболонки середнього носового </a:t>
            </a:r>
            <a:r>
              <a:rPr lang="uk-UA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ходу</a:t>
            </a:r>
            <a:r>
              <a:rPr lang="uk-UA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</a:t>
            </a:r>
            <a:r>
              <a:rPr lang="uk-UA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Смужка </a:t>
            </a:r>
            <a:r>
              <a:rPr lang="uk-UA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гною під середньою носовою раковиною. 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</a:t>
            </a:r>
            <a:r>
              <a:rPr lang="uk-UA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На </a:t>
            </a:r>
            <a:r>
              <a:rPr lang="uk-UA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рентгенограмі або комп’ютерній томограмі </a:t>
            </a:r>
            <a:r>
              <a:rPr lang="uk-UA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спостерігають    затемнення </a:t>
            </a:r>
            <a:r>
              <a:rPr lang="uk-UA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лобних пазух. </a:t>
            </a:r>
            <a:endParaRPr lang="uk-UA" sz="2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uk-UA" sz="20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                                       </a:t>
            </a:r>
            <a:r>
              <a:rPr lang="uk-UA" sz="2000" b="1" i="1" dirty="0" smtClean="0">
                <a:solidFill>
                  <a:srgbClr val="0070C0"/>
                </a:solidFill>
              </a:rPr>
              <a:t>Лікування:</a:t>
            </a:r>
          </a:p>
          <a:p>
            <a:pPr marL="0" indent="0">
              <a:buNone/>
            </a:pPr>
            <a:r>
              <a:rPr lang="uk-UA" sz="2000" dirty="0"/>
              <a:t>1. Консервативні методи лікування такі ж, як і при гострому верхньощелепному </a:t>
            </a:r>
            <a:r>
              <a:rPr lang="uk-UA" sz="2000" dirty="0" err="1"/>
              <a:t>синуїті</a:t>
            </a:r>
            <a:r>
              <a:rPr lang="uk-UA" sz="2000" dirty="0"/>
              <a:t>. 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uk-UA" sz="2000" dirty="0"/>
              <a:t>2. Хірургічне розкриття лобної пазухи (</a:t>
            </a:r>
            <a:r>
              <a:rPr lang="uk-UA" sz="2000" dirty="0" err="1"/>
              <a:t>фронтотомію</a:t>
            </a:r>
            <a:r>
              <a:rPr lang="uk-UA" sz="2000" dirty="0"/>
              <a:t>) застосовують при внутрішньочерепних і орбітальних ускладненнях або при підозрі на них</a:t>
            </a:r>
            <a:endParaRPr lang="uk-UA" sz="2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4517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028840"/>
            <a:ext cx="4984184" cy="5400600"/>
          </a:xfrm>
        </p:spPr>
      </p:pic>
      <p:sp>
        <p:nvSpPr>
          <p:cNvPr id="5" name="Прямоугольник 4"/>
          <p:cNvSpPr/>
          <p:nvPr/>
        </p:nvSpPr>
        <p:spPr>
          <a:xfrm>
            <a:off x="5508104" y="1073085"/>
            <a:ext cx="3456384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>
                <a:solidFill>
                  <a:schemeClr val="tx2">
                    <a:lumMod val="75000"/>
                  </a:schemeClr>
                </a:solidFill>
              </a:rPr>
              <a:t>Трепанопункція</a:t>
            </a:r>
            <a:r>
              <a:rPr lang="ru-RU" sz="28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</a:rPr>
              <a:t>лоб</a:t>
            </a:r>
            <a:r>
              <a:rPr lang="uk-UA" sz="2800" dirty="0" smtClean="0">
                <a:solidFill>
                  <a:schemeClr val="tx2">
                    <a:lumMod val="75000"/>
                  </a:schemeClr>
                </a:solidFill>
              </a:rPr>
              <a:t>н</a:t>
            </a:r>
            <a:r>
              <a:rPr lang="ru-RU" sz="2800" dirty="0" err="1" smtClean="0">
                <a:solidFill>
                  <a:schemeClr val="tx2">
                    <a:lumMod val="75000"/>
                  </a:schemeClr>
                </a:solidFill>
              </a:rPr>
              <a:t>ої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800" dirty="0">
                <a:solidFill>
                  <a:schemeClr val="tx2">
                    <a:lumMod val="75000"/>
                  </a:schemeClr>
                </a:solidFill>
              </a:rPr>
              <a:t>пазухи:</a:t>
            </a:r>
          </a:p>
          <a:p>
            <a:endParaRPr lang="ru-RU" dirty="0"/>
          </a:p>
          <a:p>
            <a:r>
              <a:rPr lang="ru-RU" sz="2000" dirty="0"/>
              <a:t>а - момент </a:t>
            </a:r>
            <a:r>
              <a:rPr lang="ru-RU" sz="2000" dirty="0" err="1"/>
              <a:t>трепанації</a:t>
            </a:r>
            <a:r>
              <a:rPr lang="ru-RU" sz="2000" dirty="0"/>
              <a:t> </a:t>
            </a:r>
            <a:r>
              <a:rPr lang="ru-RU" sz="2000" dirty="0" err="1"/>
              <a:t>трепанобором</a:t>
            </a:r>
            <a:r>
              <a:rPr lang="ru-RU" sz="2000" dirty="0"/>
              <a:t> </a:t>
            </a:r>
            <a:r>
              <a:rPr lang="ru-RU" sz="2000" dirty="0" smtClean="0"/>
              <a:t> Антонюк</a:t>
            </a:r>
            <a:r>
              <a:rPr lang="ru-RU" sz="2000" dirty="0"/>
              <a:t>; </a:t>
            </a:r>
            <a:endParaRPr lang="ru-RU" sz="2000" dirty="0" smtClean="0"/>
          </a:p>
          <a:p>
            <a:r>
              <a:rPr lang="ru-RU" sz="2000" dirty="0" smtClean="0"/>
              <a:t>б </a:t>
            </a:r>
            <a:r>
              <a:rPr lang="ru-RU" sz="2000" dirty="0"/>
              <a:t>- </a:t>
            </a:r>
            <a:r>
              <a:rPr lang="ru-RU" sz="2000" dirty="0" err="1"/>
              <a:t>розмітка</a:t>
            </a:r>
            <a:r>
              <a:rPr lang="ru-RU" sz="2000" dirty="0"/>
              <a:t> </a:t>
            </a:r>
            <a:r>
              <a:rPr lang="ru-RU" sz="2000" dirty="0" err="1" smtClean="0"/>
              <a:t>лобної</a:t>
            </a:r>
            <a:r>
              <a:rPr lang="ru-RU" sz="2000" dirty="0" smtClean="0"/>
              <a:t> пазухи;</a:t>
            </a:r>
          </a:p>
          <a:p>
            <a:r>
              <a:rPr lang="ru-RU" sz="2000" dirty="0" smtClean="0"/>
              <a:t>в </a:t>
            </a:r>
            <a:r>
              <a:rPr lang="ru-RU" sz="2000" dirty="0"/>
              <a:t>- </a:t>
            </a:r>
            <a:r>
              <a:rPr lang="ru-RU" sz="2000" dirty="0" err="1"/>
              <a:t>рентгенограма</a:t>
            </a:r>
            <a:r>
              <a:rPr lang="ru-RU" sz="2000" dirty="0"/>
              <a:t> в </a:t>
            </a:r>
            <a:r>
              <a:rPr lang="ru-RU" sz="2000" dirty="0" err="1"/>
              <a:t>бічній</a:t>
            </a:r>
            <a:r>
              <a:rPr lang="ru-RU" sz="2000" dirty="0"/>
              <a:t> </a:t>
            </a:r>
            <a:r>
              <a:rPr lang="ru-RU" sz="2000" dirty="0" err="1"/>
              <a:t>проекції</a:t>
            </a:r>
            <a:r>
              <a:rPr lang="ru-RU" sz="2000" dirty="0"/>
              <a:t>; становище </a:t>
            </a:r>
            <a:r>
              <a:rPr lang="ru-RU" sz="2000" dirty="0" err="1"/>
              <a:t>канюлі</a:t>
            </a:r>
            <a:r>
              <a:rPr lang="ru-RU" sz="2000" dirty="0"/>
              <a:t> в </a:t>
            </a:r>
            <a:r>
              <a:rPr lang="ru-RU" sz="2000" dirty="0" err="1" smtClean="0"/>
              <a:t>лобній</a:t>
            </a:r>
            <a:r>
              <a:rPr lang="ru-RU" sz="2000" dirty="0" smtClean="0"/>
              <a:t> </a:t>
            </a:r>
            <a:r>
              <a:rPr lang="ru-RU" sz="2000" dirty="0" err="1"/>
              <a:t>пазусі</a:t>
            </a:r>
            <a:r>
              <a:rPr lang="ru-RU" sz="2000" dirty="0"/>
              <a:t> </a:t>
            </a:r>
            <a:r>
              <a:rPr lang="ru-RU" sz="2000" dirty="0" err="1"/>
              <a:t>після</a:t>
            </a:r>
            <a:r>
              <a:rPr lang="ru-RU" sz="2000" dirty="0"/>
              <a:t> </a:t>
            </a:r>
            <a:r>
              <a:rPr lang="ru-RU" sz="2000" dirty="0" err="1" smtClean="0"/>
              <a:t>трепанопункції</a:t>
            </a:r>
            <a:endParaRPr lang="ru-RU" sz="2000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52749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pPr algn="ctr"/>
            <a:r>
              <a:rPr lang="uk-UA" sz="4000" dirty="0">
                <a:solidFill>
                  <a:schemeClr val="tx2">
                    <a:lumMod val="75000"/>
                  </a:schemeClr>
                </a:solidFill>
              </a:rPr>
              <a:t>ГОСТРИЙ ЕТМОЇДИТ</a:t>
            </a:r>
            <a:endParaRPr lang="ru-RU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54006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uk-UA" sz="2800" b="1" dirty="0" smtClean="0">
                <a:solidFill>
                  <a:srgbClr val="FF0000"/>
                </a:solidFill>
              </a:rPr>
              <a:t>                                                        </a:t>
            </a:r>
            <a:r>
              <a:rPr lang="uk-UA" sz="2800" b="1" i="1" dirty="0" smtClean="0">
                <a:solidFill>
                  <a:srgbClr val="0070C0"/>
                </a:solidFill>
              </a:rPr>
              <a:t>Клініка: </a:t>
            </a:r>
            <a:r>
              <a:rPr lang="uk-UA" sz="2800" b="1" i="1" dirty="0">
                <a:solidFill>
                  <a:srgbClr val="0000FF"/>
                </a:solidFill>
              </a:rPr>
              <a:t/>
            </a:r>
            <a:br>
              <a:rPr lang="uk-UA" sz="2800" b="1" i="1" dirty="0">
                <a:solidFill>
                  <a:srgbClr val="0000FF"/>
                </a:solidFill>
              </a:rPr>
            </a:br>
            <a:r>
              <a:rPr lang="uk-UA" sz="2800" dirty="0" smtClean="0"/>
              <a:t>1</a:t>
            </a:r>
            <a:r>
              <a:rPr lang="uk-UA" sz="2800" dirty="0"/>
              <a:t>. Біль в ділянці перенісся. 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uk-UA" sz="2800" dirty="0" smtClean="0"/>
              <a:t>2</a:t>
            </a:r>
            <a:r>
              <a:rPr lang="uk-UA" sz="2800" dirty="0"/>
              <a:t>. Головний біль. 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uk-UA" sz="2800" dirty="0" smtClean="0"/>
              <a:t>3</a:t>
            </a:r>
            <a:r>
              <a:rPr lang="uk-UA" sz="2800" dirty="0"/>
              <a:t>. Порушення нюху. 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uk-UA" sz="2800" dirty="0" smtClean="0"/>
              <a:t>4</a:t>
            </a:r>
            <a:r>
              <a:rPr lang="uk-UA" sz="2800" dirty="0"/>
              <a:t>. Закладання носа. 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uk-UA" sz="2800" dirty="0" smtClean="0"/>
              <a:t>5</a:t>
            </a:r>
            <a:r>
              <a:rPr lang="uk-UA" sz="2800" dirty="0"/>
              <a:t>. Слизові виділення з носа. 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uk-UA" sz="2800" dirty="0" smtClean="0"/>
              <a:t>6</a:t>
            </a:r>
            <a:r>
              <a:rPr lang="uk-UA" sz="2800" dirty="0"/>
              <a:t>. Затемнення клітин решітчастого </a:t>
            </a:r>
            <a:r>
              <a:rPr lang="uk-UA" sz="2800" dirty="0" smtClean="0"/>
              <a:t>лабіринту на рентгенограмі </a:t>
            </a:r>
            <a:r>
              <a:rPr lang="uk-UA" sz="2800" dirty="0"/>
              <a:t>або на комп’ютерній томограмі.</a:t>
            </a:r>
            <a:r>
              <a:rPr lang="uk-UA" sz="4000" dirty="0">
                <a:latin typeface="MS Sans Serif"/>
              </a:rPr>
              <a:t> </a:t>
            </a:r>
            <a:endParaRPr lang="uk-UA" sz="4000" dirty="0" smtClean="0">
              <a:solidFill>
                <a:srgbClr val="0070C0"/>
              </a:solidFill>
              <a:latin typeface="MS Sans Serif"/>
            </a:endParaRPr>
          </a:p>
          <a:p>
            <a:pPr marL="0" indent="0">
              <a:buNone/>
            </a:pPr>
            <a:r>
              <a:rPr lang="uk-UA" b="1" i="1" dirty="0" smtClean="0">
                <a:solidFill>
                  <a:srgbClr val="0070C0"/>
                </a:solidFill>
              </a:rPr>
              <a:t>                                                              Риноскопія: </a:t>
            </a:r>
            <a:r>
              <a:rPr lang="ru-RU" sz="2800" dirty="0">
                <a:solidFill>
                  <a:srgbClr val="0000FF"/>
                </a:solidFill>
              </a:rPr>
              <a:t/>
            </a:r>
            <a:br>
              <a:rPr lang="ru-RU" sz="2800" dirty="0">
                <a:solidFill>
                  <a:srgbClr val="0000FF"/>
                </a:solidFill>
              </a:rPr>
            </a:br>
            <a:r>
              <a:rPr lang="uk-UA" sz="2800" b="1" dirty="0">
                <a:solidFill>
                  <a:srgbClr val="800080"/>
                </a:solidFill>
              </a:rPr>
              <a:t>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Гній у верхньому і середньому носових ходах. 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Почервоніння та набряк слизової оболонки носа. </a:t>
            </a:r>
            <a:b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800" b="1" dirty="0" smtClean="0">
                <a:solidFill>
                  <a:srgbClr val="800080"/>
                </a:solidFill>
              </a:rPr>
              <a:t>                                              </a:t>
            </a:r>
          </a:p>
          <a:p>
            <a:pPr marL="0" indent="0">
              <a:buNone/>
            </a:pPr>
            <a:r>
              <a:rPr lang="ru-RU" sz="2800" b="1" i="1" dirty="0">
                <a:solidFill>
                  <a:srgbClr val="800080"/>
                </a:solidFill>
              </a:rPr>
              <a:t> </a:t>
            </a:r>
            <a:r>
              <a:rPr lang="ru-RU" sz="2800" b="1" i="1" dirty="0" smtClean="0">
                <a:solidFill>
                  <a:srgbClr val="800080"/>
                </a:solidFill>
              </a:rPr>
              <a:t>                                                        </a:t>
            </a:r>
            <a:r>
              <a:rPr lang="uk-UA" sz="2800" b="1" i="1" dirty="0" smtClean="0">
                <a:solidFill>
                  <a:srgbClr val="0070C0"/>
                </a:solidFill>
              </a:rPr>
              <a:t>Лікування: </a:t>
            </a:r>
            <a:r>
              <a:rPr lang="ru-RU" sz="2800" b="1" dirty="0">
                <a:solidFill>
                  <a:srgbClr val="FF00FF"/>
                </a:solidFill>
              </a:rPr>
              <a:t/>
            </a:r>
            <a:br>
              <a:rPr lang="ru-RU" sz="2800" b="1" dirty="0">
                <a:solidFill>
                  <a:srgbClr val="FF00FF"/>
                </a:solidFill>
              </a:rPr>
            </a:b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Консервативне лікування таке ж, як і при гострому верхньощелепному </a:t>
            </a:r>
            <a:r>
              <a:rPr lang="uk-UA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синуситі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За показаннями вдаються до оперативного лікування – </a:t>
            </a:r>
            <a:r>
              <a:rPr lang="uk-UA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етмоїдотомії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при підозрі на орбітальні ускладнення виконують ревізію </a:t>
            </a:r>
            <a:r>
              <a:rPr lang="uk-UA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періорбітальної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ділянки.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4727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40152" y="620688"/>
            <a:ext cx="2756992" cy="1143000"/>
          </a:xfrm>
        </p:spPr>
        <p:txBody>
          <a:bodyPr>
            <a:normAutofit/>
          </a:bodyPr>
          <a:lstStyle/>
          <a:p>
            <a:r>
              <a:rPr lang="uk-UA" sz="5400" dirty="0" smtClean="0">
                <a:solidFill>
                  <a:schemeClr val="tx2">
                    <a:lumMod val="75000"/>
                  </a:schemeClr>
                </a:solidFill>
              </a:rPr>
              <a:t>    </a:t>
            </a:r>
            <a:r>
              <a:rPr lang="uk-UA" sz="2700" dirty="0" smtClean="0">
                <a:solidFill>
                  <a:schemeClr val="tx2">
                    <a:lumMod val="75000"/>
                  </a:schemeClr>
                </a:solidFill>
              </a:rPr>
              <a:t>ЕТМОЇДИТ</a:t>
            </a:r>
            <a:endParaRPr lang="ru-RU" sz="27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68144" y="1844824"/>
            <a:ext cx="2857500" cy="424847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1268760"/>
            <a:ext cx="5112568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190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869160"/>
            <a:ext cx="8856984" cy="1440160"/>
          </a:xfrm>
        </p:spPr>
        <p:txBody>
          <a:bodyPr>
            <a:noAutofit/>
          </a:bodyPr>
          <a:lstStyle/>
          <a:p>
            <a:r>
              <a:rPr lang="ru-RU" sz="2000" dirty="0" err="1"/>
              <a:t>Комп'ютерна</a:t>
            </a:r>
            <a:r>
              <a:rPr lang="ru-RU" sz="2000" dirty="0"/>
              <a:t> </a:t>
            </a:r>
            <a:r>
              <a:rPr lang="ru-RU" sz="2000" dirty="0" err="1"/>
              <a:t>томограма</a:t>
            </a:r>
            <a:r>
              <a:rPr lang="ru-RU" sz="2000" dirty="0"/>
              <a:t> </a:t>
            </a:r>
            <a:r>
              <a:rPr lang="ru-RU" sz="2000" dirty="0" err="1"/>
              <a:t>навколоносових</a:t>
            </a:r>
            <a:r>
              <a:rPr lang="ru-RU" sz="2000" dirty="0"/>
              <a:t> пазух хлопчика 6 </a:t>
            </a:r>
            <a:r>
              <a:rPr lang="ru-RU" sz="2000" dirty="0" err="1"/>
              <a:t>років</a:t>
            </a:r>
            <a:r>
              <a:rPr lang="ru-RU" sz="2000" dirty="0"/>
              <a:t> </a:t>
            </a:r>
            <a:r>
              <a:rPr lang="ru-RU" sz="2000" dirty="0" err="1" smtClean="0"/>
              <a:t>з</a:t>
            </a:r>
            <a:r>
              <a:rPr lang="uk-UA" sz="2000" dirty="0" smtClean="0"/>
              <a:t>і </a:t>
            </a:r>
            <a:r>
              <a:rPr lang="uk-UA" sz="2000" dirty="0" err="1" smtClean="0"/>
              <a:t>сфеноїдитом</a:t>
            </a:r>
            <a:r>
              <a:rPr lang="ru-RU" sz="2000" dirty="0" smtClean="0"/>
              <a:t>.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а - до </a:t>
            </a:r>
            <a:r>
              <a:rPr lang="ru-RU" sz="2000" dirty="0" err="1"/>
              <a:t>лікування</a:t>
            </a:r>
            <a:r>
              <a:rPr lang="ru-RU" sz="2000" dirty="0"/>
              <a:t> (</a:t>
            </a:r>
            <a:r>
              <a:rPr lang="ru-RU" sz="2000" dirty="0" err="1"/>
              <a:t>затемнення</a:t>
            </a:r>
            <a:r>
              <a:rPr lang="ru-RU" sz="2000" dirty="0"/>
              <a:t> </a:t>
            </a:r>
            <a:r>
              <a:rPr lang="ru-RU" sz="2000" dirty="0" err="1"/>
              <a:t>обох</a:t>
            </a:r>
            <a:r>
              <a:rPr lang="ru-RU" sz="2000" dirty="0"/>
              <a:t> </a:t>
            </a:r>
            <a:r>
              <a:rPr lang="ru-RU" sz="2000" dirty="0" err="1"/>
              <a:t>клиновидних</a:t>
            </a:r>
            <a:r>
              <a:rPr lang="ru-RU" sz="2000" dirty="0"/>
              <a:t> пазух),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б - </a:t>
            </a:r>
            <a:r>
              <a:rPr lang="ru-RU" sz="2000" dirty="0" err="1"/>
              <a:t>після</a:t>
            </a:r>
            <a:r>
              <a:rPr lang="ru-RU" sz="2000" dirty="0"/>
              <a:t> </a:t>
            </a:r>
            <a:r>
              <a:rPr lang="ru-RU" sz="2000" dirty="0" err="1"/>
              <a:t>лікування</a:t>
            </a:r>
            <a:r>
              <a:rPr lang="ru-RU" sz="2000" dirty="0"/>
              <a:t> (</a:t>
            </a:r>
            <a:r>
              <a:rPr lang="ru-RU" sz="2000" dirty="0" err="1"/>
              <a:t>пневматізація</a:t>
            </a:r>
            <a:r>
              <a:rPr lang="ru-RU" sz="2000" dirty="0"/>
              <a:t> пазух </a:t>
            </a:r>
            <a:r>
              <a:rPr lang="ru-RU" sz="2000" dirty="0" err="1"/>
              <a:t>відновлена</a:t>
            </a:r>
            <a:r>
              <a:rPr lang="ru-RU" sz="2000" dirty="0"/>
              <a:t>).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908720"/>
            <a:ext cx="6696744" cy="3744416"/>
          </a:xfrm>
        </p:spPr>
      </p:pic>
    </p:spTree>
    <p:extLst>
      <p:ext uri="{BB962C8B-B14F-4D97-AF65-F5344CB8AC3E}">
        <p14:creationId xmlns:p14="http://schemas.microsoft.com/office/powerpoint/2010/main" xmlns="" val="664321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1296144"/>
          </a:xfrm>
        </p:spPr>
        <p:txBody>
          <a:bodyPr>
            <a:normAutofit/>
          </a:bodyPr>
          <a:lstStyle/>
          <a:p>
            <a:pPr algn="ctr"/>
            <a:r>
              <a:rPr lang="uk-UA" sz="2800" dirty="0">
                <a:solidFill>
                  <a:schemeClr val="tx2">
                    <a:lumMod val="75000"/>
                  </a:schemeClr>
                </a:solidFill>
              </a:rPr>
              <a:t>ХРОНІЧНИЙ ВЕРХНЬОЩЕЛЕПНИЙ СИНУЇТ </a:t>
            </a:r>
            <a:r>
              <a:rPr lang="uk-UA" sz="28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uk-UA" sz="28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uk-UA" sz="2400" dirty="0" smtClean="0">
                <a:solidFill>
                  <a:schemeClr val="tx2">
                    <a:lumMod val="75000"/>
                  </a:schemeClr>
                </a:solidFill>
              </a:rPr>
              <a:t>(</a:t>
            </a:r>
            <a:r>
              <a:rPr lang="uk-UA" sz="2400" dirty="0">
                <a:solidFill>
                  <a:schemeClr val="tx2">
                    <a:lumMod val="75000"/>
                  </a:schemeClr>
                </a:solidFill>
              </a:rPr>
              <a:t>ХРОНІЧНИЙ ГАЙМОРИТ)</a:t>
            </a: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544522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uk-UA" b="1" i="1" dirty="0" smtClean="0">
                <a:solidFill>
                  <a:srgbClr val="0070C0"/>
                </a:solidFill>
              </a:rPr>
              <a:t>Фактори</a:t>
            </a:r>
            <a:r>
              <a:rPr lang="uk-UA" b="1" i="1" dirty="0">
                <a:solidFill>
                  <a:srgbClr val="0070C0"/>
                </a:solidFill>
              </a:rPr>
              <a:t>, що сприяють виникненню </a:t>
            </a:r>
            <a:r>
              <a:rPr lang="uk-UA" b="1" i="1" dirty="0" smtClean="0">
                <a:solidFill>
                  <a:srgbClr val="0070C0"/>
                </a:solidFill>
              </a:rPr>
              <a:t>захворювання:</a:t>
            </a:r>
            <a:r>
              <a:rPr lang="ru-RU" sz="2800" b="1" i="1" dirty="0">
                <a:solidFill>
                  <a:srgbClr val="0000FF"/>
                </a:solidFill>
              </a:rPr>
              <a:t/>
            </a:r>
            <a:br>
              <a:rPr lang="ru-RU" sz="2800" b="1" i="1" dirty="0">
                <a:solidFill>
                  <a:srgbClr val="0000FF"/>
                </a:solidFill>
              </a:rPr>
            </a:br>
            <a:r>
              <a:rPr lang="uk-UA" sz="2800" dirty="0">
                <a:solidFill>
                  <a:srgbClr val="800080"/>
                </a:solidFill>
              </a:rPr>
              <a:t>1. Високе, по </a:t>
            </a:r>
            <a:r>
              <a:rPr lang="uk-UA" sz="2800" dirty="0" smtClean="0">
                <a:solidFill>
                  <a:srgbClr val="800080"/>
                </a:solidFill>
              </a:rPr>
              <a:t>відношенню </a:t>
            </a:r>
            <a:r>
              <a:rPr lang="uk-UA" sz="2800" dirty="0">
                <a:solidFill>
                  <a:srgbClr val="800080"/>
                </a:solidFill>
              </a:rPr>
              <a:t>до дна пазухи, розміщення вічка пазухи, яке сполучає пазуху з порожниною носа, це утруднює відтік вмісту. </a:t>
            </a:r>
            <a:r>
              <a:rPr lang="ru-RU" sz="2800" dirty="0">
                <a:solidFill>
                  <a:srgbClr val="800080"/>
                </a:solidFill>
              </a:rPr>
              <a:t/>
            </a:r>
            <a:br>
              <a:rPr lang="ru-RU" sz="2800" dirty="0">
                <a:solidFill>
                  <a:srgbClr val="800080"/>
                </a:solidFill>
              </a:rPr>
            </a:br>
            <a:r>
              <a:rPr lang="uk-UA" sz="2800" dirty="0">
                <a:solidFill>
                  <a:srgbClr val="800080"/>
                </a:solidFill>
              </a:rPr>
              <a:t>2. Низьке розміщення дна пазухи (нижче дна порожнини носа). </a:t>
            </a:r>
            <a:r>
              <a:rPr lang="ru-RU" sz="2800" dirty="0">
                <a:solidFill>
                  <a:srgbClr val="800080"/>
                </a:solidFill>
              </a:rPr>
              <a:t/>
            </a:r>
            <a:br>
              <a:rPr lang="ru-RU" sz="2800" dirty="0">
                <a:solidFill>
                  <a:srgbClr val="800080"/>
                </a:solidFill>
              </a:rPr>
            </a:br>
            <a:r>
              <a:rPr lang="uk-UA" sz="2800" dirty="0">
                <a:solidFill>
                  <a:srgbClr val="800080"/>
                </a:solidFill>
              </a:rPr>
              <a:t>3. Розміщення коренів 4-7-го верхніх зубів недалеко від дна верхньощелепної пазухи (іноді і в самій пазусі</a:t>
            </a:r>
            <a:r>
              <a:rPr lang="uk-UA" sz="2800" dirty="0" smtClean="0">
                <a:solidFill>
                  <a:srgbClr val="800080"/>
                </a:solidFill>
              </a:rPr>
              <a:t>).</a:t>
            </a:r>
          </a:p>
          <a:p>
            <a:pPr marL="0" indent="0">
              <a:buNone/>
            </a:pPr>
            <a:r>
              <a:rPr lang="uk-UA" sz="2400" b="1" i="1" dirty="0" smtClean="0">
                <a:solidFill>
                  <a:srgbClr val="0070C0"/>
                </a:solidFill>
              </a:rPr>
              <a:t>                                                                 Клініка:</a:t>
            </a:r>
            <a:r>
              <a:rPr lang="ru-RU" sz="2400" b="1" dirty="0">
                <a:solidFill>
                  <a:srgbClr val="0070C0"/>
                </a:solidFill>
              </a:rPr>
              <a:t/>
            </a:r>
            <a:br>
              <a:rPr lang="ru-RU" sz="2400" b="1" dirty="0">
                <a:solidFill>
                  <a:srgbClr val="0070C0"/>
                </a:solidFill>
              </a:rPr>
            </a:br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</a:rPr>
              <a:t>1. Головний біль.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</a:rPr>
              <a:t>2. Біль або відчуття тиснення в ділянці верхньощелепної пазухи.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</a:rPr>
              <a:t>3. Однобічний нежить гнійного характеру.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</a:rPr>
              <a:t>4. Закладення носа.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</a:rPr>
              <a:t>5. Зниження або відсутність нюху з боку ураження.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</a:rPr>
              <a:t>6. Іноді неприємний запах в носі (переважно при </a:t>
            </a:r>
            <a:r>
              <a:rPr lang="uk-UA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одонтогенних</a:t>
            </a:r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гайморитах). </a:t>
            </a:r>
            <a:r>
              <a:rPr lang="ru-RU" dirty="0">
                <a:solidFill>
                  <a:srgbClr val="0070C0"/>
                </a:solidFill>
              </a:rPr>
              <a:t/>
            </a:r>
            <a:br>
              <a:rPr lang="ru-RU" dirty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                                              </a:t>
            </a:r>
            <a:r>
              <a:rPr lang="uk-UA" b="1" i="1" dirty="0" smtClean="0">
                <a:solidFill>
                  <a:srgbClr val="0070C0"/>
                </a:solidFill>
              </a:rPr>
              <a:t>Передня </a:t>
            </a:r>
            <a:r>
              <a:rPr lang="uk-UA" b="1" i="1" dirty="0">
                <a:solidFill>
                  <a:srgbClr val="0070C0"/>
                </a:solidFill>
              </a:rPr>
              <a:t>риноскопія </a:t>
            </a:r>
            <a:r>
              <a:rPr lang="uk-UA" b="1" i="1" dirty="0" smtClean="0">
                <a:solidFill>
                  <a:srgbClr val="0070C0"/>
                </a:solidFill>
              </a:rPr>
              <a:t>:</a:t>
            </a:r>
            <a:r>
              <a:rPr lang="ru-RU" dirty="0">
                <a:solidFill>
                  <a:srgbClr val="0070C0"/>
                </a:solidFill>
              </a:rPr>
              <a:t/>
            </a:r>
            <a:br>
              <a:rPr lang="ru-RU" dirty="0">
                <a:solidFill>
                  <a:srgbClr val="0070C0"/>
                </a:solidFill>
              </a:rPr>
            </a:br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Гіперемія і набряклість слизової оболонки середнього відділу носа.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Слизові або гнійні виділення під середньою носовою раковиною.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Поліпи в середньому носовому ході (при </a:t>
            </a:r>
            <a:r>
              <a:rPr lang="uk-UA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поліпозній</a:t>
            </a:r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та </a:t>
            </a:r>
            <a:r>
              <a:rPr lang="uk-UA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поліпозно-гнійній</a:t>
            </a:r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формах гаймориту). 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7799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r>
              <a:rPr lang="uk-UA" sz="32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              </a:t>
            </a:r>
            <a:r>
              <a:rPr lang="uk-UA" sz="3200" b="1" i="1" dirty="0" smtClean="0">
                <a:solidFill>
                  <a:srgbClr val="0070C0"/>
                </a:solidFill>
              </a:rPr>
              <a:t>Лікування:</a:t>
            </a: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1845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Пункції пазухи. 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2. Медикаментозні засоби у ніс (судинозвужувальні, </a:t>
            </a:r>
            <a:r>
              <a:rPr lang="uk-UA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протиалергічні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краплі чи аерозолі тощо). 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3. Фізіотерапевтичні процедури (УВЧ, </a:t>
            </a:r>
            <a:r>
              <a:rPr lang="uk-UA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фонофорез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електрофорез тощо). 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4. При загостренні процесу  застосовують внутрішнє чи </a:t>
            </a:r>
            <a:r>
              <a:rPr lang="uk-UA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парентеральне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введення антибіотиків та сульфаніламідів. 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5. Хірургічне лікування – </a:t>
            </a:r>
            <a:r>
              <a:rPr lang="uk-UA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гайморотомія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r>
              <a:rPr lang="uk-UA" sz="2800" b="1" dirty="0">
                <a:solidFill>
                  <a:srgbClr val="FF00FF"/>
                </a:solidFill>
              </a:rPr>
              <a:t/>
            </a:r>
            <a:br>
              <a:rPr lang="uk-UA" sz="2800" b="1" dirty="0">
                <a:solidFill>
                  <a:srgbClr val="FF00FF"/>
                </a:solidFill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21664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124744"/>
            <a:ext cx="4913700" cy="5472608"/>
          </a:xfrm>
        </p:spPr>
      </p:pic>
      <p:sp>
        <p:nvSpPr>
          <p:cNvPr id="5" name="Прямоугольник 4"/>
          <p:cNvSpPr/>
          <p:nvPr/>
        </p:nvSpPr>
        <p:spPr>
          <a:xfrm>
            <a:off x="5652120" y="1196752"/>
            <a:ext cx="3240360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Пункція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верхньощелепної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пазухи:</a:t>
            </a:r>
          </a:p>
          <a:p>
            <a:endParaRPr lang="ru-RU" dirty="0"/>
          </a:p>
          <a:p>
            <a:r>
              <a:rPr lang="ru-RU" sz="2000" dirty="0"/>
              <a:t>а - </a:t>
            </a:r>
            <a:r>
              <a:rPr lang="ru-RU" sz="2000" dirty="0" err="1"/>
              <a:t>розташування</a:t>
            </a:r>
            <a:r>
              <a:rPr lang="ru-RU" sz="2000" dirty="0"/>
              <a:t> </a:t>
            </a:r>
            <a:r>
              <a:rPr lang="ru-RU" sz="2000" dirty="0" err="1"/>
              <a:t>голки</a:t>
            </a:r>
            <a:r>
              <a:rPr lang="ru-RU" sz="2000" dirty="0"/>
              <a:t> </a:t>
            </a:r>
            <a:r>
              <a:rPr lang="ru-RU" sz="2000" dirty="0" err="1"/>
              <a:t>під</a:t>
            </a:r>
            <a:r>
              <a:rPr lang="ru-RU" sz="2000" dirty="0"/>
              <a:t> </a:t>
            </a:r>
            <a:r>
              <a:rPr lang="ru-RU" sz="2000" dirty="0" err="1"/>
              <a:t>нижньою</a:t>
            </a:r>
            <a:r>
              <a:rPr lang="ru-RU" sz="2000" dirty="0"/>
              <a:t> носовою раковиною; </a:t>
            </a:r>
            <a:endParaRPr lang="ru-RU" sz="2000" dirty="0" smtClean="0"/>
          </a:p>
          <a:p>
            <a:r>
              <a:rPr lang="ru-RU" sz="2000" dirty="0" smtClean="0"/>
              <a:t>б </a:t>
            </a:r>
            <a:r>
              <a:rPr lang="ru-RU" sz="2000" dirty="0"/>
              <a:t>- схема </a:t>
            </a:r>
            <a:r>
              <a:rPr lang="ru-RU" sz="2000" dirty="0" smtClean="0"/>
              <a:t>току </a:t>
            </a:r>
            <a:r>
              <a:rPr lang="ru-RU" sz="2000" dirty="0" err="1"/>
              <a:t>рідини</a:t>
            </a:r>
            <a:r>
              <a:rPr lang="ru-RU" sz="2000" dirty="0"/>
              <a:t> при </a:t>
            </a:r>
            <a:r>
              <a:rPr lang="ru-RU" sz="2000" dirty="0" err="1" smtClean="0"/>
              <a:t>пункції</a:t>
            </a:r>
            <a:r>
              <a:rPr lang="ru-RU" sz="2000" dirty="0" smtClean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2311934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err="1" smtClean="0"/>
              <a:t>Ендоназальна</a:t>
            </a:r>
            <a:r>
              <a:rPr lang="uk-UA" dirty="0" smtClean="0"/>
              <a:t> ендоскопічна </a:t>
            </a:r>
            <a:r>
              <a:rPr lang="uk-UA" dirty="0" err="1" smtClean="0"/>
              <a:t>етмоїдо</a:t>
            </a:r>
            <a:r>
              <a:rPr lang="uk-UA" dirty="0" smtClean="0"/>
              <a:t> </a:t>
            </a:r>
            <a:r>
              <a:rPr lang="uk-UA" smtClean="0"/>
              <a:t>та гайморотомія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65538" name="Picture 2" descr="E:\endoskopchna-gaymorotomya-scho-ce-take-hd-operacyi-nasldki_54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3116"/>
            <a:ext cx="4570789" cy="3929090"/>
          </a:xfrm>
          <a:prstGeom prst="rect">
            <a:avLst/>
          </a:prstGeom>
          <a:noFill/>
        </p:spPr>
      </p:pic>
      <p:pic>
        <p:nvPicPr>
          <p:cNvPr id="65539" name="Picture 3" descr="E:\endoskopchna-gaymorotomya-scho-ce-take-hd-operacyi-nasldki_991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143116"/>
            <a:ext cx="3929090" cy="39290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40152" y="2000240"/>
            <a:ext cx="2746648" cy="4237072"/>
          </a:xfrm>
        </p:spPr>
        <p:txBody>
          <a:bodyPr>
            <a:normAutofit fontScale="90000"/>
          </a:bodyPr>
          <a:lstStyle/>
          <a:p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а </a:t>
            </a:r>
            <a:r>
              <a:rPr lang="ru-RU" sz="2000" dirty="0"/>
              <a:t>- </a:t>
            </a:r>
            <a:r>
              <a:rPr lang="ru-RU" sz="2000" dirty="0" err="1"/>
              <a:t>розріз</a:t>
            </a:r>
            <a:r>
              <a:rPr lang="ru-RU" sz="2000" dirty="0"/>
              <a:t> </a:t>
            </a:r>
            <a:r>
              <a:rPr lang="ru-RU" sz="2000" dirty="0" err="1"/>
              <a:t>під</a:t>
            </a:r>
            <a:r>
              <a:rPr lang="ru-RU" sz="2000" dirty="0"/>
              <a:t> губою</a:t>
            </a:r>
            <a:r>
              <a:rPr lang="ru-RU" sz="2000" dirty="0" smtClean="0"/>
              <a:t>;</a:t>
            </a:r>
            <a:br>
              <a:rPr lang="ru-RU" sz="2000" dirty="0" smtClean="0"/>
            </a:br>
            <a:r>
              <a:rPr lang="ru-RU" sz="2000" dirty="0" smtClean="0"/>
              <a:t>б </a:t>
            </a:r>
            <a:r>
              <a:rPr lang="ru-RU" sz="2000" dirty="0"/>
              <a:t>- </a:t>
            </a:r>
            <a:r>
              <a:rPr lang="ru-RU" sz="2000" dirty="0" err="1"/>
              <a:t>трепанація</a:t>
            </a:r>
            <a:r>
              <a:rPr lang="ru-RU" sz="2000" dirty="0"/>
              <a:t> </a:t>
            </a:r>
            <a:r>
              <a:rPr lang="ru-RU" sz="2000" dirty="0" err="1"/>
              <a:t>передньої</a:t>
            </a:r>
            <a:r>
              <a:rPr lang="ru-RU" sz="2000" dirty="0"/>
              <a:t> </a:t>
            </a:r>
            <a:r>
              <a:rPr lang="ru-RU" sz="2000" dirty="0" err="1"/>
              <a:t>стінки</a:t>
            </a:r>
            <a:r>
              <a:rPr lang="ru-RU" sz="2000" dirty="0"/>
              <a:t> </a:t>
            </a:r>
            <a:r>
              <a:rPr lang="ru-RU" sz="2000" dirty="0" err="1"/>
              <a:t>верхньощелепної</a:t>
            </a:r>
            <a:r>
              <a:rPr lang="ru-RU" sz="2000" dirty="0"/>
              <a:t> пазухи</a:t>
            </a:r>
            <a:r>
              <a:rPr lang="ru-RU" sz="2000" dirty="0" smtClean="0"/>
              <a:t>;</a:t>
            </a:r>
            <a:br>
              <a:rPr lang="ru-RU" sz="2000" dirty="0" smtClean="0"/>
            </a:br>
            <a:r>
              <a:rPr lang="ru-RU" sz="2000" dirty="0" smtClean="0"/>
              <a:t>в </a:t>
            </a:r>
            <a:r>
              <a:rPr lang="ru-RU" sz="2000" dirty="0"/>
              <a:t>- ложка, введена в </a:t>
            </a:r>
            <a:r>
              <a:rPr lang="ru-RU" sz="2000" dirty="0" err="1"/>
              <a:t>верхньощелепну</a:t>
            </a:r>
            <a:r>
              <a:rPr lang="ru-RU" sz="2000" dirty="0"/>
              <a:t> пазуху через </a:t>
            </a:r>
            <a:r>
              <a:rPr lang="ru-RU" sz="2000" dirty="0" err="1"/>
              <a:t>сформоване</a:t>
            </a:r>
            <a:r>
              <a:rPr lang="ru-RU" sz="2000" dirty="0"/>
              <a:t> </a:t>
            </a:r>
            <a:r>
              <a:rPr lang="ru-RU" sz="2000" dirty="0" err="1" smtClean="0"/>
              <a:t>співустя</a:t>
            </a:r>
            <a:r>
              <a:rPr lang="ru-RU" sz="2000" dirty="0" smtClean="0"/>
              <a:t> </a:t>
            </a:r>
            <a:r>
              <a:rPr lang="ru-RU" sz="2000" dirty="0"/>
              <a:t>з </a:t>
            </a:r>
            <a:r>
              <a:rPr lang="ru-RU" sz="2000" dirty="0" err="1"/>
              <a:t>порожниною</a:t>
            </a:r>
            <a:r>
              <a:rPr lang="ru-RU" sz="2000" dirty="0"/>
              <a:t> носа;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г </a:t>
            </a:r>
            <a:r>
              <a:rPr lang="ru-RU" sz="2000" dirty="0"/>
              <a:t>- </a:t>
            </a:r>
            <a:r>
              <a:rPr lang="ru-RU" sz="2000" dirty="0" err="1"/>
              <a:t>мікрогайморотомія</a:t>
            </a:r>
            <a:r>
              <a:rPr lang="ru-RU" sz="2000" dirty="0"/>
              <a:t>;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д </a:t>
            </a:r>
            <a:r>
              <a:rPr lang="ru-RU" sz="2000" dirty="0"/>
              <a:t>- троакар для </a:t>
            </a:r>
            <a:r>
              <a:rPr lang="ru-RU" sz="2000" dirty="0" err="1"/>
              <a:t>мікрогайморптоміі</a:t>
            </a:r>
            <a:r>
              <a:rPr lang="ru-RU" sz="2000" dirty="0"/>
              <a:t>, по Козлову В.С.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1124744"/>
            <a:ext cx="4913700" cy="5400600"/>
          </a:xfrm>
        </p:spPr>
      </p:pic>
      <p:sp>
        <p:nvSpPr>
          <p:cNvPr id="5" name="Прямоугольник 4"/>
          <p:cNvSpPr/>
          <p:nvPr/>
        </p:nvSpPr>
        <p:spPr>
          <a:xfrm>
            <a:off x="428596" y="142852"/>
            <a:ext cx="81439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Радикальна </a:t>
            </a:r>
            <a:r>
              <a:rPr lang="ru-RU" sz="2800" dirty="0" err="1" smtClean="0"/>
              <a:t>операція</a:t>
            </a:r>
            <a:r>
              <a:rPr lang="ru-RU" sz="2800" dirty="0" smtClean="0"/>
              <a:t> на </a:t>
            </a:r>
            <a:r>
              <a:rPr lang="ru-RU" sz="2800" dirty="0" err="1" smtClean="0"/>
              <a:t>верхньощелепній</a:t>
            </a:r>
            <a:r>
              <a:rPr lang="ru-RU" sz="2800" dirty="0" smtClean="0"/>
              <a:t> </a:t>
            </a:r>
            <a:r>
              <a:rPr lang="ru-RU" sz="2800" dirty="0" err="1" smtClean="0"/>
              <a:t>пазусі</a:t>
            </a:r>
            <a:r>
              <a:rPr lang="ru-RU" sz="2800" dirty="0" smtClean="0"/>
              <a:t> по </a:t>
            </a:r>
            <a:r>
              <a:rPr lang="ru-RU" sz="2800" dirty="0" err="1" smtClean="0"/>
              <a:t>Колдуелл-Люку</a:t>
            </a:r>
            <a:r>
              <a:rPr lang="ru-RU" dirty="0" smtClean="0"/>
              <a:t>: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2911844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936104"/>
          </a:xfrm>
        </p:spPr>
        <p:txBody>
          <a:bodyPr>
            <a:normAutofit/>
          </a:bodyPr>
          <a:lstStyle/>
          <a:p>
            <a:pPr algn="ctr"/>
            <a:r>
              <a:rPr lang="uk-UA" sz="3600" b="1" i="1" dirty="0" smtClean="0">
                <a:solidFill>
                  <a:srgbClr val="0070C0"/>
                </a:solidFill>
              </a:rPr>
              <a:t>Лікування: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268760"/>
            <a:ext cx="5472608" cy="547260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sz="28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uk-UA" sz="2800" i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8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1. Забезпечення відтоку запального секрету з лобної пазухи (судинозвужувальні краплі в ніс). 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2. Фізіотерапевтичні процедури (УВЧ, </a:t>
            </a:r>
            <a:r>
              <a:rPr lang="uk-UA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фонофорез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електрофорез тощо). 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3. Ліквідація патології в носі (видалення поліпів, </a:t>
            </a:r>
            <a:r>
              <a:rPr lang="uk-UA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конхотомія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резекція викривленої носової перегородки тощо). 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4. Операція на лобній пазусі – </a:t>
            </a:r>
            <a:r>
              <a:rPr lang="uk-UA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фронтотомія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.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744588537"/>
              </p:ext>
            </p:extLst>
          </p:nvPr>
        </p:nvGraphicFramePr>
        <p:xfrm>
          <a:off x="5796136" y="1844824"/>
          <a:ext cx="3132138" cy="3352800"/>
        </p:xfrm>
        <a:graphic>
          <a:graphicData uri="http://schemas.openxmlformats.org/presentationml/2006/ole">
            <p:oleObj spid="_x0000_s2056" name="Document" r:id="rId3" imgW="2072760" imgH="2465001" progId="Word.Document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403903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5400" b="1" i="1" dirty="0">
                <a:solidFill>
                  <a:schemeClr val="tx2">
                    <a:lumMod val="75000"/>
                  </a:schemeClr>
                </a:solidFill>
              </a:rPr>
              <a:t>Флегмона орбіти</a:t>
            </a:r>
            <a:endParaRPr lang="ru-RU" i="1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169270936"/>
              </p:ext>
            </p:extLst>
          </p:nvPr>
        </p:nvGraphicFramePr>
        <p:xfrm>
          <a:off x="2267744" y="2132856"/>
          <a:ext cx="4392488" cy="4392488"/>
        </p:xfrm>
        <a:graphic>
          <a:graphicData uri="http://schemas.openxmlformats.org/presentationml/2006/ole">
            <p:oleObj spid="_x0000_s3080" name="Рисунок" r:id="rId3" imgW="1257831" imgH="1740644" progId="Word.Picture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188545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000" dirty="0">
                <a:solidFill>
                  <a:schemeClr val="tx2">
                    <a:lumMod val="75000"/>
                  </a:schemeClr>
                </a:solidFill>
              </a:rPr>
              <a:t>Клініка орбітальних ускладнень:</a:t>
            </a:r>
            <a:endParaRPr lang="ru-RU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11824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набряк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і гіперемія повік і </a:t>
            </a: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кон’юнктиви,</a:t>
            </a:r>
          </a:p>
          <a:p>
            <a:pPr>
              <a:buFont typeface="Wingdings" pitchFamily="2" charset="2"/>
              <a:buChar char="v"/>
            </a:pP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екзофтальм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endParaRPr lang="uk-UA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погіршення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зору (нерідко до повної втрати</a:t>
            </a: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),</a:t>
            </a:r>
          </a:p>
          <a:p>
            <a:pPr>
              <a:buFont typeface="Wingdings" pitchFamily="2" charset="2"/>
              <a:buChar char="v"/>
            </a:pP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біль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 ділянці орбіти, </a:t>
            </a:r>
            <a:endParaRPr lang="uk-UA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двоїння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 очах, </a:t>
            </a:r>
            <a:endParaRPr lang="uk-UA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поява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гнійних нориць на місці </a:t>
            </a: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найбільшого випинання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м’яких тканин в ділянці </a:t>
            </a: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орбіти,</a:t>
            </a:r>
          </a:p>
          <a:p>
            <a:pPr>
              <a:buFont typeface="Wingdings" pitchFamily="2" charset="2"/>
              <a:buChar char="v"/>
            </a:pP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порушення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рухомості очного </a:t>
            </a:r>
            <a:r>
              <a:rPr lang="uk-UA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яблока</a:t>
            </a: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</a:t>
            </a:r>
          </a:p>
          <a:p>
            <a:pPr>
              <a:buFont typeface="Wingdings" pitchFamily="2" charset="2"/>
              <a:buChar char="v"/>
            </a:pP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підвищення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температури тіла (при </a:t>
            </a:r>
            <a:r>
              <a:rPr lang="uk-UA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ретробульбарному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абсцесі і флегмоні орбіти до </a:t>
            </a:r>
            <a:r>
              <a:rPr lang="uk-UA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гектичної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).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2808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514432"/>
          </a:xfrm>
        </p:spPr>
        <p:txBody>
          <a:bodyPr>
            <a:normAutofit/>
          </a:bodyPr>
          <a:lstStyle/>
          <a:p>
            <a:pPr algn="ctr"/>
            <a:r>
              <a:rPr lang="uk-UA" sz="3600" dirty="0">
                <a:solidFill>
                  <a:schemeClr val="tx2">
                    <a:lumMod val="75000"/>
                  </a:schemeClr>
                </a:solidFill>
              </a:rPr>
              <a:t>Найчастіші внутрішньочерепні ускладнення:</a:t>
            </a:r>
            <a:endParaRPr lang="ru-RU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sz="2800" b="1" i="1" dirty="0">
                <a:solidFill>
                  <a:srgbClr val="0000FF"/>
                </a:solidFill>
              </a:rPr>
              <a:t/>
            </a:r>
            <a:br>
              <a:rPr lang="uk-UA" sz="2800" b="1" i="1" dirty="0">
                <a:solidFill>
                  <a:srgbClr val="0000FF"/>
                </a:solidFill>
              </a:rPr>
            </a:b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   </a:t>
            </a: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гнійний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менінгіт, </a:t>
            </a:r>
            <a:b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   </a:t>
            </a: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тромбоз печеристого синусу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   </a:t>
            </a:r>
            <a:r>
              <a:rPr lang="uk-UA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епідуральний</a:t>
            </a: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абсцес, </a:t>
            </a:r>
            <a:b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   </a:t>
            </a:r>
            <a:r>
              <a:rPr lang="uk-UA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субдуральний</a:t>
            </a: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абсцес, </a:t>
            </a:r>
            <a:b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   </a:t>
            </a: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абсцес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лобної частки мозку. 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1727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1556792"/>
            <a:ext cx="4896544" cy="4464496"/>
          </a:xfrm>
        </p:spPr>
      </p:pic>
      <p:sp>
        <p:nvSpPr>
          <p:cNvPr id="5" name="Прямоугольник 4"/>
          <p:cNvSpPr/>
          <p:nvPr/>
        </p:nvSpPr>
        <p:spPr>
          <a:xfrm>
            <a:off x="5580112" y="1556792"/>
            <a:ext cx="33123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 smtClean="0">
                <a:solidFill>
                  <a:schemeClr val="tx2">
                    <a:lumMod val="75000"/>
                  </a:schemeClr>
                </a:solidFill>
              </a:rPr>
              <a:t>Комп'ютерна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</a:rPr>
              <a:t>томограма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</a:rPr>
              <a:t>Риногенний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</a:rPr>
              <a:t>абсцес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 в </a:t>
            </a:r>
            <a:r>
              <a:rPr lang="ru-RU" sz="2000" dirty="0" err="1" smtClean="0">
                <a:solidFill>
                  <a:schemeClr val="tx2">
                    <a:lumMod val="75000"/>
                  </a:schemeClr>
                </a:solidFill>
              </a:rPr>
              <a:t>лобній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</a:rPr>
              <a:t>частці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 головного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</a:rPr>
              <a:t>мозку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 (дефект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</a:rPr>
              <a:t>задньої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</a:rPr>
              <a:t>стінки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000" dirty="0" err="1" smtClean="0">
                <a:solidFill>
                  <a:schemeClr val="tx2">
                    <a:lumMod val="75000"/>
                  </a:schemeClr>
                </a:solidFill>
              </a:rPr>
              <a:t>лобної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пазухи,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</a:rPr>
              <a:t>субперіостальний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</a:rPr>
              <a:t>абсцес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 в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</a:rPr>
              <a:t>області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</a:rPr>
              <a:t>передньої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</a:rPr>
              <a:t>стінки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000" dirty="0" err="1" smtClean="0">
                <a:solidFill>
                  <a:schemeClr val="tx2">
                    <a:lumMod val="75000"/>
                  </a:schemeClr>
                </a:solidFill>
              </a:rPr>
              <a:t>лобної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пазухи)</a:t>
            </a:r>
          </a:p>
        </p:txBody>
      </p:sp>
    </p:spTree>
    <p:extLst>
      <p:ext uri="{BB962C8B-B14F-4D97-AF65-F5344CB8AC3E}">
        <p14:creationId xmlns:p14="http://schemas.microsoft.com/office/powerpoint/2010/main" xmlns="" val="4017910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648072"/>
          </a:xfrm>
        </p:spPr>
        <p:txBody>
          <a:bodyPr>
            <a:normAutofit/>
          </a:bodyPr>
          <a:lstStyle/>
          <a:p>
            <a:pPr algn="ctr"/>
            <a:r>
              <a:rPr lang="uk-UA" sz="3600" dirty="0">
                <a:solidFill>
                  <a:schemeClr val="tx2">
                    <a:lumMod val="75000"/>
                  </a:schemeClr>
                </a:solidFill>
              </a:rPr>
              <a:t>Клініка внутрішньочерепних ускладнень:</a:t>
            </a:r>
            <a:endParaRPr lang="ru-RU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340768"/>
            <a:ext cx="8640960" cy="5400600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uk-UA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головн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ий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біль, </a:t>
            </a:r>
            <a:endParaRPr lang="ru-RU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блювання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endParaRPr lang="uk-UA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uk-UA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головокружіння</a:t>
            </a: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</a:t>
            </a:r>
          </a:p>
          <a:p>
            <a:pPr>
              <a:buFont typeface="Wingdings" pitchFamily="2" charset="2"/>
              <a:buChar char="v"/>
            </a:pP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психічні розлади (</a:t>
            </a: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порушення</a:t>
            </a:r>
          </a:p>
          <a:p>
            <a:pPr marL="0" indent="0">
              <a:buNone/>
            </a:pP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уваги, пам’яті, мови, сонливість тощо), </a:t>
            </a:r>
            <a:endParaRPr lang="uk-UA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ригідність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потиличних м’язів (особливо при менінгіті</a:t>
            </a: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),</a:t>
            </a:r>
          </a:p>
          <a:p>
            <a:pPr>
              <a:buFont typeface="Wingdings" pitchFamily="2" charset="2"/>
              <a:buChar char="v"/>
            </a:pP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вимушене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положення хворого в ліжку (лежить на боку з закинутою головою і притиснутими до живота колінами і зігнутими руками), </a:t>
            </a:r>
            <a:endParaRPr lang="uk-UA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симптоми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ураження черепно-мозкових нервів (парези, паралічі, розлади чутливості і секреторні порушення), </a:t>
            </a:r>
            <a:endParaRPr lang="uk-UA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підвищення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температури тіла (нерідко до </a:t>
            </a:r>
            <a:r>
              <a:rPr lang="uk-UA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гектичної</a:t>
            </a: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),</a:t>
            </a:r>
          </a:p>
          <a:p>
            <a:pPr>
              <a:buFont typeface="Wingdings" pitchFamily="2" charset="2"/>
              <a:buChar char="v"/>
            </a:pP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екзофтальм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набряк повік і кон’юнктиви (при </a:t>
            </a:r>
            <a:r>
              <a:rPr lang="uk-UA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синустромбозі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), </a:t>
            </a:r>
            <a:endParaRPr lang="uk-UA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зміни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з боку </a:t>
            </a: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спинномозкової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рідини (витікає під тиском, набуває мутного забарвлення, підвищується кількість білка і формених елементів).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24128" y="1124745"/>
            <a:ext cx="3024336" cy="1829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0254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pPr algn="ctr"/>
            <a:r>
              <a:rPr lang="uk-UA" sz="3200" b="1" i="1" dirty="0" smtClean="0">
                <a:solidFill>
                  <a:srgbClr val="0070C0"/>
                </a:solidFill>
              </a:rPr>
              <a:t>Лікування:</a:t>
            </a: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839816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uk-UA" sz="2400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Хірургічне</a:t>
            </a:r>
            <a:r>
              <a:rPr lang="uk-UA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: 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розкриття відповідної </a:t>
            </a:r>
            <a:r>
              <a:rPr lang="uk-UA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навколоносової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пазухи з послідуючим накладанням широкого сполучення з носовою порожниною та дренуванням патологічного процесу з порожнини черепа чи з </a:t>
            </a:r>
            <a:r>
              <a:rPr lang="uk-UA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орбіти.</a:t>
            </a:r>
          </a:p>
          <a:p>
            <a:pPr>
              <a:buFont typeface="Wingdings" pitchFamily="2" charset="2"/>
              <a:buChar char="Ø"/>
            </a:pPr>
            <a:r>
              <a:rPr lang="uk-UA" sz="2400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Консервативне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uk-UA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антибактеріальна 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терапія - антибіотики широкого спектру дії, краще внутрішньовенно, </a:t>
            </a:r>
            <a:r>
              <a:rPr lang="uk-UA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такі 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що проникають через </a:t>
            </a:r>
            <a:r>
              <a:rPr lang="uk-UA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гематоенцефалічний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бар’єр, сульфаніламіди, кортикостероїди, сечогінні, </a:t>
            </a:r>
            <a:r>
              <a:rPr lang="uk-UA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антигістамінні</a:t>
            </a:r>
            <a:r>
              <a:rPr lang="uk-UA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тощо. 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3457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484784"/>
            <a:ext cx="7772400" cy="2729592"/>
          </a:xfrm>
        </p:spPr>
        <p:txBody>
          <a:bodyPr>
            <a:normAutofit/>
          </a:bodyPr>
          <a:lstStyle/>
          <a:p>
            <a:pPr algn="ctr"/>
            <a:endParaRPr lang="uk-UA" sz="6000" b="1" i="1" dirty="0" smtClean="0"/>
          </a:p>
          <a:p>
            <a:pPr algn="ctr"/>
            <a:r>
              <a:rPr lang="uk-UA" sz="6000" b="1" i="1" dirty="0" smtClean="0">
                <a:solidFill>
                  <a:srgbClr val="FFFF00"/>
                </a:solidFill>
              </a:rPr>
              <a:t>Дякую за увагу!!!</a:t>
            </a:r>
            <a:endParaRPr lang="ru-RU" sz="6000" b="1" i="1" dirty="0">
              <a:solidFill>
                <a:srgbClr val="FFFF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-1000"/>
                    </a14:imgEffect>
                    <a14:imgEffect>
                      <a14:saturation sat="2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15816" y="3635079"/>
            <a:ext cx="2857500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5801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1605</TotalTime>
  <Words>2159</Words>
  <Application>Microsoft Office PowerPoint</Application>
  <PresentationFormat>Экран (4:3)</PresentationFormat>
  <Paragraphs>337</Paragraphs>
  <Slides>52</Slides>
  <Notes>12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4</vt:i4>
      </vt:variant>
      <vt:variant>
        <vt:lpstr>Заголовки слайдов</vt:lpstr>
      </vt:variant>
      <vt:variant>
        <vt:i4>52</vt:i4>
      </vt:variant>
    </vt:vector>
  </HeadingPairs>
  <TitlesOfParts>
    <vt:vector size="57" baseType="lpstr">
      <vt:lpstr>Поток</vt:lpstr>
      <vt:lpstr>CorelPhotoPaint.Image.11</vt:lpstr>
      <vt:lpstr>CorelPhotoPaint.Image.9</vt:lpstr>
      <vt:lpstr>Document</vt:lpstr>
      <vt:lpstr>Рисунок</vt:lpstr>
      <vt:lpstr>Лекція</vt:lpstr>
      <vt:lpstr>Скелет зовнішнього носа</vt:lpstr>
      <vt:lpstr>Кровопостачання зовнішнього носа</vt:lpstr>
      <vt:lpstr>Передній клапан носа</vt:lpstr>
      <vt:lpstr>Перегородка носа</vt:lpstr>
      <vt:lpstr>Латеральна стінка порожнини носа</vt:lpstr>
      <vt:lpstr> Кровопостачання і іннервація латеральної стінки порожнини носа</vt:lpstr>
      <vt:lpstr>Остіомеатальний комплекс</vt:lpstr>
      <vt:lpstr>Слайд 9</vt:lpstr>
      <vt:lpstr>Слайд 10</vt:lpstr>
      <vt:lpstr>Слайд 11</vt:lpstr>
      <vt:lpstr>Гострий риносинусит</vt:lpstr>
      <vt:lpstr>ГРІ та гострий риносинусит</vt:lpstr>
      <vt:lpstr>Слайд 14</vt:lpstr>
      <vt:lpstr>Лікування гострого риносинуситу </vt:lpstr>
      <vt:lpstr>               Гострий риніт</vt:lpstr>
      <vt:lpstr>                     Клініка</vt:lpstr>
      <vt:lpstr>Третя стадія</vt:lpstr>
      <vt:lpstr>                             Ускладнення </vt:lpstr>
      <vt:lpstr>                   Лікування</vt:lpstr>
      <vt:lpstr>                             Нежить у немовлят </vt:lpstr>
      <vt:lpstr>             Хронічний риніт</vt:lpstr>
      <vt:lpstr>   Основні форми хронічного риніту:</vt:lpstr>
      <vt:lpstr>Слайд 24</vt:lpstr>
      <vt:lpstr>  Озена (смердючий атрофічний риніт)</vt:lpstr>
      <vt:lpstr>                  Вазомоторний риніт </vt:lpstr>
      <vt:lpstr>Слайд 27</vt:lpstr>
      <vt:lpstr>Нижня носова раковина:”сизі плями Воячека”</vt:lpstr>
      <vt:lpstr>                   Лікування:</vt:lpstr>
      <vt:lpstr>   ЗАПАЛЕННЯ НАВКОЛОНОСОВИХ ПАЗУХ (СИНУЇТИ)</vt:lpstr>
      <vt:lpstr>         ГОСТРИЙ ВЕРХНЬОЩЕЛЕПНИЙ СИНУЇТ       (ГОСТРИЙ ГАЙМОРИТ) </vt:lpstr>
      <vt:lpstr>Клініка</vt:lpstr>
      <vt:lpstr>Слайд 33</vt:lpstr>
      <vt:lpstr>                                   Лікування:</vt:lpstr>
      <vt:lpstr>ГОСТРИЙ ФРОНТИТ</vt:lpstr>
      <vt:lpstr>Слайд 36</vt:lpstr>
      <vt:lpstr>ГОСТРИЙ ЕТМОЇДИТ</vt:lpstr>
      <vt:lpstr>    ЕТМОЇДИТ</vt:lpstr>
      <vt:lpstr>Комп'ютерна томограма навколоносових пазух хлопчика 6 років зі сфеноїдитом. а - до лікування (затемнення обох клиновидних пазух),  б - після лікування (пневматізація пазух відновлена).</vt:lpstr>
      <vt:lpstr>ХРОНІЧНИЙ ВЕРХНЬОЩЕЛЕПНИЙ СИНУЇТ  (ХРОНІЧНИЙ ГАЙМОРИТ)</vt:lpstr>
      <vt:lpstr>                                  Лікування:</vt:lpstr>
      <vt:lpstr>Слайд 42</vt:lpstr>
      <vt:lpstr>Ендоназальна ендоскопічна етмоїдо та гайморотомія</vt:lpstr>
      <vt:lpstr> а - розріз під губою; б - трепанація передньої стінки верхньощелепної пазухи; в - ложка, введена в верхньощелепну пазуху через сформоване співустя з порожниною носа;  г - мікрогайморотомія;  д - троакар для мікрогайморптоміі, по Козлову В.С.</vt:lpstr>
      <vt:lpstr>Лікування:</vt:lpstr>
      <vt:lpstr>Флегмона орбіти</vt:lpstr>
      <vt:lpstr>Клініка орбітальних ускладнень:</vt:lpstr>
      <vt:lpstr>Найчастіші внутрішньочерепні ускладнення:</vt:lpstr>
      <vt:lpstr>Слайд 49</vt:lpstr>
      <vt:lpstr>Клініка внутрішньочерепних ускладнень:</vt:lpstr>
      <vt:lpstr>Лікування:</vt:lpstr>
      <vt:lpstr>Слайд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user1</cp:lastModifiedBy>
  <cp:revision>83</cp:revision>
  <dcterms:created xsi:type="dcterms:W3CDTF">2014-12-26T18:36:50Z</dcterms:created>
  <dcterms:modified xsi:type="dcterms:W3CDTF">2018-02-16T11:00:16Z</dcterms:modified>
</cp:coreProperties>
</file>