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3" r:id="rId4"/>
    <p:sldId id="257" r:id="rId5"/>
    <p:sldId id="265" r:id="rId6"/>
    <p:sldId id="266" r:id="rId7"/>
    <p:sldId id="267" r:id="rId8"/>
    <p:sldId id="264" r:id="rId9"/>
    <p:sldId id="25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52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ad vd" userId="4cd59b2374e003c3" providerId="LiveId" clId="{164DC44A-6526-4959-8DA4-543845BE8319}"/>
    <pc:docChg chg="custSel modSld">
      <pc:chgData name="vlad vd" userId="4cd59b2374e003c3" providerId="LiveId" clId="{164DC44A-6526-4959-8DA4-543845BE8319}" dt="2024-11-15T18:24:54.985" v="46"/>
      <pc:docMkLst>
        <pc:docMk/>
      </pc:docMkLst>
      <pc:sldChg chg="modSp mod">
        <pc:chgData name="vlad vd" userId="4cd59b2374e003c3" providerId="LiveId" clId="{164DC44A-6526-4959-8DA4-543845BE8319}" dt="2024-11-15T18:23:40.882" v="31" actId="1076"/>
        <pc:sldMkLst>
          <pc:docMk/>
          <pc:sldMk cId="1243604176" sldId="256"/>
        </pc:sldMkLst>
        <pc:spChg chg="mod">
          <ac:chgData name="vlad vd" userId="4cd59b2374e003c3" providerId="LiveId" clId="{164DC44A-6526-4959-8DA4-543845BE8319}" dt="2024-11-15T18:23:25.811" v="25" actId="255"/>
          <ac:spMkLst>
            <pc:docMk/>
            <pc:sldMk cId="1243604176" sldId="256"/>
            <ac:spMk id="3" creationId="{00000000-0000-0000-0000-000000000000}"/>
          </ac:spMkLst>
        </pc:spChg>
        <pc:picChg chg="mod">
          <ac:chgData name="vlad vd" userId="4cd59b2374e003c3" providerId="LiveId" clId="{164DC44A-6526-4959-8DA4-543845BE8319}" dt="2024-11-15T18:23:40.882" v="31" actId="1076"/>
          <ac:picMkLst>
            <pc:docMk/>
            <pc:sldMk cId="1243604176" sldId="256"/>
            <ac:picMk id="1026" creationId="{00000000-0000-0000-0000-000000000000}"/>
          </ac:picMkLst>
        </pc:picChg>
        <pc:picChg chg="mod">
          <ac:chgData name="vlad vd" userId="4cd59b2374e003c3" providerId="LiveId" clId="{164DC44A-6526-4959-8DA4-543845BE8319}" dt="2024-11-15T18:23:39.521" v="30" actId="1076"/>
          <ac:picMkLst>
            <pc:docMk/>
            <pc:sldMk cId="1243604176" sldId="256"/>
            <ac:picMk id="1027" creationId="{00000000-0000-0000-0000-000000000000}"/>
          </ac:picMkLst>
        </pc:picChg>
      </pc:sldChg>
      <pc:sldChg chg="modSp mod">
        <pc:chgData name="vlad vd" userId="4cd59b2374e003c3" providerId="LiveId" clId="{164DC44A-6526-4959-8DA4-543845BE8319}" dt="2024-11-15T18:24:54.985" v="46"/>
        <pc:sldMkLst>
          <pc:docMk/>
          <pc:sldMk cId="600880604" sldId="257"/>
        </pc:sldMkLst>
        <pc:spChg chg="mod">
          <ac:chgData name="vlad vd" userId="4cd59b2374e003c3" providerId="LiveId" clId="{164DC44A-6526-4959-8DA4-543845BE8319}" dt="2024-11-15T18:24:54.985" v="46"/>
          <ac:spMkLst>
            <pc:docMk/>
            <pc:sldMk cId="600880604" sldId="257"/>
            <ac:spMk id="2" creationId="{00000000-0000-0000-0000-000000000000}"/>
          </ac:spMkLst>
        </pc:spChg>
      </pc:sldChg>
      <pc:sldChg chg="modSp mod">
        <pc:chgData name="vlad vd" userId="4cd59b2374e003c3" providerId="LiveId" clId="{164DC44A-6526-4959-8DA4-543845BE8319}" dt="2024-11-15T18:24:05.002" v="32" actId="123"/>
        <pc:sldMkLst>
          <pc:docMk/>
          <pc:sldMk cId="1184795826" sldId="261"/>
        </pc:sldMkLst>
        <pc:spChg chg="mod">
          <ac:chgData name="vlad vd" userId="4cd59b2374e003c3" providerId="LiveId" clId="{164DC44A-6526-4959-8DA4-543845BE8319}" dt="2024-11-15T18:24:05.002" v="32" actId="123"/>
          <ac:spMkLst>
            <pc:docMk/>
            <pc:sldMk cId="1184795826" sldId="261"/>
            <ac:spMk id="3" creationId="{00000000-0000-0000-0000-000000000000}"/>
          </ac:spMkLst>
        </pc:spChg>
      </pc:sldChg>
      <pc:sldChg chg="modSp mod">
        <pc:chgData name="vlad vd" userId="4cd59b2374e003c3" providerId="LiveId" clId="{164DC44A-6526-4959-8DA4-543845BE8319}" dt="2024-11-15T18:24:15.873" v="33" actId="123"/>
        <pc:sldMkLst>
          <pc:docMk/>
          <pc:sldMk cId="2895433653" sldId="263"/>
        </pc:sldMkLst>
        <pc:spChg chg="mod">
          <ac:chgData name="vlad vd" userId="4cd59b2374e003c3" providerId="LiveId" clId="{164DC44A-6526-4959-8DA4-543845BE8319}" dt="2024-11-15T18:24:15.873" v="33" actId="123"/>
          <ac:spMkLst>
            <pc:docMk/>
            <pc:sldMk cId="2895433653" sldId="263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32656"/>
            <a:ext cx="8280920" cy="61926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2000" b="1" dirty="0">
                <a:solidFill>
                  <a:srgbClr val="073E87">
                    <a:lumMod val="60000"/>
                    <a:lumOff val="40000"/>
                  </a:srgbClr>
                </a:solidFill>
                <a:latin typeface="Bahnschrift" pitchFamily="34" charset="0"/>
                <a:cs typeface="Arial" pitchFamily="34" charset="0"/>
              </a:rPr>
              <a:t>ВНМУ ім. М. І. Пирогова </a:t>
            </a:r>
            <a:br>
              <a:rPr lang="uk-UA" sz="2000" b="1" dirty="0">
                <a:solidFill>
                  <a:srgbClr val="073E87">
                    <a:lumMod val="60000"/>
                    <a:lumOff val="40000"/>
                  </a:srgbClr>
                </a:solidFill>
                <a:latin typeface="Bahnschrift" pitchFamily="34" charset="0"/>
                <a:cs typeface="Arial" pitchFamily="34" charset="0"/>
              </a:rPr>
            </a:br>
            <a:r>
              <a:rPr lang="uk-UA" sz="2000" b="1" dirty="0">
                <a:solidFill>
                  <a:srgbClr val="073E87">
                    <a:lumMod val="60000"/>
                    <a:lumOff val="40000"/>
                  </a:srgbClr>
                </a:solidFill>
                <a:latin typeface="Bahnschrift" pitchFamily="34" charset="0"/>
                <a:cs typeface="Arial" pitchFamily="34" charset="0"/>
              </a:rPr>
              <a:t>Кафедра педагогіки та психології</a:t>
            </a:r>
          </a:p>
          <a:p>
            <a:pPr algn="ctr"/>
            <a:endParaRPr lang="uk-UA" sz="2800" b="1" dirty="0">
              <a:solidFill>
                <a:srgbClr val="073E87">
                  <a:lumMod val="60000"/>
                  <a:lumOff val="40000"/>
                </a:srgbClr>
              </a:solidFill>
              <a:latin typeface="Bahnschrift" pitchFamily="34" charset="0"/>
              <a:cs typeface="Arial" pitchFamily="34" charset="0"/>
            </a:endParaRPr>
          </a:p>
          <a:p>
            <a:pPr algn="ctr"/>
            <a:endParaRPr lang="uk-UA" sz="4400" b="1" dirty="0">
              <a:solidFill>
                <a:srgbClr val="073E87">
                  <a:lumMod val="60000"/>
                  <a:lumOff val="40000"/>
                </a:srgbClr>
              </a:solidFill>
              <a:latin typeface="Bahnschrift" pitchFamily="34" charset="0"/>
              <a:cs typeface="Arial" pitchFamily="34" charset="0"/>
            </a:endParaRPr>
          </a:p>
          <a:p>
            <a:pPr algn="ctr"/>
            <a:r>
              <a:rPr lang="uk-UA" sz="3600" b="1" dirty="0">
                <a:solidFill>
                  <a:srgbClr val="073E87">
                    <a:lumMod val="60000"/>
                    <a:lumOff val="40000"/>
                  </a:srgbClr>
                </a:solidFill>
                <a:latin typeface="Bahnschrift" pitchFamily="34" charset="0"/>
                <a:cs typeface="Arial" pitchFamily="34" charset="0"/>
              </a:rPr>
              <a:t>Вибіркова дисципліна</a:t>
            </a:r>
          </a:p>
          <a:p>
            <a:pPr algn="ctr"/>
            <a:r>
              <a:rPr lang="uk-UA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ahnschrift" pitchFamily="34" charset="0"/>
                <a:cs typeface="Arial" pitchFamily="34" charset="0"/>
              </a:rPr>
              <a:t>«Психологія вищої школи»</a:t>
            </a:r>
          </a:p>
          <a:p>
            <a:pPr marR="45720" lvl="0" algn="r">
              <a:spcAft>
                <a:spcPts val="0"/>
              </a:spcAft>
              <a:buClr>
                <a:srgbClr val="0BD0D9"/>
              </a:buClr>
              <a:buSzPct val="95000"/>
            </a:pPr>
            <a:endParaRPr lang="uk-UA" sz="2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ahnschrift" pitchFamily="34" charset="0"/>
            </a:endParaRPr>
          </a:p>
          <a:p>
            <a:pPr marR="45720" lvl="0" algn="r">
              <a:spcAft>
                <a:spcPts val="0"/>
              </a:spcAft>
              <a:buClr>
                <a:srgbClr val="0BD0D9"/>
              </a:buClr>
              <a:buSzPct val="95000"/>
            </a:pPr>
            <a:endParaRPr lang="uk-UA" sz="2800" b="1" dirty="0">
              <a:solidFill>
                <a:srgbClr val="31B6FD">
                  <a:lumMod val="50000"/>
                </a:srgbClr>
              </a:solidFill>
              <a:latin typeface="Bahnschrift" pitchFamily="34" charset="0"/>
            </a:endParaRPr>
          </a:p>
          <a:p>
            <a:pPr marR="45720" lvl="0" algn="r">
              <a:spcAft>
                <a:spcPts val="0"/>
              </a:spcAft>
              <a:buClr>
                <a:srgbClr val="0BD0D9"/>
              </a:buClr>
              <a:buSzPct val="95000"/>
            </a:pPr>
            <a:r>
              <a:rPr lang="uk-UA" sz="2800" b="1" dirty="0">
                <a:solidFill>
                  <a:srgbClr val="31B6FD">
                    <a:lumMod val="50000"/>
                  </a:srgbClr>
                </a:solidFill>
                <a:latin typeface="Bahnschrift" pitchFamily="34" charset="0"/>
              </a:rPr>
              <a:t>Лісовий Микола Іванович</a:t>
            </a:r>
          </a:p>
          <a:p>
            <a:pPr marR="45720" lvl="0" algn="r">
              <a:spcAft>
                <a:spcPts val="0"/>
              </a:spcAft>
              <a:buClr>
                <a:srgbClr val="0BD0D9"/>
              </a:buClr>
              <a:buSzPct val="95000"/>
            </a:pPr>
            <a:endParaRPr lang="uk-UA" sz="2800" b="1" dirty="0">
              <a:solidFill>
                <a:srgbClr val="31B6FD">
                  <a:lumMod val="50000"/>
                </a:srgbClr>
              </a:solidFill>
              <a:latin typeface="Bahnschrift" pitchFamily="34" charset="0"/>
            </a:endParaRPr>
          </a:p>
          <a:p>
            <a:pPr marR="45720" lvl="0" algn="r">
              <a:spcAft>
                <a:spcPts val="0"/>
              </a:spcAft>
              <a:buClr>
                <a:srgbClr val="0BD0D9"/>
              </a:buClr>
              <a:buSzPct val="95000"/>
            </a:pPr>
            <a:endParaRPr lang="uk-UA" sz="2800" b="1" dirty="0">
              <a:solidFill>
                <a:srgbClr val="31B6FD">
                  <a:lumMod val="50000"/>
                </a:srgbClr>
              </a:solidFill>
              <a:latin typeface="Bahnschrift" pitchFamily="34" charset="0"/>
            </a:endParaRPr>
          </a:p>
          <a:p>
            <a:pPr marR="45720" lvl="0" algn="r">
              <a:spcAft>
                <a:spcPts val="0"/>
              </a:spcAft>
              <a:buClr>
                <a:srgbClr val="0BD0D9"/>
              </a:buClr>
              <a:buSzPct val="95000"/>
            </a:pPr>
            <a:endParaRPr lang="uk-UA" sz="2800" b="1" dirty="0">
              <a:solidFill>
                <a:srgbClr val="31B6FD">
                  <a:lumMod val="50000"/>
                </a:srgbClr>
              </a:solidFill>
              <a:latin typeface="Bahnschrift" pitchFamily="34" charset="0"/>
            </a:endParaRPr>
          </a:p>
          <a:p>
            <a:pPr algn="r"/>
            <a:endParaRPr lang="uk-UA" sz="3200" b="1" dirty="0">
              <a:solidFill>
                <a:srgbClr val="073E87">
                  <a:lumMod val="60000"/>
                  <a:lumOff val="40000"/>
                </a:srgbClr>
              </a:solidFill>
              <a:latin typeface="Bahnschrift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460" y="444937"/>
            <a:ext cx="1316235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305" y="462760"/>
            <a:ext cx="1224136" cy="153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3604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404664"/>
            <a:ext cx="8568952" cy="6120680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ru-RU" sz="2800" dirty="0">
                <a:solidFill>
                  <a:srgbClr val="0070C0"/>
                </a:solidFill>
                <a:latin typeface="Bahnschrift" pitchFamily="34" charset="0"/>
              </a:rPr>
              <a:t>	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Актуальність</a:t>
            </a:r>
            <a:r>
              <a:rPr lang="ru-RU" sz="2600" dirty="0">
                <a:solidFill>
                  <a:srgbClr val="0070C0"/>
                </a:solidFill>
                <a:latin typeface="Bahnschrift" pitchFamily="34" charset="0"/>
              </a:rPr>
              <a:t> 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вивчення</a:t>
            </a:r>
            <a:r>
              <a:rPr lang="ru-RU" sz="2600" dirty="0">
                <a:solidFill>
                  <a:srgbClr val="0070C0"/>
                </a:solidFill>
                <a:latin typeface="Bahnschrift" pitchFamily="34" charset="0"/>
              </a:rPr>
              <a:t> 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дисципліни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: </a:t>
            </a:r>
          </a:p>
          <a:p>
            <a:pPr marL="45720" indent="0" algn="just">
              <a:buNone/>
            </a:pP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	«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Психологія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 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вищої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 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школи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»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розвивається</a:t>
            </a:r>
            <a:r>
              <a:rPr lang="ru-RU" sz="2600" dirty="0">
                <a:latin typeface="Bahnschrift" pitchFamily="34" charset="0"/>
              </a:rPr>
              <a:t> в </a:t>
            </a:r>
            <a:r>
              <a:rPr lang="ru-RU" sz="2600" dirty="0" err="1">
                <a:latin typeface="Bahnschrift" pitchFamily="34" charset="0"/>
              </a:rPr>
              <a:t>контексті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реформування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вищої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освіти</a:t>
            </a:r>
            <a:r>
              <a:rPr lang="ru-RU" sz="2600" dirty="0">
                <a:latin typeface="Bahnschrift" pitchFamily="34" charset="0"/>
              </a:rPr>
              <a:t> в </a:t>
            </a:r>
            <a:r>
              <a:rPr lang="ru-RU" sz="2600" dirty="0" err="1">
                <a:latin typeface="Bahnschrift" pitchFamily="34" charset="0"/>
              </a:rPr>
              <a:t>Україні</a:t>
            </a:r>
            <a:r>
              <a:rPr lang="ru-RU" sz="2600" dirty="0">
                <a:latin typeface="Bahnschrift" pitchFamily="34" charset="0"/>
              </a:rPr>
              <a:t> на </a:t>
            </a:r>
            <a:r>
              <a:rPr lang="ru-RU" sz="2600" dirty="0" err="1">
                <a:latin typeface="Bahnschrift" pitchFamily="34" charset="0"/>
              </a:rPr>
              <a:t>гуманістичних</a:t>
            </a:r>
            <a:r>
              <a:rPr lang="ru-RU" sz="2600" dirty="0">
                <a:latin typeface="Bahnschrift" pitchFamily="34" charset="0"/>
              </a:rPr>
              <a:t> засадах. Вона як </a:t>
            </a:r>
            <a:r>
              <a:rPr lang="ru-RU" sz="2600" dirty="0" err="1">
                <a:latin typeface="Bahnschrift" pitchFamily="34" charset="0"/>
              </a:rPr>
              <a:t>наукова</a:t>
            </a:r>
            <a:r>
              <a:rPr lang="ru-RU" sz="2600" dirty="0">
                <a:latin typeface="Bahnschrift" pitchFamily="34" charset="0"/>
              </a:rPr>
              <a:t> і </a:t>
            </a:r>
            <a:r>
              <a:rPr lang="ru-RU" sz="2600" dirty="0" err="1">
                <a:latin typeface="Bahnschrift" pitchFamily="34" charset="0"/>
              </a:rPr>
              <a:t>прикладна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галузь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розв’язує</a:t>
            </a:r>
            <a:r>
              <a:rPr lang="ru-RU" sz="2600" dirty="0">
                <a:latin typeface="Bahnschrift" pitchFamily="34" charset="0"/>
              </a:rPr>
              <a:t> низку </a:t>
            </a:r>
            <a:r>
              <a:rPr lang="ru-RU" sz="2600" dirty="0" err="1">
                <a:latin typeface="Bahnschrift" pitchFamily="34" charset="0"/>
              </a:rPr>
              <a:t>практичних</a:t>
            </a:r>
            <a:r>
              <a:rPr lang="ru-RU" sz="2600" dirty="0">
                <a:latin typeface="Bahnschrift" pitchFamily="34" charset="0"/>
              </a:rPr>
              <a:t>, </a:t>
            </a:r>
            <a:r>
              <a:rPr lang="ru-RU" sz="2600" dirty="0" err="1">
                <a:latin typeface="Bahnschrift" pitchFamily="34" charset="0"/>
              </a:rPr>
              <a:t>науково-дослідницьких</a:t>
            </a:r>
            <a:r>
              <a:rPr lang="ru-RU" sz="2600" dirty="0">
                <a:latin typeface="Bahnschrift" pitchFamily="34" charset="0"/>
              </a:rPr>
              <a:t> і </a:t>
            </a:r>
            <a:r>
              <a:rPr lang="ru-RU" sz="2600" dirty="0" err="1">
                <a:latin typeface="Bahnschrift" pitchFamily="34" charset="0"/>
              </a:rPr>
              <a:t>діагностично-корекційних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завдань</a:t>
            </a:r>
            <a:r>
              <a:rPr lang="ru-RU" sz="2600" dirty="0">
                <a:latin typeface="Bahnschrift" pitchFamily="34" charset="0"/>
              </a:rPr>
              <a:t>. </a:t>
            </a:r>
            <a:r>
              <a:rPr lang="ru-RU" sz="2600" dirty="0" err="1">
                <a:latin typeface="Bahnschrift" pitchFamily="34" charset="0"/>
              </a:rPr>
              <a:t>Вивчення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психології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вищої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школи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необхідне</a:t>
            </a:r>
            <a:r>
              <a:rPr lang="ru-RU" sz="2600" dirty="0">
                <a:latin typeface="Bahnschrift" pitchFamily="34" charset="0"/>
              </a:rPr>
              <a:t> для </a:t>
            </a:r>
            <a:r>
              <a:rPr lang="ru-RU" sz="2600" dirty="0" err="1">
                <a:latin typeface="Bahnschrift" pitchFamily="34" charset="0"/>
              </a:rPr>
              <a:t>підвищення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якості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підготовки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фахівця</a:t>
            </a:r>
            <a:r>
              <a:rPr lang="ru-RU" sz="2600" dirty="0">
                <a:latin typeface="Bahnschrift" pitchFamily="34" charset="0"/>
              </a:rPr>
              <a:t> з </a:t>
            </a:r>
            <a:r>
              <a:rPr lang="ru-RU" sz="2600" dirty="0" err="1">
                <a:latin typeface="Bahnschrift" pitchFamily="34" charset="0"/>
              </a:rPr>
              <a:t>вищою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освітою</a:t>
            </a:r>
            <a:r>
              <a:rPr lang="ru-RU" sz="2600" dirty="0">
                <a:latin typeface="Bahnschrift" pitchFamily="34" charset="0"/>
              </a:rPr>
              <a:t>.</a:t>
            </a:r>
          </a:p>
          <a:p>
            <a:pPr marL="45720" indent="0" algn="just">
              <a:buNone/>
            </a:pPr>
            <a:r>
              <a:rPr lang="uk-UA" sz="2600" dirty="0">
                <a:latin typeface="Bahnschrift" pitchFamily="34" charset="0"/>
              </a:rPr>
              <a:t>	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 Мета</a:t>
            </a:r>
            <a:r>
              <a:rPr lang="ru-RU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викладання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 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навчальної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 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дисципліни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полягає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в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науково-психологічному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забезпеченні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педагогічної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підготовки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студентів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через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їхнє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ознайомлення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з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основними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психологічними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характеристиками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системи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вищої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школи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, а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також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із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психолого-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педагогічними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закономірностями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здійснення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сучасним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викладачем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ефективної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педагогічної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 </a:t>
            </a:r>
            <a:r>
              <a:rPr lang="ru-RU" sz="2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діяльності</a:t>
            </a:r>
            <a:r>
              <a:rPr lang="ru-RU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Bahnschrift" pitchFamily="34" charset="0"/>
              </a:rPr>
              <a:t>. </a:t>
            </a:r>
            <a:endParaRPr lang="ru-RU" sz="2600" dirty="0"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795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424936" cy="6336704"/>
          </a:xfrm>
        </p:spPr>
        <p:txBody>
          <a:bodyPr>
            <a:noAutofit/>
          </a:bodyPr>
          <a:lstStyle/>
          <a:p>
            <a:pPr marL="365760" lvl="1" indent="0" algn="just">
              <a:buNone/>
            </a:pP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	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Науково-психологічна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 мета</a:t>
            </a:r>
            <a:r>
              <a:rPr lang="ru-RU" sz="2600" dirty="0">
                <a:latin typeface="Bahnschrift" pitchFamily="34" charset="0"/>
              </a:rPr>
              <a:t>: </a:t>
            </a:r>
            <a:r>
              <a:rPr lang="ru-RU" sz="2600" dirty="0" err="1">
                <a:latin typeface="Bahnschrift" pitchFamily="34" charset="0"/>
              </a:rPr>
              <a:t>закласти</a:t>
            </a:r>
            <a:r>
              <a:rPr lang="ru-RU" sz="2600" dirty="0">
                <a:latin typeface="Bahnschrift" pitchFamily="34" charset="0"/>
              </a:rPr>
              <a:t> та </a:t>
            </a:r>
            <a:r>
              <a:rPr lang="ru-RU" sz="2600" dirty="0" err="1">
                <a:latin typeface="Bahnschrift" pitchFamily="34" charset="0"/>
              </a:rPr>
              <a:t>сформувати</a:t>
            </a:r>
            <a:r>
              <a:rPr lang="ru-RU" sz="2600" dirty="0">
                <a:latin typeface="Bahnschrift" pitchFamily="34" charset="0"/>
              </a:rPr>
              <a:t> у </a:t>
            </a:r>
            <a:r>
              <a:rPr lang="ru-RU" sz="2600" dirty="0" err="1">
                <a:latin typeface="Bahnschrift" pitchFamily="34" charset="0"/>
              </a:rPr>
              <a:t>здобувачів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вищої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освіти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знання</a:t>
            </a:r>
            <a:r>
              <a:rPr lang="ru-RU" sz="2600" dirty="0">
                <a:latin typeface="Bahnschrift" pitchFamily="34" charset="0"/>
              </a:rPr>
              <a:t> з </a:t>
            </a:r>
            <a:r>
              <a:rPr lang="ru-RU" sz="2600" dirty="0" err="1">
                <a:latin typeface="Bahnschrift" pitchFamily="34" charset="0"/>
              </a:rPr>
              <a:t>провідних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галузей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сучасних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теоретичних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концепцій</a:t>
            </a:r>
            <a:r>
              <a:rPr lang="ru-RU" sz="2600" dirty="0">
                <a:latin typeface="Bahnschrift" pitchFamily="34" charset="0"/>
              </a:rPr>
              <a:t> і </a:t>
            </a:r>
            <a:r>
              <a:rPr lang="ru-RU" sz="2600" dirty="0" err="1">
                <a:latin typeface="Bahnschrift" pitchFamily="34" charset="0"/>
              </a:rPr>
              <a:t>методологічних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підходів</a:t>
            </a:r>
            <a:r>
              <a:rPr lang="ru-RU" sz="2600" dirty="0">
                <a:latin typeface="Bahnschrift" pitchFamily="34" charset="0"/>
              </a:rPr>
              <a:t> до </a:t>
            </a:r>
            <a:r>
              <a:rPr lang="ru-RU" sz="2600" dirty="0" err="1">
                <a:latin typeface="Bahnschrift" pitchFamily="34" charset="0"/>
              </a:rPr>
              <a:t>психології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вищої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школи</a:t>
            </a:r>
            <a:r>
              <a:rPr lang="ru-RU" sz="2600" dirty="0">
                <a:latin typeface="Bahnschrift" pitchFamily="34" charset="0"/>
              </a:rPr>
              <a:t>. 	</a:t>
            </a:r>
          </a:p>
          <a:p>
            <a:pPr marL="365760" lvl="1" indent="0" algn="just">
              <a:buNone/>
            </a:pP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	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Загальноосвітня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 мета: </a:t>
            </a:r>
            <a:r>
              <a:rPr lang="ru-RU" sz="2600" dirty="0" err="1">
                <a:latin typeface="Bahnschrift" pitchFamily="34" charset="0"/>
              </a:rPr>
              <a:t>вивчення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історичних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передумов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методології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психології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вищої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школи</a:t>
            </a:r>
            <a:r>
              <a:rPr lang="ru-RU" sz="2600" dirty="0">
                <a:latin typeface="Bahnschrift" pitchFamily="34" charset="0"/>
              </a:rPr>
              <a:t> в </a:t>
            </a:r>
            <a:r>
              <a:rPr lang="ru-RU" sz="2600" dirty="0" err="1">
                <a:latin typeface="Bahnschrift" pitchFamily="34" charset="0"/>
              </a:rPr>
              <a:t>Україні</a:t>
            </a:r>
            <a:r>
              <a:rPr lang="ru-RU" sz="2600" dirty="0">
                <a:latin typeface="Bahnschrift" pitchFamily="34" charset="0"/>
              </a:rPr>
              <a:t> та </a:t>
            </a:r>
            <a:r>
              <a:rPr lang="ru-RU" sz="2600" dirty="0" err="1">
                <a:latin typeface="Bahnschrift" pitchFamily="34" charset="0"/>
              </a:rPr>
              <a:t>впливу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сучасних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концептів</a:t>
            </a:r>
            <a:r>
              <a:rPr lang="ru-RU" sz="2600" dirty="0">
                <a:latin typeface="Bahnschrift" pitchFamily="34" charset="0"/>
              </a:rPr>
              <a:t> на </a:t>
            </a:r>
            <a:r>
              <a:rPr lang="ru-RU" sz="2600" dirty="0" err="1">
                <a:latin typeface="Bahnschrift" pitchFamily="34" charset="0"/>
              </a:rPr>
              <a:t>теоретичні</a:t>
            </a:r>
            <a:r>
              <a:rPr lang="ru-RU" sz="2600" dirty="0">
                <a:latin typeface="Bahnschrift" pitchFamily="34" charset="0"/>
              </a:rPr>
              <a:t> засади </a:t>
            </a:r>
            <a:r>
              <a:rPr lang="ru-RU" sz="2600" dirty="0" err="1">
                <a:latin typeface="Bahnschrift" pitchFamily="34" charset="0"/>
              </a:rPr>
              <a:t>всіх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галузей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психології</a:t>
            </a:r>
            <a:r>
              <a:rPr lang="ru-RU" sz="2600" dirty="0">
                <a:latin typeface="Bahnschrift" pitchFamily="34" charset="0"/>
              </a:rPr>
              <a:t> та </a:t>
            </a:r>
            <a:r>
              <a:rPr lang="ru-RU" sz="2600" dirty="0" err="1">
                <a:latin typeface="Bahnschrift" pitchFamily="34" charset="0"/>
              </a:rPr>
              <a:t>міжгалузеві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зв’язки</a:t>
            </a:r>
            <a:r>
              <a:rPr lang="ru-RU" sz="2600" dirty="0">
                <a:latin typeface="Bahnschrift" pitchFamily="34" charset="0"/>
              </a:rPr>
              <a:t>, </a:t>
            </a:r>
            <a:r>
              <a:rPr lang="ru-RU" sz="2600" dirty="0" err="1">
                <a:latin typeface="Bahnschrift" pitchFamily="34" charset="0"/>
              </a:rPr>
              <a:t>вплив</a:t>
            </a:r>
            <a:r>
              <a:rPr lang="ru-RU" sz="2600" dirty="0">
                <a:latin typeface="Bahnschrift" pitchFamily="34" charset="0"/>
              </a:rPr>
              <a:t> на </a:t>
            </a:r>
            <a:r>
              <a:rPr lang="ru-RU" sz="2600" dirty="0" err="1">
                <a:latin typeface="Bahnschrift" pitchFamily="34" charset="0"/>
              </a:rPr>
              <a:t>прикладні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сфери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застосування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психології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вищої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школи</a:t>
            </a:r>
            <a:r>
              <a:rPr lang="ru-RU" sz="2600" dirty="0">
                <a:latin typeface="Bahnschrift" pitchFamily="34" charset="0"/>
              </a:rPr>
              <a:t>.</a:t>
            </a:r>
          </a:p>
          <a:p>
            <a:pPr marL="365760" lvl="1" indent="0" algn="just">
              <a:buNone/>
            </a:pPr>
            <a:r>
              <a:rPr lang="ru-RU" sz="2600" dirty="0">
                <a:latin typeface="Bahnschrift" pitchFamily="34" charset="0"/>
              </a:rPr>
              <a:t>	</a:t>
            </a:r>
            <a:r>
              <a:rPr lang="ru-RU" sz="2600" b="1" dirty="0" err="1">
                <a:solidFill>
                  <a:srgbClr val="0070C0"/>
                </a:solidFill>
                <a:latin typeface="Bahnschrift" pitchFamily="34" charset="0"/>
              </a:rPr>
              <a:t>Виховна</a:t>
            </a:r>
            <a:r>
              <a:rPr lang="ru-RU" sz="2600" b="1" dirty="0">
                <a:solidFill>
                  <a:srgbClr val="0070C0"/>
                </a:solidFill>
                <a:latin typeface="Bahnschrift" pitchFamily="34" charset="0"/>
              </a:rPr>
              <a:t> мета: </a:t>
            </a:r>
            <a:r>
              <a:rPr lang="ru-RU" sz="2600" dirty="0" err="1">
                <a:latin typeface="Bahnschrift" pitchFamily="34" charset="0"/>
              </a:rPr>
              <a:t>сприяти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формуванню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професійної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самоідентифікації</a:t>
            </a:r>
            <a:r>
              <a:rPr lang="ru-RU" sz="2600" dirty="0">
                <a:latin typeface="Bahnschrift" pitchFamily="34" charset="0"/>
              </a:rPr>
              <a:t>, </a:t>
            </a:r>
            <a:r>
              <a:rPr lang="ru-RU" sz="2600" dirty="0" err="1">
                <a:latin typeface="Bahnschrift" pitchFamily="34" charset="0"/>
              </a:rPr>
              <a:t>активної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фахової</a:t>
            </a:r>
            <a:r>
              <a:rPr lang="ru-RU" sz="2600" dirty="0">
                <a:latin typeface="Bahnschrift" pitchFamily="34" charset="0"/>
              </a:rPr>
              <a:t> та </a:t>
            </a:r>
            <a:r>
              <a:rPr lang="ru-RU" sz="2600" dirty="0" err="1">
                <a:latin typeface="Bahnschrift" pitchFamily="34" charset="0"/>
              </a:rPr>
              <a:t>соціальної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позиції</a:t>
            </a:r>
            <a:r>
              <a:rPr lang="ru-RU" sz="2600" dirty="0">
                <a:latin typeface="Bahnschrift" pitchFamily="34" charset="0"/>
              </a:rPr>
              <a:t> та </a:t>
            </a:r>
            <a:r>
              <a:rPr lang="ru-RU" sz="2600" dirty="0" err="1">
                <a:latin typeface="Bahnschrift" pitchFamily="34" charset="0"/>
              </a:rPr>
              <a:t>загальної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гуманістичної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культури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майбутніх</a:t>
            </a:r>
            <a:r>
              <a:rPr lang="ru-RU" sz="2600" dirty="0">
                <a:latin typeface="Bahnschrift" pitchFamily="34" charset="0"/>
              </a:rPr>
              <a:t> </a:t>
            </a:r>
            <a:r>
              <a:rPr lang="ru-RU" sz="2600" dirty="0" err="1">
                <a:latin typeface="Bahnschrift" pitchFamily="34" charset="0"/>
              </a:rPr>
              <a:t>фахівців</a:t>
            </a:r>
            <a:r>
              <a:rPr lang="ru-RU" sz="2600" dirty="0">
                <a:latin typeface="Bahnschrift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95433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24935" cy="6264696"/>
          </a:xfrm>
        </p:spPr>
        <p:txBody>
          <a:bodyPr/>
          <a:lstStyle/>
          <a:p>
            <a:pPr marL="0" indent="0" algn="just">
              <a:buNone/>
            </a:pPr>
            <a:r>
              <a:rPr lang="ru-RU" sz="2800" dirty="0"/>
              <a:t>	</a:t>
            </a:r>
            <a:r>
              <a:rPr lang="uk-UA" sz="2800" dirty="0">
                <a:solidFill>
                  <a:srgbClr val="0070C0"/>
                </a:solidFill>
              </a:rPr>
              <a:t>Завдання студентів із засвоєння дисципліни «Психологія вищої школи» </a:t>
            </a:r>
            <a:br>
              <a:rPr lang="uk-UA" sz="2800" dirty="0"/>
            </a:br>
            <a:r>
              <a:rPr lang="uk-UA" sz="2800" dirty="0"/>
              <a:t>	</a:t>
            </a:r>
            <a:r>
              <a:rPr lang="uk-UA" sz="2400" b="0" dirty="0"/>
              <a:t>1) усвідомлення й засвоєння основних понять дисципліни в їхньому взаємозв'язку, які описують ЗВО як систему освітньо-професійної соціалізації населення; </a:t>
            </a:r>
            <a:br>
              <a:rPr lang="uk-UA" sz="2400" b="0" dirty="0"/>
            </a:br>
            <a:r>
              <a:rPr lang="uk-UA" sz="2400" b="0" dirty="0"/>
              <a:t>	2) досягнення цілісного розуміння змісту особистісно-професійної компетентності, психолого-педагогічних закономірностей, об'єктивних і суб'єктивних чинників її досягнення в діяльності викладача ЗВО; </a:t>
            </a:r>
            <a:br>
              <a:rPr lang="uk-UA" sz="2400" b="0" dirty="0"/>
            </a:br>
            <a:r>
              <a:rPr lang="uk-UA" sz="2400" b="0" dirty="0"/>
              <a:t>	</a:t>
            </a:r>
            <a:r>
              <a:rPr lang="uk-UA" sz="2400" b="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Bahnschrift" pitchFamily="34" charset="0"/>
              </a:rPr>
              <a:t>3) опанування вміннями психологічного аналізу характеристик професійної діяльності викладача вищої школи як передумови забезпечення її ефективності та подальшого розвитку; </a:t>
            </a:r>
            <a:br>
              <a:rPr lang="uk-UA" sz="2400" b="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Bahnschrift" pitchFamily="34" charset="0"/>
              </a:rPr>
            </a:br>
            <a:r>
              <a:rPr lang="uk-UA" sz="2400" b="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Bahnschrift" pitchFamily="34" charset="0"/>
              </a:rPr>
              <a:t>	4) здійснення студентами самодіагностики особистісних властивостей і здібностей, значимих для успішного виконання професійної діяльності </a:t>
            </a:r>
            <a:r>
              <a:rPr lang="ru-RU" sz="2400" b="0" dirty="0" err="1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Bahnschrift" pitchFamily="34" charset="0"/>
              </a:rPr>
              <a:t>викладача</a:t>
            </a:r>
            <a:r>
              <a:rPr lang="ru-RU" sz="2400" b="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Bahnschrift" pitchFamily="34" charset="0"/>
              </a:rPr>
              <a:t>. </a:t>
            </a:r>
            <a:endParaRPr lang="ru-RU" sz="2400" dirty="0"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880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332656"/>
            <a:ext cx="8568952" cy="6264696"/>
          </a:xfrm>
        </p:spPr>
        <p:txBody>
          <a:bodyPr>
            <a:normAutofit lnSpcReduction="10000"/>
          </a:bodyPr>
          <a:lstStyle/>
          <a:p>
            <a:pPr marL="365760" lvl="1" indent="0" algn="just">
              <a:buNone/>
            </a:pPr>
            <a:r>
              <a:rPr lang="ru-RU" dirty="0" err="1"/>
              <a:t>Психологія</a:t>
            </a:r>
            <a:r>
              <a:rPr lang="ru-RU" dirty="0"/>
              <a:t> </a:t>
            </a:r>
            <a:r>
              <a:rPr lang="ru-RU" dirty="0" err="1"/>
              <a:t>вищої</a:t>
            </a:r>
            <a:r>
              <a:rPr lang="ru-RU" dirty="0"/>
              <a:t> </a:t>
            </a:r>
            <a:r>
              <a:rPr lang="ru-RU" dirty="0" err="1"/>
              <a:t>школи</a:t>
            </a:r>
            <a:r>
              <a:rPr lang="ru-RU" dirty="0"/>
              <a:t> – </a:t>
            </a:r>
            <a:r>
              <a:rPr lang="ru-RU" dirty="0" err="1"/>
              <a:t>порівняно</a:t>
            </a:r>
            <a:r>
              <a:rPr lang="ru-RU" dirty="0"/>
              <a:t> нова </a:t>
            </a:r>
            <a:r>
              <a:rPr lang="ru-RU" dirty="0" err="1"/>
              <a:t>галузь</a:t>
            </a:r>
            <a:r>
              <a:rPr lang="ru-RU" dirty="0"/>
              <a:t> </a:t>
            </a:r>
            <a:r>
              <a:rPr lang="ru-RU" dirty="0" err="1"/>
              <a:t>психологічної</a:t>
            </a:r>
            <a:r>
              <a:rPr lang="ru-RU" dirty="0"/>
              <a:t> науки. За </a:t>
            </a:r>
            <a:r>
              <a:rPr lang="ru-RU" dirty="0" err="1"/>
              <a:t>своїм</a:t>
            </a:r>
            <a:r>
              <a:rPr lang="ru-RU" dirty="0"/>
              <a:t> </a:t>
            </a:r>
            <a:r>
              <a:rPr lang="ru-RU" dirty="0" err="1"/>
              <a:t>основним</a:t>
            </a:r>
            <a:r>
              <a:rPr lang="ru-RU" dirty="0"/>
              <a:t> </a:t>
            </a:r>
            <a:r>
              <a:rPr lang="ru-RU" dirty="0" err="1"/>
              <a:t>змістом</a:t>
            </a:r>
            <a:r>
              <a:rPr lang="ru-RU" dirty="0"/>
              <a:t> вона є </a:t>
            </a:r>
            <a:r>
              <a:rPr lang="ru-RU" dirty="0" err="1"/>
              <a:t>педагогічною</a:t>
            </a:r>
            <a:r>
              <a:rPr lang="ru-RU" dirty="0"/>
              <a:t> </a:t>
            </a:r>
            <a:r>
              <a:rPr lang="ru-RU" dirty="0" err="1"/>
              <a:t>психологією</a:t>
            </a:r>
            <a:r>
              <a:rPr lang="ru-RU" dirty="0"/>
              <a:t>, </a:t>
            </a:r>
            <a:r>
              <a:rPr lang="ru-RU" dirty="0" err="1"/>
              <a:t>конкретизованою</a:t>
            </a:r>
            <a:r>
              <a:rPr lang="ru-RU" dirty="0"/>
              <a:t> </a:t>
            </a:r>
            <a:r>
              <a:rPr lang="ru-RU" dirty="0" err="1"/>
              <a:t>відповідно</a:t>
            </a:r>
            <a:r>
              <a:rPr lang="ru-RU" dirty="0"/>
              <a:t> до проблем </a:t>
            </a:r>
            <a:r>
              <a:rPr lang="ru-RU" dirty="0" err="1"/>
              <a:t>освітньо-професійної</a:t>
            </a:r>
            <a:r>
              <a:rPr lang="ru-RU" dirty="0"/>
              <a:t> </a:t>
            </a:r>
            <a:r>
              <a:rPr lang="ru-RU" dirty="0" err="1"/>
              <a:t>соціалізації</a:t>
            </a:r>
            <a:r>
              <a:rPr lang="ru-RU" dirty="0"/>
              <a:t> </a:t>
            </a:r>
            <a:r>
              <a:rPr lang="ru-RU" dirty="0" err="1"/>
              <a:t>студентів</a:t>
            </a:r>
            <a:r>
              <a:rPr lang="ru-RU" dirty="0"/>
              <a:t> ЗВО. </a:t>
            </a:r>
            <a:r>
              <a:rPr lang="ru-RU" dirty="0" err="1"/>
              <a:t>Ця</a:t>
            </a:r>
            <a:r>
              <a:rPr lang="ru-RU" dirty="0"/>
              <a:t> </a:t>
            </a:r>
            <a:r>
              <a:rPr lang="ru-RU" dirty="0" err="1"/>
              <a:t>галузь</a:t>
            </a:r>
            <a:r>
              <a:rPr lang="ru-RU" dirty="0"/>
              <a:t> </a:t>
            </a:r>
            <a:r>
              <a:rPr lang="ru-RU" dirty="0" err="1"/>
              <a:t>психологічної</a:t>
            </a:r>
            <a:r>
              <a:rPr lang="ru-RU" dirty="0"/>
              <a:t> науки </a:t>
            </a:r>
            <a:r>
              <a:rPr lang="ru-RU" dirty="0" err="1"/>
              <a:t>синтезує</a:t>
            </a:r>
            <a:r>
              <a:rPr lang="ru-RU" dirty="0"/>
              <a:t> в </a:t>
            </a:r>
            <a:r>
              <a:rPr lang="ru-RU" dirty="0" err="1"/>
              <a:t>певному</a:t>
            </a:r>
            <a:r>
              <a:rPr lang="ru-RU" dirty="0"/>
              <a:t> </a:t>
            </a:r>
            <a:r>
              <a:rPr lang="ru-RU" dirty="0" err="1"/>
              <a:t>співвідношенні</a:t>
            </a:r>
            <a:r>
              <a:rPr lang="ru-RU" dirty="0"/>
              <a:t> </a:t>
            </a:r>
            <a:r>
              <a:rPr lang="ru-RU" dirty="0" err="1"/>
              <a:t>досягнення</a:t>
            </a:r>
            <a:r>
              <a:rPr lang="ru-RU" dirty="0"/>
              <a:t> не </a:t>
            </a:r>
            <a:r>
              <a:rPr lang="ru-RU" dirty="0" err="1"/>
              <a:t>лише</a:t>
            </a:r>
            <a:r>
              <a:rPr lang="ru-RU" dirty="0"/>
              <a:t> </a:t>
            </a:r>
            <a:r>
              <a:rPr lang="ru-RU" dirty="0" err="1"/>
              <a:t>педагогічної</a:t>
            </a:r>
            <a:r>
              <a:rPr lang="ru-RU" dirty="0"/>
              <a:t> </a:t>
            </a:r>
            <a:r>
              <a:rPr lang="ru-RU" dirty="0" err="1"/>
              <a:t>психології</a:t>
            </a:r>
            <a:r>
              <a:rPr lang="ru-RU" dirty="0"/>
              <a:t> та </a:t>
            </a:r>
            <a:r>
              <a:rPr lang="ru-RU" dirty="0" err="1"/>
              <a:t>психології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, а й </a:t>
            </a:r>
            <a:r>
              <a:rPr lang="ru-RU" dirty="0" err="1"/>
              <a:t>загальної</a:t>
            </a:r>
            <a:r>
              <a:rPr lang="ru-RU" dirty="0"/>
              <a:t>, </a:t>
            </a:r>
            <a:r>
              <a:rPr lang="ru-RU" dirty="0" err="1"/>
              <a:t>соціальної</a:t>
            </a:r>
            <a:r>
              <a:rPr lang="ru-RU" dirty="0"/>
              <a:t> </a:t>
            </a:r>
            <a:r>
              <a:rPr lang="ru-RU" dirty="0" err="1"/>
              <a:t>психології</a:t>
            </a:r>
            <a:r>
              <a:rPr lang="ru-RU" dirty="0"/>
              <a:t>, </a:t>
            </a:r>
            <a:r>
              <a:rPr lang="ru-RU" dirty="0" err="1"/>
              <a:t>психології</a:t>
            </a:r>
            <a:r>
              <a:rPr lang="ru-RU" dirty="0"/>
              <a:t> </a:t>
            </a:r>
            <a:r>
              <a:rPr lang="ru-RU" dirty="0" err="1"/>
              <a:t>праці</a:t>
            </a:r>
            <a:r>
              <a:rPr lang="ru-RU" dirty="0"/>
              <a:t> й </a:t>
            </a:r>
            <a:r>
              <a:rPr lang="ru-RU" dirty="0" err="1"/>
              <a:t>ін</a:t>
            </a:r>
            <a:r>
              <a:rPr lang="ru-RU" dirty="0"/>
              <a:t>. </a:t>
            </a:r>
          </a:p>
          <a:p>
            <a:pPr marL="45720" indent="0" algn="just">
              <a:buNone/>
            </a:pPr>
            <a:r>
              <a:rPr lang="ru-RU" dirty="0"/>
              <a:t>	В </a:t>
            </a:r>
            <a:r>
              <a:rPr lang="ru-RU" dirty="0" err="1"/>
              <a:t>останні</a:t>
            </a:r>
            <a:r>
              <a:rPr lang="ru-RU" dirty="0"/>
              <a:t> роки </a:t>
            </a:r>
            <a:r>
              <a:rPr lang="ru-RU" dirty="0" err="1"/>
              <a:t>виділяються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>
                <a:solidFill>
                  <a:srgbClr val="0070C0"/>
                </a:solidFill>
              </a:rPr>
              <a:t>сфери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психології</a:t>
            </a:r>
            <a:r>
              <a:rPr lang="ru-RU" dirty="0">
                <a:solidFill>
                  <a:srgbClr val="0070C0"/>
                </a:solidFill>
              </a:rPr>
              <a:t> ВШ</a:t>
            </a:r>
            <a:r>
              <a:rPr lang="ru-RU" dirty="0"/>
              <a:t>, як </a:t>
            </a:r>
            <a:r>
              <a:rPr lang="ru-RU" dirty="0" err="1"/>
              <a:t>психологія</a:t>
            </a:r>
            <a:r>
              <a:rPr lang="ru-RU" dirty="0"/>
              <a:t> педагога та </a:t>
            </a:r>
            <a:r>
              <a:rPr lang="ru-RU" dirty="0" err="1"/>
              <a:t>педагогічної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, </a:t>
            </a:r>
            <a:r>
              <a:rPr lang="ru-RU" dirty="0" err="1"/>
              <a:t>дослідження</a:t>
            </a:r>
            <a:r>
              <a:rPr lang="ru-RU" dirty="0"/>
              <a:t> </a:t>
            </a:r>
            <a:r>
              <a:rPr lang="ru-RU" dirty="0" err="1"/>
              <a:t>взаємовідношень</a:t>
            </a:r>
            <a:r>
              <a:rPr lang="ru-RU" dirty="0"/>
              <a:t> в </a:t>
            </a:r>
            <a:r>
              <a:rPr lang="ru-RU" dirty="0" err="1"/>
              <a:t>академічній</a:t>
            </a:r>
            <a:r>
              <a:rPr lang="ru-RU" dirty="0"/>
              <a:t> </a:t>
            </a:r>
            <a:r>
              <a:rPr lang="ru-RU" dirty="0" err="1"/>
              <a:t>групі</a:t>
            </a:r>
            <a:r>
              <a:rPr lang="ru-RU" dirty="0"/>
              <a:t>, </a:t>
            </a:r>
            <a:r>
              <a:rPr lang="ru-RU" dirty="0" err="1"/>
              <a:t>педагогічному</a:t>
            </a:r>
            <a:r>
              <a:rPr lang="ru-RU" dirty="0"/>
              <a:t> </a:t>
            </a:r>
            <a:r>
              <a:rPr lang="ru-RU" dirty="0" err="1"/>
              <a:t>колективі</a:t>
            </a:r>
            <a:r>
              <a:rPr lang="ru-RU" dirty="0"/>
              <a:t> ЗВО.</a:t>
            </a:r>
          </a:p>
          <a:p>
            <a:pPr marL="45720" indent="0" algn="just">
              <a:buNone/>
            </a:pPr>
            <a:r>
              <a:rPr lang="uk-UA" dirty="0">
                <a:latin typeface="Bahnschrift" pitchFamily="34" charset="0"/>
              </a:rPr>
              <a:t>	</a:t>
            </a:r>
            <a:r>
              <a:rPr lang="ru-RU" dirty="0" err="1"/>
              <a:t>Основними</a:t>
            </a:r>
            <a:r>
              <a:rPr lang="ru-RU" dirty="0"/>
              <a:t> </a:t>
            </a:r>
            <a:r>
              <a:rPr lang="ru-RU" b="1" dirty="0" err="1">
                <a:solidFill>
                  <a:srgbClr val="00B0F0"/>
                </a:solidFill>
              </a:rPr>
              <a:t>категоріями</a:t>
            </a:r>
            <a:r>
              <a:rPr lang="ru-RU" dirty="0"/>
              <a:t> </a:t>
            </a:r>
            <a:r>
              <a:rPr lang="ru-RU" dirty="0" err="1"/>
              <a:t>психології</a:t>
            </a:r>
            <a:r>
              <a:rPr lang="ru-RU" dirty="0"/>
              <a:t> </a:t>
            </a:r>
            <a:r>
              <a:rPr lang="ru-RU" dirty="0" err="1"/>
              <a:t>вищої</a:t>
            </a:r>
            <a:r>
              <a:rPr lang="ru-RU" dirty="0"/>
              <a:t> </a:t>
            </a:r>
            <a:r>
              <a:rPr lang="ru-RU" dirty="0" err="1"/>
              <a:t>школи</a:t>
            </a:r>
            <a:r>
              <a:rPr lang="ru-RU" dirty="0"/>
              <a:t> </a:t>
            </a:r>
            <a:r>
              <a:rPr lang="ru-RU" dirty="0" err="1"/>
              <a:t>традиційно</a:t>
            </a:r>
            <a:r>
              <a:rPr lang="ru-RU" dirty="0"/>
              <a:t> </a:t>
            </a:r>
            <a:r>
              <a:rPr lang="ru-RU" dirty="0" err="1"/>
              <a:t>вважаються</a:t>
            </a:r>
            <a:r>
              <a:rPr lang="ru-RU" dirty="0"/>
              <a:t> </a:t>
            </a:r>
            <a:r>
              <a:rPr lang="ru-RU" dirty="0" err="1"/>
              <a:t>поняття</a:t>
            </a:r>
            <a:r>
              <a:rPr lang="ru-RU" dirty="0"/>
              <a:t> </a:t>
            </a:r>
            <a:r>
              <a:rPr lang="ru-RU" i="1" dirty="0"/>
              <a:t>"</a:t>
            </a:r>
            <a:r>
              <a:rPr lang="ru-RU" i="1" dirty="0" err="1">
                <a:solidFill>
                  <a:srgbClr val="00B0F0"/>
                </a:solidFill>
              </a:rPr>
              <a:t>розвиток</a:t>
            </a:r>
            <a:r>
              <a:rPr lang="ru-RU" i="1" dirty="0">
                <a:solidFill>
                  <a:srgbClr val="00B0F0"/>
                </a:solidFill>
              </a:rPr>
              <a:t> </a:t>
            </a:r>
            <a:r>
              <a:rPr lang="ru-RU" i="1" dirty="0" err="1">
                <a:solidFill>
                  <a:srgbClr val="00B0F0"/>
                </a:solidFill>
              </a:rPr>
              <a:t>особистості</a:t>
            </a:r>
            <a:r>
              <a:rPr lang="ru-RU" i="1" dirty="0">
                <a:solidFill>
                  <a:srgbClr val="00B0F0"/>
                </a:solidFill>
              </a:rPr>
              <a:t>", "</a:t>
            </a:r>
            <a:r>
              <a:rPr lang="ru-RU" i="1" dirty="0" err="1">
                <a:solidFill>
                  <a:srgbClr val="00B0F0"/>
                </a:solidFill>
              </a:rPr>
              <a:t>навчання</a:t>
            </a:r>
            <a:r>
              <a:rPr lang="ru-RU" i="1" dirty="0">
                <a:solidFill>
                  <a:srgbClr val="00B0F0"/>
                </a:solidFill>
              </a:rPr>
              <a:t>", "</a:t>
            </a:r>
            <a:r>
              <a:rPr lang="ru-RU" i="1" dirty="0" err="1">
                <a:solidFill>
                  <a:srgbClr val="00B0F0"/>
                </a:solidFill>
              </a:rPr>
              <a:t>виховання</a:t>
            </a:r>
            <a:r>
              <a:rPr lang="ru-RU" i="1" dirty="0">
                <a:solidFill>
                  <a:srgbClr val="00B0F0"/>
                </a:solidFill>
              </a:rPr>
              <a:t>" </a:t>
            </a:r>
            <a:r>
              <a:rPr lang="ru-RU" dirty="0"/>
              <a:t>в </a:t>
            </a:r>
            <a:r>
              <a:rPr lang="ru-RU" dirty="0" err="1"/>
              <a:t>єдності</a:t>
            </a:r>
            <a:r>
              <a:rPr lang="ru-RU" dirty="0"/>
              <a:t> та </a:t>
            </a:r>
            <a:r>
              <a:rPr lang="ru-RU" dirty="0" err="1"/>
              <a:t>взаємозв'язку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визначається</a:t>
            </a:r>
            <a:r>
              <a:rPr lang="ru-RU" dirty="0"/>
              <a:t> </a:t>
            </a:r>
            <a:r>
              <a:rPr lang="ru-RU" dirty="0" err="1"/>
              <a:t>загальним</a:t>
            </a:r>
            <a:r>
              <a:rPr lang="ru-RU" dirty="0"/>
              <a:t> </a:t>
            </a:r>
            <a:r>
              <a:rPr lang="ru-RU" dirty="0" err="1"/>
              <a:t>поняттям</a:t>
            </a:r>
            <a:r>
              <a:rPr lang="ru-RU" dirty="0"/>
              <a:t> </a:t>
            </a:r>
            <a:r>
              <a:rPr lang="ru-RU" i="1" dirty="0">
                <a:solidFill>
                  <a:srgbClr val="00B0F0"/>
                </a:solidFill>
              </a:rPr>
              <a:t>"</a:t>
            </a:r>
            <a:r>
              <a:rPr lang="ru-RU" i="1" dirty="0" err="1">
                <a:solidFill>
                  <a:srgbClr val="00B0F0"/>
                </a:solidFill>
              </a:rPr>
              <a:t>едукація</a:t>
            </a:r>
            <a:r>
              <a:rPr lang="ru-RU" i="1" dirty="0"/>
              <a:t>" </a:t>
            </a:r>
            <a:r>
              <a:rPr lang="ru-RU" dirty="0"/>
              <a:t>(в буквальному </a:t>
            </a:r>
            <a:r>
              <a:rPr lang="ru-RU" dirty="0" err="1"/>
              <a:t>перекладі</a:t>
            </a:r>
            <a:r>
              <a:rPr lang="ru-RU" dirty="0"/>
              <a:t> з </a:t>
            </a:r>
            <a:r>
              <a:rPr lang="ru-RU" dirty="0" err="1"/>
              <a:t>латини</a:t>
            </a:r>
            <a:r>
              <a:rPr lang="ru-RU" dirty="0"/>
              <a:t> – </a:t>
            </a:r>
            <a:r>
              <a:rPr lang="ru-RU" dirty="0" err="1"/>
              <a:t>освіта</a:t>
            </a:r>
            <a:r>
              <a:rPr lang="ru-RU" dirty="0"/>
              <a:t>),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більш</a:t>
            </a:r>
            <a:r>
              <a:rPr lang="ru-RU" dirty="0"/>
              <a:t> </a:t>
            </a:r>
            <a:r>
              <a:rPr lang="ru-RU" dirty="0" err="1"/>
              <a:t>сучасна</a:t>
            </a:r>
            <a:r>
              <a:rPr lang="ru-RU" dirty="0"/>
              <a:t> </a:t>
            </a:r>
            <a:r>
              <a:rPr lang="ru-RU" dirty="0" err="1"/>
              <a:t>категорія</a:t>
            </a:r>
            <a:r>
              <a:rPr lang="ru-RU" dirty="0"/>
              <a:t> </a:t>
            </a:r>
            <a:r>
              <a:rPr lang="ru-RU" i="1" dirty="0">
                <a:solidFill>
                  <a:srgbClr val="00B0F0"/>
                </a:solidFill>
              </a:rPr>
              <a:t>"</a:t>
            </a:r>
            <a:r>
              <a:rPr lang="ru-RU" i="1" dirty="0" err="1">
                <a:solidFill>
                  <a:srgbClr val="00B0F0"/>
                </a:solidFill>
              </a:rPr>
              <a:t>освітня</a:t>
            </a:r>
            <a:r>
              <a:rPr lang="ru-RU" i="1" dirty="0">
                <a:solidFill>
                  <a:srgbClr val="00B0F0"/>
                </a:solidFill>
              </a:rPr>
              <a:t> </a:t>
            </a:r>
            <a:r>
              <a:rPr lang="ru-RU" i="1" dirty="0" err="1">
                <a:solidFill>
                  <a:srgbClr val="00B0F0"/>
                </a:solidFill>
              </a:rPr>
              <a:t>соціалізація</a:t>
            </a:r>
            <a:r>
              <a:rPr lang="ru-RU" i="1" dirty="0">
                <a:solidFill>
                  <a:srgbClr val="00B0F0"/>
                </a:solidFill>
              </a:rPr>
              <a:t>",</a:t>
            </a:r>
            <a:r>
              <a:rPr lang="ru-RU" dirty="0">
                <a:solidFill>
                  <a:srgbClr val="00B0F0"/>
                </a:solidFill>
              </a:rPr>
              <a:t> </a:t>
            </a:r>
            <a:r>
              <a:rPr lang="ru-RU" dirty="0"/>
              <a:t>яка </a:t>
            </a:r>
            <a:r>
              <a:rPr lang="ru-RU" dirty="0" err="1"/>
              <a:t>конкретизується</a:t>
            </a:r>
            <a:r>
              <a:rPr lang="ru-RU" dirty="0"/>
              <a:t> у </a:t>
            </a:r>
            <a:r>
              <a:rPr lang="ru-RU" dirty="0" err="1"/>
              <a:t>прикладанні</a:t>
            </a:r>
            <a:r>
              <a:rPr lang="ru-RU" dirty="0"/>
              <a:t> до проблематики </a:t>
            </a:r>
            <a:r>
              <a:rPr lang="ru-RU" dirty="0" err="1"/>
              <a:t>психології</a:t>
            </a:r>
            <a:r>
              <a:rPr lang="ru-RU" dirty="0"/>
              <a:t> </a:t>
            </a:r>
            <a:r>
              <a:rPr lang="ru-RU" dirty="0" err="1"/>
              <a:t>вищої</a:t>
            </a:r>
            <a:r>
              <a:rPr lang="ru-RU" dirty="0"/>
              <a:t> </a:t>
            </a:r>
            <a:r>
              <a:rPr lang="ru-RU" dirty="0" err="1"/>
              <a:t>школи</a:t>
            </a:r>
            <a:r>
              <a:rPr lang="ru-RU" dirty="0"/>
              <a:t> через </a:t>
            </a:r>
            <a:r>
              <a:rPr lang="ru-RU" dirty="0" err="1"/>
              <a:t>поняття</a:t>
            </a:r>
            <a:r>
              <a:rPr lang="ru-RU" dirty="0"/>
              <a:t> </a:t>
            </a:r>
            <a:r>
              <a:rPr lang="ru-RU" i="1" dirty="0">
                <a:solidFill>
                  <a:srgbClr val="00B0F0"/>
                </a:solidFill>
              </a:rPr>
              <a:t>"</a:t>
            </a:r>
            <a:r>
              <a:rPr lang="ru-RU" i="1" dirty="0" err="1">
                <a:solidFill>
                  <a:srgbClr val="00B0F0"/>
                </a:solidFill>
              </a:rPr>
              <a:t>освітньо-професійної</a:t>
            </a:r>
            <a:r>
              <a:rPr lang="ru-RU" i="1" dirty="0">
                <a:solidFill>
                  <a:srgbClr val="00B0F0"/>
                </a:solidFill>
              </a:rPr>
              <a:t> </a:t>
            </a:r>
            <a:r>
              <a:rPr lang="ru-RU" i="1" dirty="0" err="1">
                <a:solidFill>
                  <a:srgbClr val="00B0F0"/>
                </a:solidFill>
              </a:rPr>
              <a:t>соціалізації</a:t>
            </a:r>
            <a:r>
              <a:rPr lang="ru-RU" i="1" dirty="0">
                <a:solidFill>
                  <a:srgbClr val="00B0F0"/>
                </a:solidFill>
              </a:rPr>
              <a:t> </a:t>
            </a:r>
            <a:r>
              <a:rPr lang="ru-RU" i="1" dirty="0" err="1">
                <a:solidFill>
                  <a:srgbClr val="00B0F0"/>
                </a:solidFill>
              </a:rPr>
              <a:t>особистості</a:t>
            </a:r>
            <a:r>
              <a:rPr lang="ru-RU" i="1" dirty="0">
                <a:solidFill>
                  <a:srgbClr val="00B0F0"/>
                </a:solidFill>
              </a:rPr>
              <a:t>".</a:t>
            </a:r>
            <a:endParaRPr lang="ru-RU" i="1" dirty="0">
              <a:solidFill>
                <a:srgbClr val="00B0F0"/>
              </a:solidFill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66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57200"/>
            <a:ext cx="8352928" cy="6068144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dirty="0">
                <a:latin typeface="Bahnschrift" pitchFamily="34" charset="0"/>
              </a:rPr>
              <a:t>	</a:t>
            </a:r>
            <a:r>
              <a:rPr lang="ru-RU" b="1" dirty="0" err="1">
                <a:solidFill>
                  <a:srgbClr val="0070C0"/>
                </a:solidFill>
                <a:latin typeface="Bahnschrift" pitchFamily="34" charset="0"/>
              </a:rPr>
              <a:t>Методологія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психології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вищої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школи</a:t>
            </a:r>
            <a:r>
              <a:rPr lang="ru-RU" dirty="0">
                <a:latin typeface="Bahnschrift" pitchFamily="34" charset="0"/>
              </a:rPr>
              <a:t> – </a:t>
            </a:r>
            <a:r>
              <a:rPr lang="ru-RU" dirty="0" err="1">
                <a:latin typeface="Bahnschrift" pitchFamily="34" charset="0"/>
              </a:rPr>
              <a:t>це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світогляднонаукові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позиції</a:t>
            </a:r>
            <a:r>
              <a:rPr lang="ru-RU" dirty="0">
                <a:latin typeface="Bahnschrift" pitchFamily="34" charset="0"/>
              </a:rPr>
              <a:t>, </a:t>
            </a:r>
            <a:r>
              <a:rPr lang="ru-RU" dirty="0" err="1">
                <a:latin typeface="Bahnschrift" pitchFamily="34" charset="0"/>
              </a:rPr>
              <a:t>які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визначають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розуміння</a:t>
            </a:r>
            <a:r>
              <a:rPr lang="ru-RU" dirty="0">
                <a:latin typeface="Bahnschrift" pitchFamily="34" charset="0"/>
              </a:rPr>
              <a:t> предмету </a:t>
            </a:r>
            <a:r>
              <a:rPr lang="ru-RU" dirty="0" err="1">
                <a:latin typeface="Bahnschrift" pitchFamily="34" charset="0"/>
              </a:rPr>
              <a:t>цієї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наукової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дисципліни</a:t>
            </a:r>
            <a:r>
              <a:rPr lang="ru-RU" dirty="0">
                <a:latin typeface="Bahnschrift" pitchFamily="34" charset="0"/>
              </a:rPr>
              <a:t>, </a:t>
            </a:r>
            <a:r>
              <a:rPr lang="ru-RU" dirty="0" err="1">
                <a:latin typeface="Bahnschrift" pitchFamily="34" charset="0"/>
              </a:rPr>
              <a:t>загальний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підхід</a:t>
            </a:r>
            <a:r>
              <a:rPr lang="ru-RU" dirty="0">
                <a:latin typeface="Bahnschrift" pitchFamily="34" charset="0"/>
              </a:rPr>
              <a:t> до </a:t>
            </a:r>
            <a:r>
              <a:rPr lang="ru-RU" dirty="0" err="1">
                <a:latin typeface="Bahnschrift" pitchFamily="34" charset="0"/>
              </a:rPr>
              <a:t>його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дослідження</a:t>
            </a:r>
            <a:r>
              <a:rPr lang="ru-RU" dirty="0">
                <a:latin typeface="Bahnschrift" pitchFamily="34" charset="0"/>
              </a:rPr>
              <a:t>, </a:t>
            </a:r>
            <a:r>
              <a:rPr lang="ru-RU" dirty="0" err="1">
                <a:latin typeface="Bahnschrift" pitchFamily="34" charset="0"/>
              </a:rPr>
              <a:t>призначення</a:t>
            </a:r>
            <a:r>
              <a:rPr lang="ru-RU" dirty="0">
                <a:latin typeface="Bahnschrift" pitchFamily="34" charset="0"/>
              </a:rPr>
              <a:t>, </a:t>
            </a:r>
            <a:r>
              <a:rPr lang="ru-RU" dirty="0" err="1">
                <a:latin typeface="Bahnschrift" pitchFamily="34" charset="0"/>
              </a:rPr>
              <a:t>спрямованість</a:t>
            </a:r>
            <a:r>
              <a:rPr lang="ru-RU" dirty="0">
                <a:latin typeface="Bahnschrift" pitchFamily="34" charset="0"/>
              </a:rPr>
              <a:t> і </a:t>
            </a:r>
            <a:r>
              <a:rPr lang="ru-RU" dirty="0" err="1">
                <a:latin typeface="Bahnschrift" pitchFamily="34" charset="0"/>
              </a:rPr>
              <a:t>способи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проведення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дослідження</a:t>
            </a:r>
            <a:r>
              <a:rPr lang="ru-RU" dirty="0">
                <a:latin typeface="Bahnschrift" pitchFamily="34" charset="0"/>
              </a:rPr>
              <a:t>. </a:t>
            </a:r>
            <a:r>
              <a:rPr lang="ru-RU" dirty="0" err="1">
                <a:latin typeface="Bahnschrift" pitchFamily="34" charset="0"/>
              </a:rPr>
              <a:t>Сучасна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українська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психологія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вищої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школи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має</a:t>
            </a:r>
            <a:r>
              <a:rPr lang="ru-RU" dirty="0">
                <a:latin typeface="Bahnschrift" pitchFamily="34" charset="0"/>
              </a:rPr>
              <a:t> три </a:t>
            </a:r>
            <a:r>
              <a:rPr lang="ru-RU" dirty="0" err="1">
                <a:latin typeface="Bahnschrift" pitchFamily="34" charset="0"/>
              </a:rPr>
              <a:t>рівні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методології</a:t>
            </a:r>
            <a:r>
              <a:rPr lang="ru-RU" dirty="0">
                <a:latin typeface="Bahnschrift" pitchFamily="34" charset="0"/>
              </a:rPr>
              <a:t>: </a:t>
            </a:r>
            <a:r>
              <a:rPr lang="ru-RU" dirty="0" err="1">
                <a:solidFill>
                  <a:srgbClr val="0070C0"/>
                </a:solidFill>
                <a:latin typeface="Bahnschrift" pitchFamily="34" charset="0"/>
              </a:rPr>
              <a:t>філософський</a:t>
            </a:r>
            <a:r>
              <a:rPr lang="ru-RU" dirty="0">
                <a:solidFill>
                  <a:srgbClr val="0070C0"/>
                </a:solidFill>
                <a:latin typeface="Bahnschrift" pitchFamily="34" charset="0"/>
              </a:rPr>
              <a:t>, </a:t>
            </a:r>
            <a:r>
              <a:rPr lang="ru-RU" dirty="0" err="1">
                <a:solidFill>
                  <a:srgbClr val="0070C0"/>
                </a:solidFill>
                <a:latin typeface="Bahnschrift" pitchFamily="34" charset="0"/>
              </a:rPr>
              <a:t>загальнонауковий</a:t>
            </a:r>
            <a:r>
              <a:rPr lang="ru-RU" dirty="0">
                <a:solidFill>
                  <a:srgbClr val="0070C0"/>
                </a:solidFill>
                <a:latin typeface="Bahnschrift" pitchFamily="34" charset="0"/>
              </a:rPr>
              <a:t>, конкретно-</a:t>
            </a:r>
            <a:r>
              <a:rPr lang="ru-RU" dirty="0" err="1">
                <a:solidFill>
                  <a:srgbClr val="0070C0"/>
                </a:solidFill>
                <a:latin typeface="Bahnschrift" pitchFamily="34" charset="0"/>
              </a:rPr>
              <a:t>методичний</a:t>
            </a:r>
            <a:r>
              <a:rPr lang="ru-RU" dirty="0">
                <a:solidFill>
                  <a:srgbClr val="0070C0"/>
                </a:solidFill>
                <a:latin typeface="Bahnschrift" pitchFamily="34" charset="0"/>
              </a:rPr>
              <a:t>. </a:t>
            </a:r>
          </a:p>
          <a:p>
            <a:pPr marL="45720" indent="0" algn="just">
              <a:buNone/>
            </a:pPr>
            <a:r>
              <a:rPr lang="uk-UA" dirty="0">
                <a:solidFill>
                  <a:srgbClr val="0070C0"/>
                </a:solidFill>
                <a:latin typeface="Bahnschrift" pitchFamily="34" charset="0"/>
              </a:rPr>
              <a:t>	</a:t>
            </a:r>
            <a:r>
              <a:rPr lang="ru-RU" dirty="0" err="1"/>
              <a:t>Студентський</a:t>
            </a:r>
            <a:r>
              <a:rPr lang="ru-RU" dirty="0"/>
              <a:t> </a:t>
            </a:r>
            <a:r>
              <a:rPr lang="ru-RU" dirty="0" err="1"/>
              <a:t>вік</a:t>
            </a:r>
            <a:r>
              <a:rPr lang="ru-RU" dirty="0"/>
              <a:t> є </a:t>
            </a:r>
            <a:r>
              <a:rPr lang="ru-RU" dirty="0" err="1"/>
              <a:t>сензитивним</a:t>
            </a:r>
            <a:r>
              <a:rPr lang="ru-RU" dirty="0"/>
              <a:t> </a:t>
            </a:r>
            <a:r>
              <a:rPr lang="ru-RU" dirty="0" err="1"/>
              <a:t>періодом</a:t>
            </a:r>
            <a:r>
              <a:rPr lang="ru-RU" dirty="0"/>
              <a:t> для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основних</a:t>
            </a:r>
            <a:r>
              <a:rPr lang="ru-RU" dirty="0"/>
              <a:t> </a:t>
            </a:r>
            <a:r>
              <a:rPr lang="ru-RU" dirty="0" err="1"/>
              <a:t>соціогенних</a:t>
            </a:r>
            <a:r>
              <a:rPr lang="ru-RU" dirty="0"/>
              <a:t> </a:t>
            </a:r>
            <a:r>
              <a:rPr lang="ru-RU" dirty="0" err="1"/>
              <a:t>потенцій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. </a:t>
            </a:r>
            <a:r>
              <a:rPr lang="ru-RU" dirty="0" err="1"/>
              <a:t>Вища</a:t>
            </a:r>
            <a:r>
              <a:rPr lang="ru-RU" dirty="0"/>
              <a:t> </a:t>
            </a:r>
            <a:r>
              <a:rPr lang="ru-RU" dirty="0" err="1"/>
              <a:t>освіта</a:t>
            </a:r>
            <a:r>
              <a:rPr lang="ru-RU" dirty="0"/>
              <a:t> чинить </a:t>
            </a:r>
            <a:r>
              <a:rPr lang="ru-RU" dirty="0" err="1"/>
              <a:t>величезний</a:t>
            </a:r>
            <a:r>
              <a:rPr lang="ru-RU" dirty="0"/>
              <a:t> </a:t>
            </a:r>
            <a:r>
              <a:rPr lang="ru-RU" dirty="0" err="1"/>
              <a:t>вплив</a:t>
            </a:r>
            <a:r>
              <a:rPr lang="ru-RU" dirty="0"/>
              <a:t> на </a:t>
            </a:r>
            <a:r>
              <a:rPr lang="ru-RU" dirty="0" err="1"/>
              <a:t>психіку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, </a:t>
            </a:r>
            <a:r>
              <a:rPr lang="ru-RU" dirty="0" err="1"/>
              <a:t>розвиток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особистості</a:t>
            </a:r>
            <a:r>
              <a:rPr lang="ru-RU" dirty="0"/>
              <a:t>. За час </a:t>
            </a:r>
            <a:r>
              <a:rPr lang="ru-RU" dirty="0" err="1"/>
              <a:t>навчання</a:t>
            </a:r>
            <a:r>
              <a:rPr lang="ru-RU" dirty="0"/>
              <a:t> у ЗВО, за </a:t>
            </a:r>
            <a:r>
              <a:rPr lang="ru-RU" dirty="0" err="1"/>
              <a:t>наявності</a:t>
            </a:r>
            <a:r>
              <a:rPr lang="ru-RU" dirty="0"/>
              <a:t> </a:t>
            </a:r>
            <a:r>
              <a:rPr lang="ru-RU" dirty="0" err="1"/>
              <a:t>сприятливих</a:t>
            </a:r>
            <a:r>
              <a:rPr lang="ru-RU" dirty="0"/>
              <a:t> умов, у </a:t>
            </a:r>
            <a:r>
              <a:rPr lang="ru-RU" dirty="0" err="1"/>
              <a:t>студентів</a:t>
            </a:r>
            <a:r>
              <a:rPr lang="ru-RU" dirty="0"/>
              <a:t> </a:t>
            </a:r>
            <a:r>
              <a:rPr lang="ru-RU" dirty="0" err="1"/>
              <a:t>відбувається</a:t>
            </a:r>
            <a:r>
              <a:rPr lang="ru-RU" dirty="0"/>
              <a:t> </a:t>
            </a:r>
            <a:r>
              <a:rPr lang="ru-RU" dirty="0" err="1"/>
              <a:t>розвиток</a:t>
            </a:r>
            <a:r>
              <a:rPr lang="ru-RU" dirty="0"/>
              <a:t> </a:t>
            </a:r>
            <a:r>
              <a:rPr lang="ru-RU" dirty="0" err="1"/>
              <a:t>усіх</a:t>
            </a:r>
            <a:r>
              <a:rPr lang="ru-RU" dirty="0"/>
              <a:t> </a:t>
            </a:r>
            <a:r>
              <a:rPr lang="ru-RU" dirty="0" err="1"/>
              <a:t>рівнів</a:t>
            </a:r>
            <a:r>
              <a:rPr lang="ru-RU" dirty="0"/>
              <a:t> </a:t>
            </a:r>
            <a:r>
              <a:rPr lang="ru-RU" dirty="0" err="1"/>
              <a:t>психіки</a:t>
            </a:r>
            <a:r>
              <a:rPr lang="ru-RU" dirty="0"/>
              <a:t>. Вони </a:t>
            </a:r>
            <a:r>
              <a:rPr lang="ru-RU" dirty="0" err="1"/>
              <a:t>визначають</a:t>
            </a:r>
            <a:r>
              <a:rPr lang="ru-RU" dirty="0"/>
              <a:t> </a:t>
            </a:r>
            <a:r>
              <a:rPr lang="ru-RU" dirty="0" err="1"/>
              <a:t>спрямованість</a:t>
            </a:r>
            <a:r>
              <a:rPr lang="ru-RU" dirty="0"/>
              <a:t> </a:t>
            </a:r>
            <a:r>
              <a:rPr lang="ru-RU" dirty="0" err="1"/>
              <a:t>розуму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, </a:t>
            </a:r>
            <a:r>
              <a:rPr lang="ru-RU" dirty="0" err="1"/>
              <a:t>тобто</a:t>
            </a:r>
            <a:r>
              <a:rPr lang="ru-RU" dirty="0"/>
              <a:t> </a:t>
            </a:r>
            <a:r>
              <a:rPr lang="ru-RU" dirty="0" err="1"/>
              <a:t>формують</a:t>
            </a:r>
            <a:r>
              <a:rPr lang="ru-RU" dirty="0"/>
              <a:t> </a:t>
            </a:r>
            <a:r>
              <a:rPr lang="ru-RU" dirty="0" err="1"/>
              <a:t>устрій</a:t>
            </a:r>
            <a:r>
              <a:rPr lang="ru-RU" dirty="0"/>
              <a:t> </a:t>
            </a:r>
            <a:r>
              <a:rPr lang="ru-RU" dirty="0" err="1"/>
              <a:t>мислення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характеризує</a:t>
            </a:r>
            <a:r>
              <a:rPr lang="ru-RU" dirty="0"/>
              <a:t> </a:t>
            </a:r>
            <a:r>
              <a:rPr lang="ru-RU" dirty="0" err="1"/>
              <a:t>професійну</a:t>
            </a:r>
            <a:r>
              <a:rPr lang="ru-RU" dirty="0"/>
              <a:t> </a:t>
            </a:r>
            <a:r>
              <a:rPr lang="ru-RU" dirty="0" err="1"/>
              <a:t>спрямованість</a:t>
            </a:r>
            <a:r>
              <a:rPr lang="ru-RU" dirty="0"/>
              <a:t> </a:t>
            </a:r>
            <a:r>
              <a:rPr lang="ru-RU" dirty="0" err="1"/>
              <a:t>особистості</a:t>
            </a:r>
            <a:r>
              <a:rPr lang="ru-RU" dirty="0"/>
              <a:t>. Для </a:t>
            </a:r>
            <a:r>
              <a:rPr lang="ru-RU" dirty="0" err="1"/>
              <a:t>успішного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r>
              <a:rPr lang="ru-RU" dirty="0"/>
              <a:t> у ЗВО </a:t>
            </a:r>
            <a:r>
              <a:rPr lang="ru-RU" dirty="0" err="1"/>
              <a:t>необхідний</a:t>
            </a:r>
            <a:r>
              <a:rPr lang="ru-RU" dirty="0"/>
              <a:t> </a:t>
            </a:r>
            <a:r>
              <a:rPr lang="ru-RU" dirty="0" err="1"/>
              <a:t>досить</a:t>
            </a:r>
            <a:r>
              <a:rPr lang="ru-RU" dirty="0"/>
              <a:t> </a:t>
            </a:r>
            <a:r>
              <a:rPr lang="ru-RU" dirty="0" err="1"/>
              <a:t>високий</a:t>
            </a:r>
            <a:r>
              <a:rPr lang="ru-RU" dirty="0"/>
              <a:t> </a:t>
            </a:r>
            <a:r>
              <a:rPr lang="ru-RU" dirty="0" err="1"/>
              <a:t>рівень</a:t>
            </a:r>
            <a:r>
              <a:rPr lang="ru-RU" dirty="0"/>
              <a:t> </a:t>
            </a:r>
            <a:r>
              <a:rPr lang="ru-RU" dirty="0" err="1"/>
              <a:t>загального</a:t>
            </a:r>
            <a:r>
              <a:rPr lang="ru-RU" dirty="0"/>
              <a:t> </a:t>
            </a:r>
            <a:r>
              <a:rPr lang="ru-RU" dirty="0" err="1"/>
              <a:t>інтелектуального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, </a:t>
            </a:r>
            <a:r>
              <a:rPr lang="ru-RU" dirty="0" err="1"/>
              <a:t>зокрема</a:t>
            </a:r>
            <a:r>
              <a:rPr lang="ru-RU" dirty="0"/>
              <a:t> </a:t>
            </a:r>
            <a:r>
              <a:rPr lang="ru-RU" dirty="0" err="1"/>
              <a:t>сприйняття</a:t>
            </a:r>
            <a:r>
              <a:rPr lang="ru-RU" dirty="0"/>
              <a:t>, </a:t>
            </a:r>
            <a:r>
              <a:rPr lang="ru-RU" dirty="0" err="1"/>
              <a:t>пам’яті</a:t>
            </a:r>
            <a:r>
              <a:rPr lang="ru-RU" dirty="0"/>
              <a:t>, </a:t>
            </a:r>
            <a:r>
              <a:rPr lang="ru-RU" dirty="0" err="1"/>
              <a:t>мислення</a:t>
            </a:r>
            <a:r>
              <a:rPr lang="ru-RU" dirty="0"/>
              <a:t>, </a:t>
            </a:r>
            <a:r>
              <a:rPr lang="ru-RU" dirty="0" err="1"/>
              <a:t>уваги</a:t>
            </a:r>
            <a:r>
              <a:rPr lang="ru-RU" dirty="0"/>
              <a:t>, </a:t>
            </a:r>
            <a:r>
              <a:rPr lang="ru-RU" dirty="0" err="1"/>
              <a:t>рівня</a:t>
            </a:r>
            <a:r>
              <a:rPr lang="ru-RU" dirty="0"/>
              <a:t> </a:t>
            </a:r>
            <a:r>
              <a:rPr lang="ru-RU" dirty="0" err="1"/>
              <a:t>володіння</a:t>
            </a:r>
            <a:r>
              <a:rPr lang="ru-RU" dirty="0"/>
              <a:t> </a:t>
            </a:r>
            <a:r>
              <a:rPr lang="ru-RU" dirty="0" err="1"/>
              <a:t>певним</a:t>
            </a:r>
            <a:r>
              <a:rPr lang="ru-RU" dirty="0"/>
              <a:t> колом </a:t>
            </a:r>
            <a:r>
              <a:rPr lang="ru-RU" dirty="0" err="1"/>
              <a:t>логічних</a:t>
            </a:r>
            <a:r>
              <a:rPr lang="ru-RU" dirty="0"/>
              <a:t> </a:t>
            </a:r>
            <a:r>
              <a:rPr lang="ru-RU" dirty="0" err="1"/>
              <a:t>операцій</a:t>
            </a:r>
            <a:r>
              <a:rPr lang="ru-RU" dirty="0"/>
              <a:t>.</a:t>
            </a:r>
            <a:endParaRPr lang="ru-RU" dirty="0">
              <a:solidFill>
                <a:srgbClr val="0070C0"/>
              </a:solidFill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986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352928" cy="6369888"/>
          </a:xfrm>
        </p:spPr>
        <p:txBody>
          <a:bodyPr/>
          <a:lstStyle/>
          <a:p>
            <a:pPr marL="45720" indent="0" algn="just">
              <a:buNone/>
            </a:pPr>
            <a:r>
              <a:rPr lang="ru-RU" dirty="0"/>
              <a:t>	Студент як </a:t>
            </a:r>
            <a:r>
              <a:rPr lang="ru-RU" dirty="0" err="1"/>
              <a:t>людина</a:t>
            </a:r>
            <a:r>
              <a:rPr lang="ru-RU" dirty="0"/>
              <a:t> </a:t>
            </a:r>
            <a:r>
              <a:rPr lang="ru-RU" dirty="0" err="1"/>
              <a:t>певного</a:t>
            </a:r>
            <a:r>
              <a:rPr lang="ru-RU" dirty="0"/>
              <a:t> </a:t>
            </a:r>
            <a:r>
              <a:rPr lang="ru-RU" dirty="0" err="1"/>
              <a:t>віку</a:t>
            </a:r>
            <a:r>
              <a:rPr lang="ru-RU" dirty="0"/>
              <a:t> і як </a:t>
            </a:r>
            <a:r>
              <a:rPr lang="ru-RU" dirty="0" err="1"/>
              <a:t>особистість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характеризуватися</a:t>
            </a:r>
            <a:r>
              <a:rPr lang="ru-RU" dirty="0"/>
              <a:t> у </a:t>
            </a:r>
            <a:r>
              <a:rPr lang="ru-RU" dirty="0" err="1">
                <a:solidFill>
                  <a:srgbClr val="0070C0"/>
                </a:solidFill>
              </a:rPr>
              <a:t>трьох</a:t>
            </a:r>
            <a:r>
              <a:rPr lang="ru-RU" dirty="0">
                <a:solidFill>
                  <a:srgbClr val="0070C0"/>
                </a:solidFill>
              </a:rPr>
              <a:t> аспектах</a:t>
            </a:r>
            <a:r>
              <a:rPr lang="ru-RU" dirty="0"/>
              <a:t>: </a:t>
            </a:r>
          </a:p>
          <a:p>
            <a:pPr marL="45720" indent="0" algn="just">
              <a:buNone/>
            </a:pPr>
            <a:r>
              <a:rPr lang="ru-RU" dirty="0"/>
              <a:t>	1) </a:t>
            </a:r>
            <a:r>
              <a:rPr lang="ru-RU" dirty="0">
                <a:solidFill>
                  <a:srgbClr val="00B0F0"/>
                </a:solidFill>
              </a:rPr>
              <a:t>у </a:t>
            </a:r>
            <a:r>
              <a:rPr lang="ru-RU" dirty="0" err="1">
                <a:solidFill>
                  <a:srgbClr val="00B0F0"/>
                </a:solidFill>
              </a:rPr>
              <a:t>психологічному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являє</a:t>
            </a:r>
            <a:r>
              <a:rPr lang="ru-RU" dirty="0"/>
              <a:t> собою </a:t>
            </a:r>
            <a:r>
              <a:rPr lang="ru-RU" dirty="0" err="1"/>
              <a:t>єдність</a:t>
            </a:r>
            <a:r>
              <a:rPr lang="ru-RU" dirty="0"/>
              <a:t> </a:t>
            </a:r>
            <a:r>
              <a:rPr lang="ru-RU" dirty="0" err="1"/>
              <a:t>психологічних</a:t>
            </a:r>
            <a:r>
              <a:rPr lang="ru-RU" dirty="0"/>
              <a:t> </a:t>
            </a:r>
            <a:r>
              <a:rPr lang="ru-RU" dirty="0" err="1"/>
              <a:t>процесів</a:t>
            </a:r>
            <a:r>
              <a:rPr lang="ru-RU" dirty="0"/>
              <a:t>, </a:t>
            </a:r>
            <a:r>
              <a:rPr lang="ru-RU" dirty="0" err="1"/>
              <a:t>станів</a:t>
            </a:r>
            <a:r>
              <a:rPr lang="ru-RU" dirty="0"/>
              <a:t> і </a:t>
            </a:r>
            <a:r>
              <a:rPr lang="ru-RU" dirty="0" err="1"/>
              <a:t>властивостей</a:t>
            </a:r>
            <a:r>
              <a:rPr lang="ru-RU" dirty="0"/>
              <a:t> </a:t>
            </a:r>
            <a:r>
              <a:rPr lang="ru-RU" dirty="0" err="1"/>
              <a:t>особистості</a:t>
            </a:r>
            <a:r>
              <a:rPr lang="ru-RU" dirty="0"/>
              <a:t>. Головне в </a:t>
            </a:r>
            <a:r>
              <a:rPr lang="ru-RU" dirty="0" err="1"/>
              <a:t>психологічному</a:t>
            </a:r>
            <a:r>
              <a:rPr lang="ru-RU" dirty="0"/>
              <a:t> </a:t>
            </a:r>
            <a:r>
              <a:rPr lang="ru-RU" dirty="0" err="1"/>
              <a:t>плані</a:t>
            </a:r>
            <a:r>
              <a:rPr lang="ru-RU" dirty="0"/>
              <a:t> - </a:t>
            </a:r>
            <a:r>
              <a:rPr lang="ru-RU" dirty="0" err="1"/>
              <a:t>психічні</a:t>
            </a:r>
            <a:r>
              <a:rPr lang="ru-RU" dirty="0"/>
              <a:t> </a:t>
            </a:r>
            <a:r>
              <a:rPr lang="ru-RU" dirty="0" err="1"/>
              <a:t>властивості</a:t>
            </a:r>
            <a:r>
              <a:rPr lang="ru-RU" dirty="0"/>
              <a:t> (</a:t>
            </a:r>
            <a:r>
              <a:rPr lang="ru-RU" dirty="0" err="1"/>
              <a:t>спрямованість</a:t>
            </a:r>
            <a:r>
              <a:rPr lang="ru-RU" dirty="0"/>
              <a:t>, темперамент, характер, </a:t>
            </a:r>
            <a:r>
              <a:rPr lang="ru-RU" dirty="0" err="1"/>
              <a:t>здібності</a:t>
            </a:r>
            <a:r>
              <a:rPr lang="ru-RU" dirty="0"/>
              <a:t>),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залежить</a:t>
            </a:r>
            <a:r>
              <a:rPr lang="ru-RU" dirty="0"/>
              <a:t> </a:t>
            </a:r>
            <a:r>
              <a:rPr lang="ru-RU" dirty="0" err="1"/>
              <a:t>перебіг</a:t>
            </a:r>
            <a:r>
              <a:rPr lang="ru-RU" dirty="0"/>
              <a:t> </a:t>
            </a:r>
            <a:r>
              <a:rPr lang="ru-RU" dirty="0" err="1"/>
              <a:t>психічних</a:t>
            </a:r>
            <a:r>
              <a:rPr lang="ru-RU" dirty="0"/>
              <a:t> </a:t>
            </a:r>
            <a:r>
              <a:rPr lang="ru-RU" dirty="0" err="1"/>
              <a:t>процесів</a:t>
            </a:r>
            <a:r>
              <a:rPr lang="ru-RU" dirty="0"/>
              <a:t>, </a:t>
            </a:r>
            <a:r>
              <a:rPr lang="ru-RU" dirty="0" err="1"/>
              <a:t>виникнення</a:t>
            </a:r>
            <a:r>
              <a:rPr lang="ru-RU" dirty="0"/>
              <a:t> </a:t>
            </a:r>
            <a:r>
              <a:rPr lang="ru-RU" dirty="0" err="1"/>
              <a:t>психічних</a:t>
            </a:r>
            <a:r>
              <a:rPr lang="ru-RU" dirty="0"/>
              <a:t> </a:t>
            </a:r>
            <a:r>
              <a:rPr lang="ru-RU" dirty="0" err="1"/>
              <a:t>станів</a:t>
            </a:r>
            <a:r>
              <a:rPr lang="ru-RU" dirty="0"/>
              <a:t>, </a:t>
            </a:r>
            <a:r>
              <a:rPr lang="ru-RU" dirty="0" err="1"/>
              <a:t>прояв</a:t>
            </a:r>
            <a:r>
              <a:rPr lang="ru-RU" dirty="0"/>
              <a:t> </a:t>
            </a:r>
            <a:r>
              <a:rPr lang="ru-RU" dirty="0" err="1"/>
              <a:t>психічних</a:t>
            </a:r>
            <a:r>
              <a:rPr lang="ru-RU" dirty="0"/>
              <a:t> </a:t>
            </a:r>
            <a:r>
              <a:rPr lang="ru-RU" dirty="0" err="1"/>
              <a:t>утворень</a:t>
            </a:r>
            <a:r>
              <a:rPr lang="ru-RU" dirty="0"/>
              <a:t>; </a:t>
            </a:r>
          </a:p>
          <a:p>
            <a:pPr marL="45720" indent="0" algn="just">
              <a:buNone/>
            </a:pPr>
            <a:r>
              <a:rPr lang="ru-RU" dirty="0"/>
              <a:t>	2) </a:t>
            </a:r>
            <a:r>
              <a:rPr lang="ru-RU" dirty="0">
                <a:solidFill>
                  <a:srgbClr val="00B0F0"/>
                </a:solidFill>
              </a:rPr>
              <a:t>у </a:t>
            </a:r>
            <a:r>
              <a:rPr lang="ru-RU" dirty="0" err="1">
                <a:solidFill>
                  <a:srgbClr val="00B0F0"/>
                </a:solidFill>
              </a:rPr>
              <a:t>соціальному</a:t>
            </a:r>
            <a:r>
              <a:rPr lang="ru-RU" dirty="0"/>
              <a:t>, в 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втілюються</a:t>
            </a:r>
            <a:r>
              <a:rPr lang="ru-RU" dirty="0"/>
              <a:t> </a:t>
            </a:r>
            <a:r>
              <a:rPr lang="ru-RU" dirty="0" err="1"/>
              <a:t>суспільні</a:t>
            </a:r>
            <a:r>
              <a:rPr lang="ru-RU" dirty="0"/>
              <a:t> </a:t>
            </a:r>
            <a:r>
              <a:rPr lang="ru-RU" dirty="0" err="1"/>
              <a:t>відносини</a:t>
            </a:r>
            <a:r>
              <a:rPr lang="ru-RU" dirty="0"/>
              <a:t>, </a:t>
            </a:r>
            <a:r>
              <a:rPr lang="ru-RU" dirty="0" err="1"/>
              <a:t>якості</a:t>
            </a:r>
            <a:r>
              <a:rPr lang="ru-RU" dirty="0"/>
              <a:t>, </a:t>
            </a:r>
            <a:r>
              <a:rPr lang="ru-RU" dirty="0" err="1"/>
              <a:t>породжувані</a:t>
            </a:r>
            <a:r>
              <a:rPr lang="ru-RU" dirty="0"/>
              <a:t> </a:t>
            </a:r>
            <a:r>
              <a:rPr lang="ru-RU" dirty="0" err="1"/>
              <a:t>приналежністю</a:t>
            </a:r>
            <a:r>
              <a:rPr lang="ru-RU" dirty="0"/>
              <a:t> студента до </a:t>
            </a:r>
            <a:r>
              <a:rPr lang="ru-RU" dirty="0" err="1"/>
              <a:t>певної</a:t>
            </a:r>
            <a:r>
              <a:rPr lang="ru-RU" dirty="0"/>
              <a:t> </a:t>
            </a:r>
            <a:r>
              <a:rPr lang="ru-RU" dirty="0" err="1"/>
              <a:t>соціальної</a:t>
            </a:r>
            <a:r>
              <a:rPr lang="ru-RU" dirty="0"/>
              <a:t> </a:t>
            </a:r>
            <a:r>
              <a:rPr lang="ru-RU" dirty="0" err="1"/>
              <a:t>групи</a:t>
            </a:r>
            <a:r>
              <a:rPr lang="ru-RU" dirty="0"/>
              <a:t>, </a:t>
            </a:r>
            <a:r>
              <a:rPr lang="ru-RU" dirty="0" err="1"/>
              <a:t>національності</a:t>
            </a:r>
            <a:r>
              <a:rPr lang="ru-RU" dirty="0"/>
              <a:t>; </a:t>
            </a:r>
          </a:p>
          <a:p>
            <a:pPr marL="45720" indent="0" algn="just">
              <a:buNone/>
            </a:pPr>
            <a:r>
              <a:rPr lang="ru-RU" dirty="0"/>
              <a:t>	3) </a:t>
            </a:r>
            <a:r>
              <a:rPr lang="ru-RU" dirty="0">
                <a:solidFill>
                  <a:srgbClr val="00B0F0"/>
                </a:solidFill>
              </a:rPr>
              <a:t>у </a:t>
            </a:r>
            <a:r>
              <a:rPr lang="ru-RU" dirty="0" err="1">
                <a:solidFill>
                  <a:srgbClr val="00B0F0"/>
                </a:solidFill>
              </a:rPr>
              <a:t>біологічному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включає</a:t>
            </a:r>
            <a:r>
              <a:rPr lang="ru-RU" dirty="0"/>
              <a:t> тип </a:t>
            </a:r>
            <a:r>
              <a:rPr lang="ru-RU" dirty="0" err="1"/>
              <a:t>вищої</a:t>
            </a:r>
            <a:r>
              <a:rPr lang="ru-RU" dirty="0"/>
              <a:t> </a:t>
            </a:r>
            <a:r>
              <a:rPr lang="ru-RU" dirty="0" err="1"/>
              <a:t>нервової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, </a:t>
            </a:r>
            <a:r>
              <a:rPr lang="ru-RU" dirty="0" err="1"/>
              <a:t>будову</a:t>
            </a:r>
            <a:r>
              <a:rPr lang="ru-RU" dirty="0"/>
              <a:t> </a:t>
            </a:r>
            <a:r>
              <a:rPr lang="ru-RU" dirty="0" err="1"/>
              <a:t>аналізаторів</a:t>
            </a:r>
            <a:r>
              <a:rPr lang="ru-RU" dirty="0"/>
              <a:t>, </a:t>
            </a:r>
            <a:r>
              <a:rPr lang="ru-RU" dirty="0" err="1"/>
              <a:t>безумовні</a:t>
            </a:r>
            <a:r>
              <a:rPr lang="ru-RU" dirty="0"/>
              <a:t> </a:t>
            </a:r>
            <a:r>
              <a:rPr lang="ru-RU" dirty="0" err="1"/>
              <a:t>рефлекси</a:t>
            </a:r>
            <a:r>
              <a:rPr lang="ru-RU" dirty="0"/>
              <a:t>, </a:t>
            </a:r>
            <a:r>
              <a:rPr lang="ru-RU" dirty="0" err="1"/>
              <a:t>інстинкти</a:t>
            </a:r>
            <a:r>
              <a:rPr lang="ru-RU" dirty="0"/>
              <a:t>, </a:t>
            </a:r>
            <a:r>
              <a:rPr lang="ru-RU" dirty="0" err="1"/>
              <a:t>фізичну</a:t>
            </a:r>
            <a:r>
              <a:rPr lang="ru-RU" dirty="0"/>
              <a:t> силу, </a:t>
            </a:r>
            <a:r>
              <a:rPr lang="ru-RU" dirty="0" err="1"/>
              <a:t>статуру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 </a:t>
            </a:r>
            <a:r>
              <a:rPr lang="ru-RU" dirty="0" err="1"/>
              <a:t>Цей</a:t>
            </a:r>
            <a:r>
              <a:rPr lang="ru-RU" dirty="0"/>
              <a:t> аспект </a:t>
            </a:r>
            <a:r>
              <a:rPr lang="ru-RU" dirty="0" err="1"/>
              <a:t>переважно</a:t>
            </a:r>
            <a:r>
              <a:rPr lang="ru-RU" dirty="0"/>
              <a:t> </a:t>
            </a:r>
            <a:r>
              <a:rPr lang="ru-RU" dirty="0" err="1"/>
              <a:t>зумовлений</a:t>
            </a:r>
            <a:r>
              <a:rPr lang="ru-RU" dirty="0"/>
              <a:t> </a:t>
            </a:r>
            <a:r>
              <a:rPr lang="ru-RU" dirty="0" err="1"/>
              <a:t>спадковістю</a:t>
            </a:r>
            <a:r>
              <a:rPr lang="ru-RU" dirty="0"/>
              <a:t> і </a:t>
            </a:r>
            <a:r>
              <a:rPr lang="ru-RU" dirty="0" err="1"/>
              <a:t>вродженими</a:t>
            </a:r>
            <a:r>
              <a:rPr lang="ru-RU" dirty="0"/>
              <a:t> задатками, але </a:t>
            </a:r>
            <a:r>
              <a:rPr lang="ru-RU" dirty="0" err="1"/>
              <a:t>змінюється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впливом</a:t>
            </a:r>
            <a:r>
              <a:rPr lang="ru-RU" dirty="0"/>
              <a:t> умов </a:t>
            </a:r>
            <a:r>
              <a:rPr lang="ru-RU" dirty="0" err="1"/>
              <a:t>життя</a:t>
            </a:r>
            <a:r>
              <a:rPr lang="ru-RU" dirty="0"/>
              <a:t>. </a:t>
            </a:r>
            <a:endParaRPr lang="ru-RU" dirty="0"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7583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60648"/>
            <a:ext cx="8208912" cy="6336704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2800" b="1" dirty="0">
                <a:solidFill>
                  <a:srgbClr val="00B050"/>
                </a:solidFill>
                <a:latin typeface="Bahnschrift" pitchFamily="34" charset="0"/>
              </a:rPr>
              <a:t>Результати вивчення дисципліни </a:t>
            </a:r>
          </a:p>
          <a:p>
            <a:pPr marL="45720" indent="0" algn="ctr">
              <a:buNone/>
            </a:pPr>
            <a:r>
              <a:rPr lang="uk-UA" sz="2800" b="1" dirty="0">
                <a:solidFill>
                  <a:srgbClr val="00B050"/>
                </a:solidFill>
                <a:latin typeface="Bahnschrift" pitchFamily="34" charset="0"/>
              </a:rPr>
              <a:t>«Психологія вищої школи»</a:t>
            </a:r>
          </a:p>
          <a:p>
            <a:pPr algn="just"/>
            <a:r>
              <a:rPr lang="uk-UA" sz="2800" dirty="0">
                <a:solidFill>
                  <a:schemeClr val="accent6">
                    <a:lumMod val="75000"/>
                  </a:schemeClr>
                </a:solidFill>
                <a:latin typeface="Bahnschrift" pitchFamily="34" charset="0"/>
              </a:rPr>
              <a:t>Студент повинен знати:</a:t>
            </a:r>
          </a:p>
          <a:p>
            <a:pPr algn="just">
              <a:buFontTx/>
              <a:buChar char="-"/>
            </a:pPr>
            <a:r>
              <a:rPr lang="ru-RU" dirty="0" err="1">
                <a:latin typeface="Bahnschrift" pitchFamily="34" charset="0"/>
              </a:rPr>
              <a:t>методологічні</a:t>
            </a:r>
            <a:r>
              <a:rPr lang="ru-RU" dirty="0">
                <a:latin typeface="Bahnschrift" pitchFamily="34" charset="0"/>
              </a:rPr>
              <a:t> засади та </a:t>
            </a:r>
            <a:r>
              <a:rPr lang="ru-RU" dirty="0" err="1">
                <a:latin typeface="Bahnschrift" pitchFamily="34" charset="0"/>
              </a:rPr>
              <a:t>головні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теоретичні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положення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психології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вищої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школи</a:t>
            </a:r>
            <a:r>
              <a:rPr lang="ru-RU" dirty="0">
                <a:latin typeface="Bahnschrift" pitchFamily="34" charset="0"/>
              </a:rPr>
              <a:t> як науки; </a:t>
            </a:r>
          </a:p>
          <a:p>
            <a:pPr algn="just">
              <a:buFontTx/>
              <a:buChar char="-"/>
            </a:pPr>
            <a:r>
              <a:rPr lang="ru-RU" dirty="0" err="1">
                <a:latin typeface="Bahnschrift" pitchFamily="34" charset="0"/>
              </a:rPr>
              <a:t>психологічні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особливості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студентського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віку</a:t>
            </a:r>
            <a:r>
              <a:rPr lang="ru-RU" dirty="0">
                <a:latin typeface="Bahnschrift" pitchFamily="34" charset="0"/>
              </a:rPr>
              <a:t>;</a:t>
            </a:r>
          </a:p>
          <a:p>
            <a:pPr algn="just">
              <a:buFontTx/>
              <a:buChar char="-"/>
            </a:pPr>
            <a:r>
              <a:rPr lang="ru-RU" dirty="0" err="1">
                <a:latin typeface="Bahnschrift" pitchFamily="34" charset="0"/>
              </a:rPr>
              <a:t>психологічні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особливості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особистості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викладача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вищої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школи</a:t>
            </a:r>
            <a:r>
              <a:rPr lang="ru-RU" dirty="0">
                <a:latin typeface="Bahnschrift" pitchFamily="34" charset="0"/>
              </a:rPr>
              <a:t> та </a:t>
            </a:r>
            <a:r>
              <a:rPr lang="ru-RU" dirty="0" err="1">
                <a:latin typeface="Bahnschrift" pitchFamily="34" charset="0"/>
              </a:rPr>
              <a:t>викладацької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діяльності</a:t>
            </a:r>
            <a:r>
              <a:rPr lang="ru-RU" dirty="0">
                <a:latin typeface="Bahnschrift" pitchFamily="34" charset="0"/>
              </a:rPr>
              <a:t> у ЗВО;</a:t>
            </a:r>
          </a:p>
          <a:p>
            <a:pPr algn="just">
              <a:buFontTx/>
              <a:buChar char="-"/>
            </a:pPr>
            <a:r>
              <a:rPr lang="ru-RU" dirty="0" err="1">
                <a:latin typeface="Bahnschrift" pitchFamily="34" charset="0"/>
              </a:rPr>
              <a:t>закономірності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>
                <a:latin typeface="Bahnschrift" pitchFamily="34" charset="0"/>
              </a:rPr>
              <a:t>утворення</a:t>
            </a:r>
            <a:r>
              <a:rPr lang="ru-RU" dirty="0">
                <a:latin typeface="Bahnschrift" pitchFamily="34" charset="0"/>
              </a:rPr>
              <a:t> та </a:t>
            </a:r>
            <a:r>
              <a:rPr lang="ru-RU" dirty="0" err="1">
                <a:latin typeface="Bahnschrift" pitchFamily="34" charset="0"/>
              </a:rPr>
              <a:t>розвитку</a:t>
            </a:r>
            <a:r>
              <a:rPr lang="ru-RU" dirty="0">
                <a:latin typeface="Bahnschrift" pitchFamily="34" charset="0"/>
              </a:rPr>
              <a:t> </a:t>
            </a:r>
            <a:r>
              <a:rPr lang="ru-RU" dirty="0" err="1"/>
              <a:t>студентської</a:t>
            </a:r>
            <a:r>
              <a:rPr lang="ru-RU" dirty="0"/>
              <a:t> </a:t>
            </a:r>
            <a:r>
              <a:rPr lang="ru-RU" dirty="0" err="1"/>
              <a:t>групи</a:t>
            </a:r>
            <a:r>
              <a:rPr lang="ru-RU" dirty="0"/>
              <a:t>;</a:t>
            </a:r>
          </a:p>
          <a:p>
            <a:pPr algn="just">
              <a:buFontTx/>
              <a:buChar char="-"/>
            </a:pPr>
            <a:r>
              <a:rPr lang="ru-RU" dirty="0" err="1"/>
              <a:t>освітні</a:t>
            </a:r>
            <a:r>
              <a:rPr lang="ru-RU" dirty="0"/>
              <a:t> </a:t>
            </a:r>
            <a:r>
              <a:rPr lang="ru-RU" dirty="0" err="1"/>
              <a:t>технології</a:t>
            </a:r>
            <a:r>
              <a:rPr lang="ru-RU" dirty="0"/>
              <a:t>, </a:t>
            </a:r>
            <a:r>
              <a:rPr lang="ru-RU" dirty="0" err="1"/>
              <a:t>типи</a:t>
            </a:r>
            <a:r>
              <a:rPr lang="ru-RU" dirty="0"/>
              <a:t> </a:t>
            </a:r>
            <a:r>
              <a:rPr lang="ru-RU" dirty="0" err="1"/>
              <a:t>організації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r>
              <a:rPr lang="ru-RU" dirty="0"/>
              <a:t>;</a:t>
            </a:r>
          </a:p>
          <a:p>
            <a:pPr algn="just">
              <a:buFontTx/>
              <a:buChar char="-"/>
            </a:pPr>
            <a:r>
              <a:rPr lang="ru-RU" dirty="0" err="1"/>
              <a:t>предметну</a:t>
            </a:r>
            <a:r>
              <a:rPr lang="ru-RU" dirty="0"/>
              <a:t> область </a:t>
            </a:r>
            <a:r>
              <a:rPr lang="ru-RU" dirty="0" err="1"/>
              <a:t>педагогічної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;</a:t>
            </a:r>
          </a:p>
          <a:p>
            <a:pPr algn="just">
              <a:buFontTx/>
              <a:buChar char="-"/>
            </a:pPr>
            <a:r>
              <a:rPr lang="ru-RU" dirty="0"/>
              <a:t>психолого-</a:t>
            </a:r>
            <a:r>
              <a:rPr lang="ru-RU" dirty="0" err="1"/>
              <a:t>педагогічні</a:t>
            </a:r>
            <a:r>
              <a:rPr lang="ru-RU" dirty="0"/>
              <a:t> </a:t>
            </a:r>
            <a:r>
              <a:rPr lang="ru-RU" dirty="0" err="1"/>
              <a:t>основи</a:t>
            </a:r>
            <a:r>
              <a:rPr lang="ru-RU" dirty="0"/>
              <a:t> </a:t>
            </a:r>
            <a:r>
              <a:rPr lang="ru-RU" dirty="0" err="1"/>
              <a:t>формування</a:t>
            </a:r>
            <a:r>
              <a:rPr lang="ru-RU" dirty="0"/>
              <a:t> </a:t>
            </a:r>
            <a:r>
              <a:rPr lang="ru-RU" dirty="0" err="1"/>
              <a:t>професійної</a:t>
            </a:r>
            <a:r>
              <a:rPr lang="ru-RU" dirty="0"/>
              <a:t> </a:t>
            </a:r>
            <a:r>
              <a:rPr lang="ru-RU" dirty="0" err="1"/>
              <a:t>компетенції</a:t>
            </a:r>
            <a:r>
              <a:rPr lang="ru-RU" dirty="0"/>
              <a:t> </a:t>
            </a:r>
            <a:r>
              <a:rPr lang="ru-RU" dirty="0" err="1"/>
              <a:t>викладача</a:t>
            </a:r>
            <a:r>
              <a:rPr lang="ru-RU" dirty="0"/>
              <a:t> ЗВО.</a:t>
            </a:r>
            <a:endParaRPr lang="ru-RU" dirty="0"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9462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3" cy="6192688"/>
          </a:xfrm>
        </p:spPr>
        <p:txBody>
          <a:bodyPr/>
          <a:lstStyle/>
          <a:p>
            <a:pPr algn="l"/>
            <a:r>
              <a:rPr lang="ru-RU" sz="2000" dirty="0"/>
              <a:t> 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Bahnschrift" pitchFamily="34" charset="0"/>
              </a:rPr>
              <a:t>Студент повинен </a:t>
            </a:r>
            <a:r>
              <a:rPr lang="ru-RU" sz="2800" dirty="0" err="1">
                <a:solidFill>
                  <a:schemeClr val="accent6">
                    <a:lumMod val="75000"/>
                  </a:schemeClr>
                </a:solidFill>
                <a:latin typeface="Bahnschrift" pitchFamily="34" charset="0"/>
              </a:rPr>
              <a:t>уміти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Bahnschrift" pitchFamily="34" charset="0"/>
              </a:rPr>
              <a:t>:</a:t>
            </a:r>
            <a:br>
              <a:rPr lang="ru-RU" sz="2800" dirty="0">
                <a:solidFill>
                  <a:schemeClr val="accent6">
                    <a:lumMod val="75000"/>
                  </a:schemeClr>
                </a:solidFill>
                <a:latin typeface="Bahnschrift" pitchFamily="34" charset="0"/>
              </a:rPr>
            </a:br>
            <a:r>
              <a:rPr lang="ru-RU" sz="2000" dirty="0">
                <a:latin typeface="Bahnschrift" pitchFamily="34" charset="0"/>
              </a:rPr>
              <a:t>- </a:t>
            </a:r>
            <a:r>
              <a:rPr lang="ru-RU" sz="2400" b="0" dirty="0" err="1">
                <a:latin typeface="Bahnschrift" pitchFamily="34" charset="0"/>
              </a:rPr>
              <a:t>розв’язувати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комплексні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проблеми</a:t>
            </a:r>
            <a:r>
              <a:rPr lang="ru-RU" sz="2400" b="0" dirty="0">
                <a:latin typeface="Bahnschrift" pitchFamily="34" charset="0"/>
              </a:rPr>
              <a:t> в </a:t>
            </a:r>
            <a:r>
              <a:rPr lang="ru-RU" sz="2400" b="0" dirty="0" err="1">
                <a:latin typeface="Bahnschrift" pitchFamily="34" charset="0"/>
              </a:rPr>
              <a:t>галузі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психології</a:t>
            </a:r>
            <a:r>
              <a:rPr lang="ru-RU" sz="2400" b="0" dirty="0">
                <a:latin typeface="Bahnschrift" pitchFamily="34" charset="0"/>
              </a:rPr>
              <a:t>, в тому </a:t>
            </a:r>
            <a:r>
              <a:rPr lang="ru-RU" sz="2400" b="0" dirty="0" err="1">
                <a:latin typeface="Bahnschrift" pitchFamily="34" charset="0"/>
              </a:rPr>
              <a:t>числі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професійної</a:t>
            </a:r>
            <a:r>
              <a:rPr lang="ru-RU" sz="2400" b="0" dirty="0">
                <a:latin typeface="Bahnschrift" pitchFamily="34" charset="0"/>
              </a:rPr>
              <a:t> та/</a:t>
            </a:r>
            <a:r>
              <a:rPr lang="ru-RU" sz="2400" b="0" dirty="0" err="1">
                <a:latin typeface="Bahnschrift" pitchFamily="34" charset="0"/>
              </a:rPr>
              <a:t>або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дослідницько</a:t>
            </a:r>
            <a:r>
              <a:rPr lang="ru-RU" sz="2400" b="0" dirty="0">
                <a:latin typeface="Bahnschrift" pitchFamily="34" charset="0"/>
              </a:rPr>
              <a:t>- </a:t>
            </a:r>
            <a:r>
              <a:rPr lang="ru-RU" sz="2400" b="0" dirty="0" err="1">
                <a:latin typeface="Bahnschrift" pitchFamily="34" charset="0"/>
              </a:rPr>
              <a:t>інноваційної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діяльності</a:t>
            </a:r>
            <a:r>
              <a:rPr lang="ru-RU" sz="2400" b="0" dirty="0">
                <a:latin typeface="Bahnschrift" pitchFamily="34" charset="0"/>
              </a:rPr>
              <a:t>;</a:t>
            </a:r>
            <a:br>
              <a:rPr lang="ru-RU" sz="2400" b="0" dirty="0">
                <a:latin typeface="Bahnschrift" pitchFamily="34" charset="0"/>
              </a:rPr>
            </a:br>
            <a:r>
              <a:rPr lang="ru-RU" sz="2400" b="0" dirty="0">
                <a:latin typeface="Bahnschrift" pitchFamily="34" charset="0"/>
              </a:rPr>
              <a:t>- </a:t>
            </a:r>
            <a:r>
              <a:rPr lang="ru-RU" sz="2400" b="0" dirty="0" err="1">
                <a:latin typeface="Bahnschrift" pitchFamily="34" charset="0"/>
              </a:rPr>
              <a:t>діяти</a:t>
            </a:r>
            <a:r>
              <a:rPr lang="ru-RU" sz="2400" b="0" dirty="0">
                <a:latin typeface="Bahnschrift" pitchFamily="34" charset="0"/>
              </a:rPr>
              <a:t> на </a:t>
            </a:r>
            <a:r>
              <a:rPr lang="ru-RU" sz="2400" b="0" dirty="0" err="1">
                <a:latin typeface="Bahnschrift" pitchFamily="34" charset="0"/>
              </a:rPr>
              <a:t>основі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етичних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міркувань</a:t>
            </a:r>
            <a:r>
              <a:rPr lang="ru-RU" sz="2400" b="0" dirty="0">
                <a:latin typeface="Bahnschrift" pitchFamily="34" charset="0"/>
              </a:rPr>
              <a:t> при </a:t>
            </a:r>
            <a:r>
              <a:rPr lang="ru-RU" sz="2400" b="0" dirty="0" err="1">
                <a:latin typeface="Bahnschrift" pitchFamily="34" charset="0"/>
              </a:rPr>
              <a:t>проведенні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наукових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досліджень</a:t>
            </a:r>
            <a:r>
              <a:rPr lang="ru-RU" sz="2400" b="0" dirty="0">
                <a:latin typeface="Bahnschrift" pitchFamily="34" charset="0"/>
              </a:rPr>
              <a:t>, </a:t>
            </a:r>
            <a:r>
              <a:rPr lang="ru-RU" sz="2400" b="0" dirty="0" err="1">
                <a:latin typeface="Bahnschrift" pitchFamily="34" charset="0"/>
              </a:rPr>
              <a:t>презентації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їх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результатів</a:t>
            </a:r>
            <a:r>
              <a:rPr lang="ru-RU" sz="2400" b="0" dirty="0">
                <a:latin typeface="Bahnschrift" pitchFamily="34" charset="0"/>
              </a:rPr>
              <a:t> та в </a:t>
            </a:r>
            <a:r>
              <a:rPr lang="ru-RU" sz="2400" b="0" dirty="0" err="1">
                <a:latin typeface="Bahnschrift" pitchFamily="34" charset="0"/>
              </a:rPr>
              <a:t>науково-педагогічній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діяльності</a:t>
            </a:r>
            <a:r>
              <a:rPr lang="ru-RU" sz="2400" b="0" dirty="0">
                <a:latin typeface="Bahnschrift" pitchFamily="34" charset="0"/>
              </a:rPr>
              <a:t>;</a:t>
            </a:r>
            <a:br>
              <a:rPr lang="ru-RU" sz="2400" b="0" dirty="0">
                <a:latin typeface="Bahnschrift" pitchFamily="34" charset="0"/>
              </a:rPr>
            </a:br>
            <a:r>
              <a:rPr lang="ru-RU" sz="2400" b="0" dirty="0">
                <a:latin typeface="Bahnschrift" pitchFamily="34" charset="0"/>
              </a:rPr>
              <a:t>- </a:t>
            </a:r>
            <a:r>
              <a:rPr lang="ru-RU" sz="2400" b="0" dirty="0" err="1">
                <a:latin typeface="Bahnschrift" pitchFamily="34" charset="0"/>
              </a:rPr>
              <a:t>організовувати</a:t>
            </a:r>
            <a:r>
              <a:rPr lang="ru-RU" sz="2400" b="0" dirty="0">
                <a:latin typeface="Bahnschrift" pitchFamily="34" charset="0"/>
              </a:rPr>
              <a:t> та </a:t>
            </a:r>
            <a:r>
              <a:rPr lang="ru-RU" sz="2400" b="0" dirty="0" err="1">
                <a:latin typeface="Bahnschrift" pitchFamily="34" charset="0"/>
              </a:rPr>
              <a:t>реалізовувати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просвітницьку</a:t>
            </a:r>
            <a:r>
              <a:rPr lang="ru-RU" sz="2400" b="0" dirty="0">
                <a:latin typeface="Bahnschrift" pitchFamily="34" charset="0"/>
              </a:rPr>
              <a:t> й </a:t>
            </a:r>
            <a:r>
              <a:rPr lang="ru-RU" sz="2400" b="0" dirty="0" err="1">
                <a:latin typeface="Bahnschrift" pitchFamily="34" charset="0"/>
              </a:rPr>
              <a:t>освітню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діяльність</a:t>
            </a:r>
            <a:r>
              <a:rPr lang="ru-RU" sz="2400" b="0" dirty="0">
                <a:latin typeface="Bahnschrift" pitchFamily="34" charset="0"/>
              </a:rPr>
              <a:t> для </a:t>
            </a:r>
            <a:r>
              <a:rPr lang="ru-RU" sz="2400" b="0" dirty="0" err="1">
                <a:latin typeface="Bahnschrift" pitchFamily="34" charset="0"/>
              </a:rPr>
              <a:t>різних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категорій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населення</a:t>
            </a:r>
            <a:r>
              <a:rPr lang="ru-RU" sz="2400" b="0" dirty="0">
                <a:latin typeface="Bahnschrift" pitchFamily="34" charset="0"/>
              </a:rPr>
              <a:t> у </a:t>
            </a:r>
            <a:r>
              <a:rPr lang="ru-RU" sz="2400" b="0" dirty="0" err="1">
                <a:latin typeface="Bahnschrift" pitchFamily="34" charset="0"/>
              </a:rPr>
              <a:t>сфері</a:t>
            </a:r>
            <a:r>
              <a:rPr lang="ru-RU" sz="2400" b="0" dirty="0">
                <a:latin typeface="Bahnschrift" pitchFamily="34" charset="0"/>
              </a:rPr>
              <a:t> </a:t>
            </a:r>
            <a:r>
              <a:rPr lang="ru-RU" sz="2400" b="0" dirty="0" err="1">
                <a:latin typeface="Bahnschrift" pitchFamily="34" charset="0"/>
              </a:rPr>
              <a:t>психології</a:t>
            </a:r>
            <a:r>
              <a:rPr lang="ru-RU" sz="2400" b="0" dirty="0">
                <a:latin typeface="Bahnschrift" pitchFamily="34" charset="0"/>
              </a:rPr>
              <a:t>;</a:t>
            </a:r>
            <a:br>
              <a:rPr lang="ru-RU" sz="2400" b="0" dirty="0">
                <a:latin typeface="Bahnschrift" pitchFamily="34" charset="0"/>
              </a:rPr>
            </a:br>
            <a:r>
              <a:rPr lang="ru-RU" sz="2400" b="0" dirty="0">
                <a:latin typeface="Bahnschrift" pitchFamily="34" charset="0"/>
              </a:rPr>
              <a:t>- </a:t>
            </a:r>
            <a:r>
              <a:rPr lang="ru-RU" sz="2400" dirty="0" err="1">
                <a:latin typeface="Bahnschrift" pitchFamily="34" charset="0"/>
              </a:rPr>
              <a:t>застосовувати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набуті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знання</a:t>
            </a:r>
            <a:r>
              <a:rPr lang="ru-RU" sz="2400" dirty="0">
                <a:latin typeface="Bahnschrift" pitchFamily="34" charset="0"/>
              </a:rPr>
              <a:t> у </a:t>
            </a:r>
            <a:r>
              <a:rPr lang="ru-RU" sz="2400" dirty="0" err="1">
                <a:latin typeface="Bahnschrift" pitchFamily="34" charset="0"/>
              </a:rPr>
              <a:t>практичних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ситуаціях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професійної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діяльності</a:t>
            </a:r>
            <a:r>
              <a:rPr lang="ru-RU" sz="2400" dirty="0">
                <a:latin typeface="Bahnschrift" pitchFamily="34" charset="0"/>
              </a:rPr>
              <a:t>;</a:t>
            </a:r>
            <a:r>
              <a:rPr lang="ru-RU" sz="2400" b="0" dirty="0">
                <a:latin typeface="Bahnschrift" pitchFamily="34" charset="0"/>
              </a:rPr>
              <a:t> </a:t>
            </a:r>
            <a:br>
              <a:rPr lang="ru-RU" sz="2400" dirty="0">
                <a:latin typeface="Bahnschrift" pitchFamily="34" charset="0"/>
              </a:rPr>
            </a:br>
            <a:r>
              <a:rPr lang="ru-RU" sz="2400" dirty="0">
                <a:latin typeface="Bahnschrift" pitchFamily="34" charset="0"/>
              </a:rPr>
              <a:t>- бути </a:t>
            </a:r>
            <a:r>
              <a:rPr lang="ru-RU" sz="2400" dirty="0" err="1">
                <a:latin typeface="Bahnschrift" pitchFamily="34" charset="0"/>
              </a:rPr>
              <a:t>критичним</a:t>
            </a:r>
            <a:r>
              <a:rPr lang="ru-RU" sz="2400" dirty="0">
                <a:latin typeface="Bahnschrift" pitchFamily="34" charset="0"/>
              </a:rPr>
              <a:t> і </a:t>
            </a:r>
            <a:r>
              <a:rPr lang="ru-RU" sz="2400" dirty="0" err="1">
                <a:latin typeface="Bahnschrift" pitchFamily="34" charset="0"/>
              </a:rPr>
              <a:t>самокритичним</a:t>
            </a:r>
            <a:r>
              <a:rPr lang="ru-RU" sz="2400" dirty="0">
                <a:latin typeface="Bahnschrift" pitchFamily="34" charset="0"/>
              </a:rPr>
              <a:t>, </a:t>
            </a:r>
            <a:r>
              <a:rPr lang="ru-RU" sz="2400" dirty="0" err="1">
                <a:latin typeface="Bahnschrift" pitchFamily="34" charset="0"/>
              </a:rPr>
              <a:t>будувати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міжособистісні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стосунки</a:t>
            </a:r>
            <a:r>
              <a:rPr lang="ru-RU" sz="2400" dirty="0">
                <a:latin typeface="Bahnschrift" pitchFamily="34" charset="0"/>
              </a:rPr>
              <a:t>, </a:t>
            </a:r>
            <a:r>
              <a:rPr lang="ru-RU" sz="2400" dirty="0" err="1">
                <a:latin typeface="Bahnschrift" pitchFamily="34" charset="0"/>
              </a:rPr>
              <a:t>працювати</a:t>
            </a:r>
            <a:r>
              <a:rPr lang="ru-RU" sz="2400" dirty="0">
                <a:latin typeface="Bahnschrift" pitchFamily="34" charset="0"/>
              </a:rPr>
              <a:t> в </a:t>
            </a:r>
            <a:r>
              <a:rPr lang="ru-RU" sz="2400" dirty="0" err="1">
                <a:latin typeface="Bahnschrift" pitchFamily="34" charset="0"/>
              </a:rPr>
              <a:t>команді</a:t>
            </a:r>
            <a:r>
              <a:rPr lang="ru-RU" sz="2400" dirty="0">
                <a:latin typeface="Bahnschrift" pitchFamily="34" charset="0"/>
              </a:rPr>
              <a:t>; </a:t>
            </a:r>
            <a:br>
              <a:rPr lang="ru-RU" sz="2400" dirty="0">
                <a:latin typeface="Bahnschrift" pitchFamily="34" charset="0"/>
              </a:rPr>
            </a:br>
            <a:r>
              <a:rPr lang="ru-RU" sz="2400" dirty="0">
                <a:latin typeface="Bahnschrift" pitchFamily="34" charset="0"/>
              </a:rPr>
              <a:t>- </a:t>
            </a:r>
            <a:r>
              <a:rPr lang="ru-RU" sz="2400" dirty="0" err="1">
                <a:latin typeface="Bahnschrift" pitchFamily="34" charset="0"/>
              </a:rPr>
              <a:t>приймати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рішення</a:t>
            </a:r>
            <a:r>
              <a:rPr lang="ru-RU" sz="2400" dirty="0">
                <a:latin typeface="Bahnschrift" pitchFamily="34" charset="0"/>
              </a:rPr>
              <a:t> у </a:t>
            </a:r>
            <a:r>
              <a:rPr lang="ru-RU" sz="2400" dirty="0" err="1">
                <a:latin typeface="Bahnschrift" pitchFamily="34" charset="0"/>
              </a:rPr>
              <a:t>складних</a:t>
            </a:r>
            <a:r>
              <a:rPr lang="ru-RU" sz="2400" dirty="0">
                <a:latin typeface="Bahnschrift" pitchFamily="34" charset="0"/>
              </a:rPr>
              <a:t> і </a:t>
            </a:r>
            <a:r>
              <a:rPr lang="ru-RU" sz="2400" dirty="0" err="1">
                <a:latin typeface="Bahnschrift" pitchFamily="34" charset="0"/>
              </a:rPr>
              <a:t>непередбачуваних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умовах</a:t>
            </a:r>
            <a:r>
              <a:rPr lang="ru-RU" sz="2400" dirty="0">
                <a:latin typeface="Bahnschrift" pitchFamily="34" charset="0"/>
              </a:rPr>
              <a:t>, </a:t>
            </a:r>
            <a:r>
              <a:rPr lang="ru-RU" sz="2400" dirty="0" err="1">
                <a:latin typeface="Bahnschrift" pitchFamily="34" charset="0"/>
              </a:rPr>
              <a:t>що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потребує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застосування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нових</a:t>
            </a:r>
            <a:r>
              <a:rPr lang="ru-RU" sz="2400" dirty="0">
                <a:latin typeface="Bahnschrift" pitchFamily="34" charset="0"/>
              </a:rPr>
              <a:t> </a:t>
            </a:r>
            <a:r>
              <a:rPr lang="ru-RU" sz="2400" dirty="0" err="1">
                <a:latin typeface="Bahnschrift" pitchFamily="34" charset="0"/>
              </a:rPr>
              <a:t>підходів</a:t>
            </a:r>
            <a:r>
              <a:rPr lang="ru-RU" sz="2400" dirty="0">
                <a:latin typeface="Bahnschrift" pitchFamily="34" charset="0"/>
              </a:rPr>
              <a:t> та </a:t>
            </a:r>
            <a:r>
              <a:rPr lang="ru-RU" sz="2400" dirty="0" err="1">
                <a:latin typeface="Bahnschrift" pitchFamily="34" charset="0"/>
              </a:rPr>
              <a:t>прогнозування</a:t>
            </a:r>
            <a:r>
              <a:rPr lang="ru-RU" sz="2400" dirty="0">
                <a:latin typeface="Bahnschrift" pitchFamily="34" charset="0"/>
              </a:rPr>
              <a:t>.</a:t>
            </a:r>
            <a:endParaRPr lang="ru-RU" sz="2400" b="0" dirty="0"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58897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220</TotalTime>
  <Words>891</Words>
  <Application>Microsoft Office PowerPoint</Application>
  <PresentationFormat>Экран (4:3)</PresentationFormat>
  <Paragraphs>37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Bahnschrift</vt:lpstr>
      <vt:lpstr>Georgia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 Завдання студентів із засвоєння дисципліни «Психологія вищої школи»   1) усвідомлення й засвоєння основних понять дисципліни в їхньому взаємозв'язку, які описують ЗВО як систему освітньо-професійної соціалізації населення;   2) досягнення цілісного розуміння змісту особистісно-професійної компетентності, психолого-педагогічних закономірностей, об'єктивних і суб'єктивних чинників її досягнення в діяльності викладача ЗВО;   3) опанування вміннями психологічного аналізу характеристик професійної діяльності викладача вищої школи як передумови забезпечення її ефективності та подальшого розвитку;   4) здійснення студентами самодіагностики особистісних властивостей і здібностей, значимих для успішного виконання професійної діяльності викладача. </vt:lpstr>
      <vt:lpstr>Презентация PowerPoint</vt:lpstr>
      <vt:lpstr>Презентация PowerPoint</vt:lpstr>
      <vt:lpstr>Презентация PowerPoint</vt:lpstr>
      <vt:lpstr>Презентация PowerPoint</vt:lpstr>
      <vt:lpstr> Студент повинен уміти: - розв’язувати комплексні проблеми в галузі психології, в тому числі професійної та/або дослідницько- інноваційної діяльності; - діяти на основі етичних міркувань при проведенні наукових досліджень, презентації їх результатів та в науково-педагогічній діяльності; - організовувати та реалізовувати просвітницьку й освітню діяльність для різних категорій населення у сфері психології; - застосовувати набуті знання у практичних ситуаціях професійної діяльності;  - бути критичним і самокритичним, будувати міжособистісні стосунки, працювати в команді;  - приймати рішення у складних і непередбачуваних умовах, що потребує застосування нових підходів та прогнозування.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Микола Лісовий</dc:creator>
  <cp:lastModifiedBy>vlad vd</cp:lastModifiedBy>
  <cp:revision>43</cp:revision>
  <dcterms:created xsi:type="dcterms:W3CDTF">2024-11-14T14:11:19Z</dcterms:created>
  <dcterms:modified xsi:type="dcterms:W3CDTF">2024-11-15T18:25:14Z</dcterms:modified>
</cp:coreProperties>
</file>