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226 ФАРМАЦІЯ, ПРОМИСЛОВА ФАРМАЦІЯ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«ФАРМАЦІЯ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54.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ПОБІЧНА ДІЯ ЛІКІВ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3A9FA50-5473-4E32-9987-26B163730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000" y="166055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54 «ПОБІЧНА ДІЯ ЛІКІВ»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226 Фармація, промислова фармація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фармація.</a:t>
            </a:r>
            <a:endParaRPr sz="24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побічної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ліків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критерій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 fontScale="92500" lnSpcReduction="10000"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dirty="0">
              <a:solidFill>
                <a:srgbClr val="FF0000"/>
              </a:solidFill>
              <a:latin typeface="Bahnschrift" panose="020B0502040204020203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Висока актуальність:</a:t>
            </a:r>
            <a:r>
              <a:rPr lang="uk-UA" dirty="0">
                <a:latin typeface="Bahnschrift" panose="020B0502040204020203" pitchFamily="34" charset="0"/>
              </a:rPr>
              <a:t> Оскільки частота побічних ефектів при амбулаторному лікуванні сягає 20%, знання з цього курсу є обов'язковими для уникнення серйозних наслідків для здоров'я пацієнтів.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 err="1">
                <a:latin typeface="Bahnschrift" panose="020B0502040204020203" pitchFamily="34" charset="0"/>
              </a:rPr>
              <a:t>Фармаконагляд</a:t>
            </a:r>
            <a:r>
              <a:rPr lang="uk-UA" b="1" dirty="0">
                <a:latin typeface="Bahnschrift" panose="020B0502040204020203" pitchFamily="34" charset="0"/>
              </a:rPr>
              <a:t> та безпека:</a:t>
            </a:r>
            <a:r>
              <a:rPr lang="uk-UA" dirty="0">
                <a:latin typeface="Bahnschrift" panose="020B0502040204020203" pitchFamily="34" charset="0"/>
              </a:rPr>
              <a:t> Курс надає сучасну інформацію про моніторинг безпеки ліків (</a:t>
            </a:r>
            <a:r>
              <a:rPr lang="uk-UA" dirty="0" err="1">
                <a:latin typeface="Bahnschrift" panose="020B0502040204020203" pitchFamily="34" charset="0"/>
              </a:rPr>
              <a:t>фармаконагляд</a:t>
            </a:r>
            <a:r>
              <a:rPr lang="uk-UA" dirty="0">
                <a:latin typeface="Bahnschrift" panose="020B0502040204020203" pitchFamily="34" charset="0"/>
              </a:rPr>
              <a:t>), що є критично важливим для клінічної практики та громадського здоров'я.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Формування навичок безпечної фармакотерапії:</a:t>
            </a:r>
            <a:r>
              <a:rPr lang="uk-UA" dirty="0">
                <a:latin typeface="Bahnschrift" panose="020B0502040204020203" pitchFamily="34" charset="0"/>
              </a:rPr>
              <a:t> Курс навчає не лише лікувати, а й прогнозувати та попереджати небажані реакції на препарати.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Глибоке розуміння механізмів: </a:t>
            </a:r>
            <a:r>
              <a:rPr lang="uk-UA" dirty="0">
                <a:latin typeface="Bahnschrift" panose="020B0502040204020203" pitchFamily="34" charset="0"/>
              </a:rPr>
              <a:t>Вивчаються основні механізми розвитку побічних ефектів, негативні види дії, пов'язані з </a:t>
            </a:r>
            <a:r>
              <a:rPr lang="uk-UA" dirty="0" err="1">
                <a:latin typeface="Bahnschrift" panose="020B0502040204020203" pitchFamily="34" charset="0"/>
              </a:rPr>
              <a:t>фармакодинамікою</a:t>
            </a:r>
            <a:r>
              <a:rPr lang="uk-UA" dirty="0">
                <a:latin typeface="Bahnschrift" panose="020B0502040204020203" pitchFamily="34" charset="0"/>
              </a:rPr>
              <a:t>, передозуванням та несумісністю препаратів.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Оцінка ризиків та користі: </a:t>
            </a:r>
            <a:r>
              <a:rPr lang="uk-UA" dirty="0">
                <a:latin typeface="Bahnschrift" panose="020B0502040204020203" pitchFamily="34" charset="0"/>
              </a:rPr>
              <a:t>Навчання оцінці співвідношення «користь/ризик», що дозволяє уникнути поліпрагмазії (надмірного призначення ліків) та підвищити якість лікування.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Спеціалізовані знання для різних груп пацієнтів: </a:t>
            </a:r>
            <a:r>
              <a:rPr lang="uk-UA" dirty="0">
                <a:latin typeface="Bahnschrift" panose="020B0502040204020203" pitchFamily="34" charset="0"/>
              </a:rPr>
              <a:t>Особлива увага приділяється ускладненням фармакотерапії у дітей, пацієнтів похилого віку, а також жінок під час вагітності та лактації.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latin typeface="Bahnschrift" panose="020B0502040204020203" pitchFamily="34" charset="0"/>
              </a:rPr>
              <a:t>Практична спрямованість: </a:t>
            </a:r>
            <a:r>
              <a:rPr lang="uk-UA" dirty="0">
                <a:latin typeface="Bahnschrift" panose="020B0502040204020203" pitchFamily="34" charset="0"/>
              </a:rPr>
              <a:t>Вивчення реальних клінічних випадків, класифікацій побічних реакцій та міжнародних стандартів безпеки </a:t>
            </a:r>
            <a:endParaRPr lang="uk-UA" sz="2400" dirty="0">
              <a:solidFill>
                <a:srgbClr val="FF0000"/>
              </a:solidFill>
              <a:latin typeface="Bahnschrift" panose="020B05020402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6ED1727-824C-422F-AAFD-3C1A23038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394" y="3581834"/>
            <a:ext cx="5499828" cy="2929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781234"/>
            <a:ext cx="5535060" cy="5726097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Типові прояви побічних реакцій на лікарські засоби, що виникають при їх застосуванні у діапазоні терапевтичних доз для профілактики, діагностики та лікування захворювань.</a:t>
            </a:r>
          </a:p>
          <a:p>
            <a:pPr algn="just"/>
            <a:r>
              <a:rPr lang="uk-UA" dirty="0"/>
              <a:t>Механізми розвитку побічних реакцій на лікарські засоби: закономірності між хімічною будовою, фізико-хімічними та фармакологічними властивостями і проявами побічної дії ліків.</a:t>
            </a:r>
          </a:p>
          <a:p>
            <a:pPr algn="just"/>
            <a:r>
              <a:rPr lang="uk-UA" dirty="0"/>
              <a:t>Заходи, що сприяють підвищенню та зменшенню виникненню побічних реакцій на лікарські засоби</a:t>
            </a:r>
          </a:p>
          <a:p>
            <a:pPr algn="just"/>
            <a:r>
              <a:rPr lang="uk-UA" dirty="0"/>
              <a:t>Заходи щодо попередження виникнення та допомоги при розвитку побічних реакцій на лікарські засоби основних </a:t>
            </a:r>
            <a:r>
              <a:rPr lang="uk-UA" dirty="0" err="1"/>
              <a:t>фармакотерапевтичних</a:t>
            </a:r>
            <a:r>
              <a:rPr lang="uk-UA" dirty="0"/>
              <a:t> груп.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221639" cy="5925425"/>
          </a:xfrm>
        </p:spPr>
        <p:txBody>
          <a:bodyPr>
            <a:noAutofit/>
          </a:bodyPr>
          <a:lstStyle/>
          <a:p>
            <a:pPr lvl="0" algn="just"/>
            <a:r>
              <a:rPr lang="uk-UA" sz="2200" dirty="0"/>
              <a:t>проводити оцінку ефективності призначеної терапії за відповідними критеріями (клінічними та </a:t>
            </a:r>
            <a:r>
              <a:rPr lang="uk-UA" sz="2200" dirty="0" err="1"/>
              <a:t>параклінічними</a:t>
            </a:r>
            <a:r>
              <a:rPr lang="uk-UA" sz="2200" dirty="0"/>
              <a:t>);</a:t>
            </a:r>
          </a:p>
          <a:p>
            <a:pPr lvl="0" algn="just"/>
            <a:r>
              <a:rPr lang="uk-UA" sz="2200" dirty="0"/>
              <a:t>прогнозувати та визначати ризики розвитку побічної дії ліків;</a:t>
            </a:r>
          </a:p>
          <a:p>
            <a:pPr lvl="0" algn="just"/>
            <a:r>
              <a:rPr lang="uk-UA" sz="2200" dirty="0"/>
              <a:t>застосовувати відповідні </a:t>
            </a:r>
            <a:r>
              <a:rPr lang="uk-UA" sz="2200" dirty="0" err="1"/>
              <a:t>фармакотерапевтичні</a:t>
            </a:r>
            <a:r>
              <a:rPr lang="uk-UA" sz="2200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sz="2200" dirty="0"/>
              <a:t>оформлювати протокол оцінки та безпеки фармакотерапії у конкретного хворого (історія хвороби) із заповненням карти-повідомлення про побічну дію лікарських засобів (форма 137/о)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92C5CAA-09D9-4CCB-AB27-0815FAF7D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616" y="2116971"/>
            <a:ext cx="1943100" cy="20288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Барало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Р.П.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168</TotalTime>
  <Words>377</Words>
  <Application>Microsoft Office PowerPoint</Application>
  <PresentationFormat>Широкий екран</PresentationFormat>
  <Paragraphs>55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54. ПОБІЧНА ДІЯ ЛІКІВ</vt:lpstr>
      <vt:lpstr>Паспорт ОСВІТНЬОГО КОМПОНЕнТА   ВК 54 «ПОБІЧНА ДІЯ ЛІКІВ»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29</cp:revision>
  <dcterms:created xsi:type="dcterms:W3CDTF">2026-04-08T10:22:59Z</dcterms:created>
  <dcterms:modified xsi:type="dcterms:W3CDTF">2026-06-27T19:09:29Z</dcterms:modified>
</cp:coreProperties>
</file>