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320" r:id="rId3"/>
    <p:sldId id="260" r:id="rId4"/>
    <p:sldId id="311" r:id="rId5"/>
    <p:sldId id="312" r:id="rId6"/>
    <p:sldId id="317" r:id="rId7"/>
    <p:sldId id="318" r:id="rId8"/>
    <p:sldId id="313" r:id="rId9"/>
    <p:sldId id="314" r:id="rId10"/>
    <p:sldId id="319" r:id="rId11"/>
    <p:sldId id="315" r:id="rId1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105" d="100"/>
          <a:sy n="105" d="100"/>
        </p:scale>
        <p:origin x="714" y="11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E3F1476-DC4F-4E4C-89BA-28E6FE4459FF}"/>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2E6D1337-71D5-4DE3-AA33-8BDB4073092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0F80BD3D-01AD-4389-B79F-9A830D2F7AC5}"/>
              </a:ext>
            </a:extLst>
          </p:cNvPr>
          <p:cNvSpPr>
            <a:spLocks noGrp="1"/>
          </p:cNvSpPr>
          <p:nvPr>
            <p:ph type="dt" sz="half" idx="10"/>
          </p:nvPr>
        </p:nvSpPr>
        <p:spPr/>
        <p:txBody>
          <a:bodyPr/>
          <a:lstStyle/>
          <a:p>
            <a:fld id="{4F08014F-58AD-45B2-B0FB-3FAD64B317F0}" type="datetimeFigureOut">
              <a:rPr lang="ru-RU" smtClean="0"/>
              <a:t>12.04.2021</a:t>
            </a:fld>
            <a:endParaRPr lang="ru-RU"/>
          </a:p>
        </p:txBody>
      </p:sp>
      <p:sp>
        <p:nvSpPr>
          <p:cNvPr id="5" name="Нижний колонтитул 4">
            <a:extLst>
              <a:ext uri="{FF2B5EF4-FFF2-40B4-BE49-F238E27FC236}">
                <a16:creationId xmlns:a16="http://schemas.microsoft.com/office/drawing/2014/main" id="{CA4FB6DF-6FB6-45D6-9A3D-1F002E80DE0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38717BFE-A039-4C9F-8421-8C734ABBCCA3}"/>
              </a:ext>
            </a:extLst>
          </p:cNvPr>
          <p:cNvSpPr>
            <a:spLocks noGrp="1"/>
          </p:cNvSpPr>
          <p:nvPr>
            <p:ph type="sldNum" sz="quarter" idx="12"/>
          </p:nvPr>
        </p:nvSpPr>
        <p:spPr/>
        <p:txBody>
          <a:bodyPr/>
          <a:lstStyle/>
          <a:p>
            <a:fld id="{C1D21CB1-1613-458A-AC39-393A68EE7747}" type="slidenum">
              <a:rPr lang="ru-RU" smtClean="0"/>
              <a:t>‹№›</a:t>
            </a:fld>
            <a:endParaRPr lang="ru-RU"/>
          </a:p>
        </p:txBody>
      </p:sp>
    </p:spTree>
    <p:extLst>
      <p:ext uri="{BB962C8B-B14F-4D97-AF65-F5344CB8AC3E}">
        <p14:creationId xmlns:p14="http://schemas.microsoft.com/office/powerpoint/2010/main" val="3279081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AF82223-7491-4923-86D3-0AE6B58F368B}"/>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6C3F132-5F14-4533-9C24-FAD094295924}"/>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009953B4-1D16-421C-8D0C-14805DF38F41}"/>
              </a:ext>
            </a:extLst>
          </p:cNvPr>
          <p:cNvSpPr>
            <a:spLocks noGrp="1"/>
          </p:cNvSpPr>
          <p:nvPr>
            <p:ph type="dt" sz="half" idx="10"/>
          </p:nvPr>
        </p:nvSpPr>
        <p:spPr/>
        <p:txBody>
          <a:bodyPr/>
          <a:lstStyle/>
          <a:p>
            <a:fld id="{4F08014F-58AD-45B2-B0FB-3FAD64B317F0}" type="datetimeFigureOut">
              <a:rPr lang="ru-RU" smtClean="0"/>
              <a:t>12.04.2021</a:t>
            </a:fld>
            <a:endParaRPr lang="ru-RU"/>
          </a:p>
        </p:txBody>
      </p:sp>
      <p:sp>
        <p:nvSpPr>
          <p:cNvPr id="5" name="Нижний колонтитул 4">
            <a:extLst>
              <a:ext uri="{FF2B5EF4-FFF2-40B4-BE49-F238E27FC236}">
                <a16:creationId xmlns:a16="http://schemas.microsoft.com/office/drawing/2014/main" id="{3E6B1033-F068-4AB2-9C50-175F0741051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7E8978CF-A963-44B1-815D-03CAA0B30983}"/>
              </a:ext>
            </a:extLst>
          </p:cNvPr>
          <p:cNvSpPr>
            <a:spLocks noGrp="1"/>
          </p:cNvSpPr>
          <p:nvPr>
            <p:ph type="sldNum" sz="quarter" idx="12"/>
          </p:nvPr>
        </p:nvSpPr>
        <p:spPr/>
        <p:txBody>
          <a:bodyPr/>
          <a:lstStyle/>
          <a:p>
            <a:fld id="{C1D21CB1-1613-458A-AC39-393A68EE7747}" type="slidenum">
              <a:rPr lang="ru-RU" smtClean="0"/>
              <a:t>‹№›</a:t>
            </a:fld>
            <a:endParaRPr lang="ru-RU"/>
          </a:p>
        </p:txBody>
      </p:sp>
    </p:spTree>
    <p:extLst>
      <p:ext uri="{BB962C8B-B14F-4D97-AF65-F5344CB8AC3E}">
        <p14:creationId xmlns:p14="http://schemas.microsoft.com/office/powerpoint/2010/main" val="2142916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4F78887-8BE7-46AF-B745-7A03526DD27D}"/>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9516EC45-AA14-4D96-9F47-0B13EA8265C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C0ABF930-1968-46C1-AE7C-40D9BBBCE554}"/>
              </a:ext>
            </a:extLst>
          </p:cNvPr>
          <p:cNvSpPr>
            <a:spLocks noGrp="1"/>
          </p:cNvSpPr>
          <p:nvPr>
            <p:ph type="dt" sz="half" idx="10"/>
          </p:nvPr>
        </p:nvSpPr>
        <p:spPr/>
        <p:txBody>
          <a:bodyPr/>
          <a:lstStyle/>
          <a:p>
            <a:fld id="{4F08014F-58AD-45B2-B0FB-3FAD64B317F0}" type="datetimeFigureOut">
              <a:rPr lang="ru-RU" smtClean="0"/>
              <a:t>12.04.2021</a:t>
            </a:fld>
            <a:endParaRPr lang="ru-RU"/>
          </a:p>
        </p:txBody>
      </p:sp>
      <p:sp>
        <p:nvSpPr>
          <p:cNvPr id="5" name="Нижний колонтитул 4">
            <a:extLst>
              <a:ext uri="{FF2B5EF4-FFF2-40B4-BE49-F238E27FC236}">
                <a16:creationId xmlns:a16="http://schemas.microsoft.com/office/drawing/2014/main" id="{E1B03BAC-B797-4E50-8DBD-30FFA9D8E0B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866A9320-79B2-4422-B046-CB90A671990B}"/>
              </a:ext>
            </a:extLst>
          </p:cNvPr>
          <p:cNvSpPr>
            <a:spLocks noGrp="1"/>
          </p:cNvSpPr>
          <p:nvPr>
            <p:ph type="sldNum" sz="quarter" idx="12"/>
          </p:nvPr>
        </p:nvSpPr>
        <p:spPr/>
        <p:txBody>
          <a:bodyPr/>
          <a:lstStyle/>
          <a:p>
            <a:fld id="{C1D21CB1-1613-458A-AC39-393A68EE7747}" type="slidenum">
              <a:rPr lang="ru-RU" smtClean="0"/>
              <a:t>‹№›</a:t>
            </a:fld>
            <a:endParaRPr lang="ru-RU"/>
          </a:p>
        </p:txBody>
      </p:sp>
    </p:spTree>
    <p:extLst>
      <p:ext uri="{BB962C8B-B14F-4D97-AF65-F5344CB8AC3E}">
        <p14:creationId xmlns:p14="http://schemas.microsoft.com/office/powerpoint/2010/main" val="6842998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03F2AE4-7FCE-49DF-9705-A38C71005BE9}"/>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86C1C851-25A0-47DD-A40C-9DF369104301}"/>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13E3DF5C-92BE-418D-AA8D-23D87A735D32}"/>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7BBDD3DB-3B17-4F57-93E4-443F3FA4BD88}"/>
              </a:ext>
            </a:extLst>
          </p:cNvPr>
          <p:cNvSpPr>
            <a:spLocks noGrp="1"/>
          </p:cNvSpPr>
          <p:nvPr>
            <p:ph type="dt" sz="half" idx="10"/>
          </p:nvPr>
        </p:nvSpPr>
        <p:spPr/>
        <p:txBody>
          <a:bodyPr/>
          <a:lstStyle/>
          <a:p>
            <a:fld id="{4F08014F-58AD-45B2-B0FB-3FAD64B317F0}" type="datetimeFigureOut">
              <a:rPr lang="ru-RU" smtClean="0"/>
              <a:t>12.04.2021</a:t>
            </a:fld>
            <a:endParaRPr lang="ru-RU"/>
          </a:p>
        </p:txBody>
      </p:sp>
      <p:sp>
        <p:nvSpPr>
          <p:cNvPr id="6" name="Нижний колонтитул 5">
            <a:extLst>
              <a:ext uri="{FF2B5EF4-FFF2-40B4-BE49-F238E27FC236}">
                <a16:creationId xmlns:a16="http://schemas.microsoft.com/office/drawing/2014/main" id="{551AD9D3-026E-4217-957A-39F628D1E6C3}"/>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AD4ABB21-4F9F-47E2-8248-939B19822A47}"/>
              </a:ext>
            </a:extLst>
          </p:cNvPr>
          <p:cNvSpPr>
            <a:spLocks noGrp="1"/>
          </p:cNvSpPr>
          <p:nvPr>
            <p:ph type="sldNum" sz="quarter" idx="12"/>
          </p:nvPr>
        </p:nvSpPr>
        <p:spPr/>
        <p:txBody>
          <a:bodyPr/>
          <a:lstStyle/>
          <a:p>
            <a:fld id="{C1D21CB1-1613-458A-AC39-393A68EE7747}" type="slidenum">
              <a:rPr lang="ru-RU" smtClean="0"/>
              <a:t>‹№›</a:t>
            </a:fld>
            <a:endParaRPr lang="ru-RU"/>
          </a:p>
        </p:txBody>
      </p:sp>
    </p:spTree>
    <p:extLst>
      <p:ext uri="{BB962C8B-B14F-4D97-AF65-F5344CB8AC3E}">
        <p14:creationId xmlns:p14="http://schemas.microsoft.com/office/powerpoint/2010/main" val="5309164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78E4874-9CC6-4766-B95E-03AB55030D11}"/>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39AE6783-7670-4294-AA6F-3385C522C77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4DDAB714-B427-407D-80F9-5B9DCC5DA6F4}"/>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6E06ABB8-170B-489F-96F3-C1CBF21E9FB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BD0B8006-9ADE-4C1C-8B43-F3AE298EA585}"/>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D73CD8CE-B61B-4ED5-9272-78179DBC785B}"/>
              </a:ext>
            </a:extLst>
          </p:cNvPr>
          <p:cNvSpPr>
            <a:spLocks noGrp="1"/>
          </p:cNvSpPr>
          <p:nvPr>
            <p:ph type="dt" sz="half" idx="10"/>
          </p:nvPr>
        </p:nvSpPr>
        <p:spPr/>
        <p:txBody>
          <a:bodyPr/>
          <a:lstStyle/>
          <a:p>
            <a:fld id="{4F08014F-58AD-45B2-B0FB-3FAD64B317F0}" type="datetimeFigureOut">
              <a:rPr lang="ru-RU" smtClean="0"/>
              <a:t>12.04.2021</a:t>
            </a:fld>
            <a:endParaRPr lang="ru-RU"/>
          </a:p>
        </p:txBody>
      </p:sp>
      <p:sp>
        <p:nvSpPr>
          <p:cNvPr id="8" name="Нижний колонтитул 7">
            <a:extLst>
              <a:ext uri="{FF2B5EF4-FFF2-40B4-BE49-F238E27FC236}">
                <a16:creationId xmlns:a16="http://schemas.microsoft.com/office/drawing/2014/main" id="{E675726B-6D73-4F6E-939B-EF3C38A49D4E}"/>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DE9A9D13-D315-4091-AE30-11D050E1708D}"/>
              </a:ext>
            </a:extLst>
          </p:cNvPr>
          <p:cNvSpPr>
            <a:spLocks noGrp="1"/>
          </p:cNvSpPr>
          <p:nvPr>
            <p:ph type="sldNum" sz="quarter" idx="12"/>
          </p:nvPr>
        </p:nvSpPr>
        <p:spPr/>
        <p:txBody>
          <a:bodyPr/>
          <a:lstStyle/>
          <a:p>
            <a:fld id="{C1D21CB1-1613-458A-AC39-393A68EE7747}" type="slidenum">
              <a:rPr lang="ru-RU" smtClean="0"/>
              <a:t>‹№›</a:t>
            </a:fld>
            <a:endParaRPr lang="ru-RU"/>
          </a:p>
        </p:txBody>
      </p:sp>
    </p:spTree>
    <p:extLst>
      <p:ext uri="{BB962C8B-B14F-4D97-AF65-F5344CB8AC3E}">
        <p14:creationId xmlns:p14="http://schemas.microsoft.com/office/powerpoint/2010/main" val="18499959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F3B66C0-8568-4850-AFFD-B976A06F22C1}"/>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ADFB5725-F349-476C-B983-166DA141F90E}"/>
              </a:ext>
            </a:extLst>
          </p:cNvPr>
          <p:cNvSpPr>
            <a:spLocks noGrp="1"/>
          </p:cNvSpPr>
          <p:nvPr>
            <p:ph type="dt" sz="half" idx="10"/>
          </p:nvPr>
        </p:nvSpPr>
        <p:spPr/>
        <p:txBody>
          <a:bodyPr/>
          <a:lstStyle/>
          <a:p>
            <a:fld id="{4F08014F-58AD-45B2-B0FB-3FAD64B317F0}" type="datetimeFigureOut">
              <a:rPr lang="ru-RU" smtClean="0"/>
              <a:t>12.04.2021</a:t>
            </a:fld>
            <a:endParaRPr lang="ru-RU"/>
          </a:p>
        </p:txBody>
      </p:sp>
      <p:sp>
        <p:nvSpPr>
          <p:cNvPr id="4" name="Нижний колонтитул 3">
            <a:extLst>
              <a:ext uri="{FF2B5EF4-FFF2-40B4-BE49-F238E27FC236}">
                <a16:creationId xmlns:a16="http://schemas.microsoft.com/office/drawing/2014/main" id="{8DBF33C8-121F-446C-A8CD-05AF18171199}"/>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A42FBD7A-2480-4FFB-9D10-75DABD0406A5}"/>
              </a:ext>
            </a:extLst>
          </p:cNvPr>
          <p:cNvSpPr>
            <a:spLocks noGrp="1"/>
          </p:cNvSpPr>
          <p:nvPr>
            <p:ph type="sldNum" sz="quarter" idx="12"/>
          </p:nvPr>
        </p:nvSpPr>
        <p:spPr/>
        <p:txBody>
          <a:bodyPr/>
          <a:lstStyle/>
          <a:p>
            <a:fld id="{C1D21CB1-1613-458A-AC39-393A68EE7747}" type="slidenum">
              <a:rPr lang="ru-RU" smtClean="0"/>
              <a:t>‹№›</a:t>
            </a:fld>
            <a:endParaRPr lang="ru-RU"/>
          </a:p>
        </p:txBody>
      </p:sp>
    </p:spTree>
    <p:extLst>
      <p:ext uri="{BB962C8B-B14F-4D97-AF65-F5344CB8AC3E}">
        <p14:creationId xmlns:p14="http://schemas.microsoft.com/office/powerpoint/2010/main" val="2092658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DF0A1B49-93BF-42DF-B9DC-31590A4D1997}"/>
              </a:ext>
            </a:extLst>
          </p:cNvPr>
          <p:cNvSpPr>
            <a:spLocks noGrp="1"/>
          </p:cNvSpPr>
          <p:nvPr>
            <p:ph type="dt" sz="half" idx="10"/>
          </p:nvPr>
        </p:nvSpPr>
        <p:spPr/>
        <p:txBody>
          <a:bodyPr/>
          <a:lstStyle/>
          <a:p>
            <a:fld id="{4F08014F-58AD-45B2-B0FB-3FAD64B317F0}" type="datetimeFigureOut">
              <a:rPr lang="ru-RU" smtClean="0"/>
              <a:t>12.04.2021</a:t>
            </a:fld>
            <a:endParaRPr lang="ru-RU"/>
          </a:p>
        </p:txBody>
      </p:sp>
      <p:sp>
        <p:nvSpPr>
          <p:cNvPr id="3" name="Нижний колонтитул 2">
            <a:extLst>
              <a:ext uri="{FF2B5EF4-FFF2-40B4-BE49-F238E27FC236}">
                <a16:creationId xmlns:a16="http://schemas.microsoft.com/office/drawing/2014/main" id="{D236C07E-6E8B-464B-91E3-B15DD243AA9C}"/>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826AB0C5-8EFF-41AD-9705-35CD5CD08637}"/>
              </a:ext>
            </a:extLst>
          </p:cNvPr>
          <p:cNvSpPr>
            <a:spLocks noGrp="1"/>
          </p:cNvSpPr>
          <p:nvPr>
            <p:ph type="sldNum" sz="quarter" idx="12"/>
          </p:nvPr>
        </p:nvSpPr>
        <p:spPr/>
        <p:txBody>
          <a:bodyPr/>
          <a:lstStyle/>
          <a:p>
            <a:fld id="{C1D21CB1-1613-458A-AC39-393A68EE7747}" type="slidenum">
              <a:rPr lang="ru-RU" smtClean="0"/>
              <a:t>‹№›</a:t>
            </a:fld>
            <a:endParaRPr lang="ru-RU"/>
          </a:p>
        </p:txBody>
      </p:sp>
    </p:spTree>
    <p:extLst>
      <p:ext uri="{BB962C8B-B14F-4D97-AF65-F5344CB8AC3E}">
        <p14:creationId xmlns:p14="http://schemas.microsoft.com/office/powerpoint/2010/main" val="37276694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4EC39E2-CA3B-440E-8565-6EF229BA8D4E}"/>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BB3AFBE6-AF71-42FF-9825-3A188EA431E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CA8BBAC6-62C5-4C18-B6E4-48F63E5376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91BE5984-A9FF-4682-AB77-960DC488DC53}"/>
              </a:ext>
            </a:extLst>
          </p:cNvPr>
          <p:cNvSpPr>
            <a:spLocks noGrp="1"/>
          </p:cNvSpPr>
          <p:nvPr>
            <p:ph type="dt" sz="half" idx="10"/>
          </p:nvPr>
        </p:nvSpPr>
        <p:spPr/>
        <p:txBody>
          <a:bodyPr/>
          <a:lstStyle/>
          <a:p>
            <a:fld id="{4F08014F-58AD-45B2-B0FB-3FAD64B317F0}" type="datetimeFigureOut">
              <a:rPr lang="ru-RU" smtClean="0"/>
              <a:t>12.04.2021</a:t>
            </a:fld>
            <a:endParaRPr lang="ru-RU"/>
          </a:p>
        </p:txBody>
      </p:sp>
      <p:sp>
        <p:nvSpPr>
          <p:cNvPr id="6" name="Нижний колонтитул 5">
            <a:extLst>
              <a:ext uri="{FF2B5EF4-FFF2-40B4-BE49-F238E27FC236}">
                <a16:creationId xmlns:a16="http://schemas.microsoft.com/office/drawing/2014/main" id="{F9625803-2115-46E9-96FF-E090667CCE5A}"/>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3BD6CDE7-A134-41E2-9D44-D6878D80A6F1}"/>
              </a:ext>
            </a:extLst>
          </p:cNvPr>
          <p:cNvSpPr>
            <a:spLocks noGrp="1"/>
          </p:cNvSpPr>
          <p:nvPr>
            <p:ph type="sldNum" sz="quarter" idx="12"/>
          </p:nvPr>
        </p:nvSpPr>
        <p:spPr/>
        <p:txBody>
          <a:bodyPr/>
          <a:lstStyle/>
          <a:p>
            <a:fld id="{C1D21CB1-1613-458A-AC39-393A68EE7747}" type="slidenum">
              <a:rPr lang="ru-RU" smtClean="0"/>
              <a:t>‹№›</a:t>
            </a:fld>
            <a:endParaRPr lang="ru-RU"/>
          </a:p>
        </p:txBody>
      </p:sp>
    </p:spTree>
    <p:extLst>
      <p:ext uri="{BB962C8B-B14F-4D97-AF65-F5344CB8AC3E}">
        <p14:creationId xmlns:p14="http://schemas.microsoft.com/office/powerpoint/2010/main" val="42461742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762373B-ECF2-4E8A-9E4C-2B8D9842D8E0}"/>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D5231207-43BE-4029-BEC7-EDB6315BAC4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3591FAF9-644A-4415-9F3F-249D9C5FB7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DECE3C58-62D5-46E8-B98F-3028AA6709C3}"/>
              </a:ext>
            </a:extLst>
          </p:cNvPr>
          <p:cNvSpPr>
            <a:spLocks noGrp="1"/>
          </p:cNvSpPr>
          <p:nvPr>
            <p:ph type="dt" sz="half" idx="10"/>
          </p:nvPr>
        </p:nvSpPr>
        <p:spPr/>
        <p:txBody>
          <a:bodyPr/>
          <a:lstStyle/>
          <a:p>
            <a:fld id="{4F08014F-58AD-45B2-B0FB-3FAD64B317F0}" type="datetimeFigureOut">
              <a:rPr lang="ru-RU" smtClean="0"/>
              <a:t>12.04.2021</a:t>
            </a:fld>
            <a:endParaRPr lang="ru-RU"/>
          </a:p>
        </p:txBody>
      </p:sp>
      <p:sp>
        <p:nvSpPr>
          <p:cNvPr id="6" name="Нижний колонтитул 5">
            <a:extLst>
              <a:ext uri="{FF2B5EF4-FFF2-40B4-BE49-F238E27FC236}">
                <a16:creationId xmlns:a16="http://schemas.microsoft.com/office/drawing/2014/main" id="{B29B7152-C69D-4C9A-A691-F87B0E68CA36}"/>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B437DAA6-9F17-478D-B7CC-4DE610283607}"/>
              </a:ext>
            </a:extLst>
          </p:cNvPr>
          <p:cNvSpPr>
            <a:spLocks noGrp="1"/>
          </p:cNvSpPr>
          <p:nvPr>
            <p:ph type="sldNum" sz="quarter" idx="12"/>
          </p:nvPr>
        </p:nvSpPr>
        <p:spPr/>
        <p:txBody>
          <a:bodyPr/>
          <a:lstStyle/>
          <a:p>
            <a:fld id="{C1D21CB1-1613-458A-AC39-393A68EE7747}" type="slidenum">
              <a:rPr lang="ru-RU" smtClean="0"/>
              <a:t>‹№›</a:t>
            </a:fld>
            <a:endParaRPr lang="ru-RU"/>
          </a:p>
        </p:txBody>
      </p:sp>
    </p:spTree>
    <p:extLst>
      <p:ext uri="{BB962C8B-B14F-4D97-AF65-F5344CB8AC3E}">
        <p14:creationId xmlns:p14="http://schemas.microsoft.com/office/powerpoint/2010/main" val="18217216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06BB5BF-3AEC-49CA-9CFC-7E4058C6D935}"/>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48C71038-F5DB-4862-ADD1-98957F890E72}"/>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DEB86A28-D2A1-4F98-B42E-11E86433EF9D}"/>
              </a:ext>
            </a:extLst>
          </p:cNvPr>
          <p:cNvSpPr>
            <a:spLocks noGrp="1"/>
          </p:cNvSpPr>
          <p:nvPr>
            <p:ph type="dt" sz="half" idx="10"/>
          </p:nvPr>
        </p:nvSpPr>
        <p:spPr/>
        <p:txBody>
          <a:bodyPr/>
          <a:lstStyle/>
          <a:p>
            <a:fld id="{4F08014F-58AD-45B2-B0FB-3FAD64B317F0}" type="datetimeFigureOut">
              <a:rPr lang="ru-RU" smtClean="0"/>
              <a:t>12.04.2021</a:t>
            </a:fld>
            <a:endParaRPr lang="ru-RU"/>
          </a:p>
        </p:txBody>
      </p:sp>
      <p:sp>
        <p:nvSpPr>
          <p:cNvPr id="5" name="Нижний колонтитул 4">
            <a:extLst>
              <a:ext uri="{FF2B5EF4-FFF2-40B4-BE49-F238E27FC236}">
                <a16:creationId xmlns:a16="http://schemas.microsoft.com/office/drawing/2014/main" id="{8DB21605-63B2-41BB-92E4-1922D70E9E0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F5B224FE-7230-47AA-B566-2B158FF14C24}"/>
              </a:ext>
            </a:extLst>
          </p:cNvPr>
          <p:cNvSpPr>
            <a:spLocks noGrp="1"/>
          </p:cNvSpPr>
          <p:nvPr>
            <p:ph type="sldNum" sz="quarter" idx="12"/>
          </p:nvPr>
        </p:nvSpPr>
        <p:spPr/>
        <p:txBody>
          <a:bodyPr/>
          <a:lstStyle/>
          <a:p>
            <a:fld id="{C1D21CB1-1613-458A-AC39-393A68EE7747}" type="slidenum">
              <a:rPr lang="ru-RU" smtClean="0"/>
              <a:t>‹№›</a:t>
            </a:fld>
            <a:endParaRPr lang="ru-RU"/>
          </a:p>
        </p:txBody>
      </p:sp>
    </p:spTree>
    <p:extLst>
      <p:ext uri="{BB962C8B-B14F-4D97-AF65-F5344CB8AC3E}">
        <p14:creationId xmlns:p14="http://schemas.microsoft.com/office/powerpoint/2010/main" val="34877014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8D6E2287-6224-423C-A7A2-D3E27D2DFCDF}"/>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D34D2495-48EF-4E90-AB04-43024E800F1E}"/>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0A97A28B-7913-4B87-B007-536FE54EA186}"/>
              </a:ext>
            </a:extLst>
          </p:cNvPr>
          <p:cNvSpPr>
            <a:spLocks noGrp="1"/>
          </p:cNvSpPr>
          <p:nvPr>
            <p:ph type="dt" sz="half" idx="10"/>
          </p:nvPr>
        </p:nvSpPr>
        <p:spPr/>
        <p:txBody>
          <a:bodyPr/>
          <a:lstStyle/>
          <a:p>
            <a:fld id="{4F08014F-58AD-45B2-B0FB-3FAD64B317F0}" type="datetimeFigureOut">
              <a:rPr lang="ru-RU" smtClean="0"/>
              <a:t>12.04.2021</a:t>
            </a:fld>
            <a:endParaRPr lang="ru-RU"/>
          </a:p>
        </p:txBody>
      </p:sp>
      <p:sp>
        <p:nvSpPr>
          <p:cNvPr id="5" name="Нижний колонтитул 4">
            <a:extLst>
              <a:ext uri="{FF2B5EF4-FFF2-40B4-BE49-F238E27FC236}">
                <a16:creationId xmlns:a16="http://schemas.microsoft.com/office/drawing/2014/main" id="{8F64C60B-F45B-4F16-B967-6DE0F404623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BD86119C-5F64-48DE-98A7-D244EDAD9262}"/>
              </a:ext>
            </a:extLst>
          </p:cNvPr>
          <p:cNvSpPr>
            <a:spLocks noGrp="1"/>
          </p:cNvSpPr>
          <p:nvPr>
            <p:ph type="sldNum" sz="quarter" idx="12"/>
          </p:nvPr>
        </p:nvSpPr>
        <p:spPr/>
        <p:txBody>
          <a:bodyPr/>
          <a:lstStyle/>
          <a:p>
            <a:fld id="{C1D21CB1-1613-458A-AC39-393A68EE7747}" type="slidenum">
              <a:rPr lang="ru-RU" smtClean="0"/>
              <a:t>‹№›</a:t>
            </a:fld>
            <a:endParaRPr lang="ru-RU"/>
          </a:p>
        </p:txBody>
      </p:sp>
    </p:spTree>
    <p:extLst>
      <p:ext uri="{BB962C8B-B14F-4D97-AF65-F5344CB8AC3E}">
        <p14:creationId xmlns:p14="http://schemas.microsoft.com/office/powerpoint/2010/main" val="14738248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8FE6432-9AA5-4B53-BA1F-323B2F79BD8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1D32390B-B66F-4AD9-BE76-C3D063BF2CB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E983E8B5-2873-4979-80F5-2D56CC18B3F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08014F-58AD-45B2-B0FB-3FAD64B317F0}" type="datetimeFigureOut">
              <a:rPr lang="ru-RU" smtClean="0"/>
              <a:t>12.04.2021</a:t>
            </a:fld>
            <a:endParaRPr lang="ru-RU"/>
          </a:p>
        </p:txBody>
      </p:sp>
      <p:sp>
        <p:nvSpPr>
          <p:cNvPr id="5" name="Нижний колонтитул 4">
            <a:extLst>
              <a:ext uri="{FF2B5EF4-FFF2-40B4-BE49-F238E27FC236}">
                <a16:creationId xmlns:a16="http://schemas.microsoft.com/office/drawing/2014/main" id="{4362C51E-7A27-4831-B8B6-A1AF108F458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4AE4CF15-C581-40DF-A2AE-3BD6FF830EE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D21CB1-1613-458A-AC39-393A68EE7747}" type="slidenum">
              <a:rPr lang="ru-RU" smtClean="0"/>
              <a:t>‹№›</a:t>
            </a:fld>
            <a:endParaRPr lang="ru-RU"/>
          </a:p>
        </p:txBody>
      </p:sp>
    </p:spTree>
    <p:extLst>
      <p:ext uri="{BB962C8B-B14F-4D97-AF65-F5344CB8AC3E}">
        <p14:creationId xmlns:p14="http://schemas.microsoft.com/office/powerpoint/2010/main" val="1818475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Заголовок 1"/>
          <p:cNvSpPr>
            <a:spLocks noGrp="1"/>
          </p:cNvSpPr>
          <p:nvPr>
            <p:ph type="ctrTitle"/>
          </p:nvPr>
        </p:nvSpPr>
        <p:spPr>
          <a:xfrm>
            <a:off x="1984375" y="2341247"/>
            <a:ext cx="9518904" cy="1015060"/>
          </a:xfrm>
        </p:spPr>
        <p:txBody>
          <a:bodyPr>
            <a:normAutofit fontScale="90000"/>
          </a:bodyPr>
          <a:lstStyle/>
          <a:p>
            <a:r>
              <a:rPr lang="en-GB" sz="3200" b="1" i="1" dirty="0" smtClean="0">
                <a:solidFill>
                  <a:srgbClr val="00B050"/>
                </a:solidFill>
                <a:latin typeface="Times New Roman" pitchFamily="18" charset="0"/>
                <a:cs typeface="Times New Roman" pitchFamily="18" charset="0"/>
              </a:rPr>
              <a:t>Elective course</a:t>
            </a:r>
            <a:r>
              <a:rPr lang="en-GB" sz="3200" b="1" i="1" dirty="0">
                <a:solidFill>
                  <a:srgbClr val="00B050"/>
                </a:solidFill>
                <a:latin typeface="Times New Roman" pitchFamily="18" charset="0"/>
                <a:cs typeface="Times New Roman" pitchFamily="18" charset="0"/>
              </a:rPr>
              <a:t/>
            </a:r>
            <a:br>
              <a:rPr lang="en-GB" sz="3200" b="1" i="1" dirty="0">
                <a:solidFill>
                  <a:srgbClr val="00B050"/>
                </a:solidFill>
                <a:latin typeface="Times New Roman" pitchFamily="18" charset="0"/>
                <a:cs typeface="Times New Roman" pitchFamily="18" charset="0"/>
              </a:rPr>
            </a:br>
            <a:r>
              <a:rPr lang="en-GB" sz="3200" b="1" i="1" dirty="0" smtClean="0">
                <a:solidFill>
                  <a:srgbClr val="00B050"/>
                </a:solidFill>
                <a:latin typeface="Times New Roman" pitchFamily="18" charset="0"/>
                <a:cs typeface="Times New Roman" pitchFamily="18" charset="0"/>
              </a:rPr>
              <a:t>“</a:t>
            </a:r>
            <a:r>
              <a:rPr lang="en-US" b="1" i="1" dirty="0">
                <a:solidFill>
                  <a:srgbClr val="00B050"/>
                </a:solidFill>
                <a:latin typeface="Times New Roman" panose="02020603050405020304" pitchFamily="18" charset="0"/>
                <a:cs typeface="Times New Roman" panose="02020603050405020304" pitchFamily="18" charset="0"/>
              </a:rPr>
              <a:t>Cultivation of the medicinal plants</a:t>
            </a:r>
            <a:r>
              <a:rPr lang="en-GB" sz="3200" b="1" i="1" dirty="0" smtClean="0">
                <a:solidFill>
                  <a:srgbClr val="00B050"/>
                </a:solidFill>
                <a:latin typeface="Times New Roman" pitchFamily="18" charset="0"/>
                <a:cs typeface="Times New Roman" pitchFamily="18" charset="0"/>
              </a:rPr>
              <a:t>”</a:t>
            </a:r>
            <a:endParaRPr lang="ru-RU" sz="3200" b="1" i="1" dirty="0">
              <a:solidFill>
                <a:srgbClr val="00B050"/>
              </a:solidFill>
              <a:latin typeface="Times New Roman" pitchFamily="18" charset="0"/>
              <a:cs typeface="Times New Roman" pitchFamily="18" charset="0"/>
            </a:endParaRPr>
          </a:p>
        </p:txBody>
      </p:sp>
      <p:sp>
        <p:nvSpPr>
          <p:cNvPr id="14339" name="AutoShape 2" descr="Картинки по запросу вирощування лікарських рослин картинки"/>
          <p:cNvSpPr>
            <a:spLocks noChangeAspect="1" noChangeArrowheads="1"/>
          </p:cNvSpPr>
          <p:nvPr/>
        </p:nvSpPr>
        <p:spPr bwMode="auto">
          <a:xfrm>
            <a:off x="1679575" y="-144463"/>
            <a:ext cx="304800" cy="304801"/>
          </a:xfrm>
          <a:prstGeom prst="rect">
            <a:avLst/>
          </a:prstGeom>
          <a:noFill/>
          <a:ln w="9525">
            <a:noFill/>
            <a:miter lim="800000"/>
            <a:headEnd/>
            <a:tailEnd/>
          </a:ln>
        </p:spPr>
        <p:txBody>
          <a:bodyPr/>
          <a:lstStyle/>
          <a:p>
            <a:endParaRPr lang="ru-RU">
              <a:latin typeface="Calibri" pitchFamily="34" charset="0"/>
            </a:endParaRPr>
          </a:p>
        </p:txBody>
      </p:sp>
      <p:sp>
        <p:nvSpPr>
          <p:cNvPr id="14340" name="AutoShape 4" descr="Картинки по запросу вирощування лікарських рослин картинки"/>
          <p:cNvSpPr>
            <a:spLocks noChangeAspect="1" noChangeArrowheads="1"/>
          </p:cNvSpPr>
          <p:nvPr/>
        </p:nvSpPr>
        <p:spPr bwMode="auto">
          <a:xfrm>
            <a:off x="1679575" y="-144463"/>
            <a:ext cx="304800" cy="304801"/>
          </a:xfrm>
          <a:prstGeom prst="rect">
            <a:avLst/>
          </a:prstGeom>
          <a:noFill/>
          <a:ln w="9525">
            <a:noFill/>
            <a:miter lim="800000"/>
            <a:headEnd/>
            <a:tailEnd/>
          </a:ln>
        </p:spPr>
        <p:txBody>
          <a:bodyPr/>
          <a:lstStyle/>
          <a:p>
            <a:endParaRPr lang="ru-RU">
              <a:latin typeface="Calibri" pitchFamily="34" charset="0"/>
            </a:endParaRPr>
          </a:p>
        </p:txBody>
      </p:sp>
      <p:sp>
        <p:nvSpPr>
          <p:cNvPr id="14341" name="AutoShape 6" descr="Картинки по запросу вирощування лікарських рослин картинки"/>
          <p:cNvSpPr>
            <a:spLocks noChangeAspect="1" noChangeArrowheads="1"/>
          </p:cNvSpPr>
          <p:nvPr/>
        </p:nvSpPr>
        <p:spPr bwMode="auto">
          <a:xfrm>
            <a:off x="1679575" y="-144463"/>
            <a:ext cx="304800" cy="304801"/>
          </a:xfrm>
          <a:prstGeom prst="rect">
            <a:avLst/>
          </a:prstGeom>
          <a:noFill/>
          <a:ln w="9525">
            <a:noFill/>
            <a:miter lim="800000"/>
            <a:headEnd/>
            <a:tailEnd/>
          </a:ln>
        </p:spPr>
        <p:txBody>
          <a:bodyPr/>
          <a:lstStyle/>
          <a:p>
            <a:endParaRPr lang="ru-RU">
              <a:latin typeface="Calibri" pitchFamily="34" charset="0"/>
            </a:endParaRPr>
          </a:p>
        </p:txBody>
      </p:sp>
      <p:pic>
        <p:nvPicPr>
          <p:cNvPr id="8" name="Picture 2" descr="Картинки по запросу розплідники дерев">
            <a:extLst>
              <a:ext uri="{FF2B5EF4-FFF2-40B4-BE49-F238E27FC236}">
                <a16:creationId xmlns:a16="http://schemas.microsoft.com/office/drawing/2014/main" id="{2143F4E3-1D5D-44D2-B7EA-0B56E37AFB2A}"/>
              </a:ext>
            </a:extLst>
          </p:cNvPr>
          <p:cNvPicPr>
            <a:picLocks noChangeAspect="1" noChangeArrowheads="1"/>
          </p:cNvPicPr>
          <p:nvPr/>
        </p:nvPicPr>
        <p:blipFill>
          <a:blip r:embed="rId2"/>
          <a:srcRect/>
          <a:stretch>
            <a:fillRect/>
          </a:stretch>
        </p:blipFill>
        <p:spPr bwMode="auto">
          <a:xfrm>
            <a:off x="6730356" y="3356307"/>
            <a:ext cx="4993071" cy="3241343"/>
          </a:xfrm>
          <a:prstGeom prst="rect">
            <a:avLst/>
          </a:prstGeom>
          <a:noFill/>
          <a:ln w="9525">
            <a:noFill/>
            <a:miter lim="800000"/>
            <a:headEnd/>
            <a:tailEnd/>
          </a:ln>
        </p:spPr>
      </p:pic>
      <p:pic>
        <p:nvPicPr>
          <p:cNvPr id="9" name="Picture 2" descr="https://www.vnmu.edu.ua/html/v3/img/src/vnmu.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146" y="413098"/>
            <a:ext cx="1088326" cy="1672168"/>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кутник 4"/>
          <p:cNvSpPr>
            <a:spLocks noChangeArrowheads="1"/>
          </p:cNvSpPr>
          <p:nvPr/>
        </p:nvSpPr>
        <p:spPr bwMode="auto">
          <a:xfrm>
            <a:off x="2860876" y="160338"/>
            <a:ext cx="7765902"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US" altLang="uk-UA" sz="2200" b="1" dirty="0">
                <a:solidFill>
                  <a:srgbClr val="00B050"/>
                </a:solidFill>
                <a:latin typeface="Times New Roman" panose="02020603050405020304" pitchFamily="18" charset="0"/>
                <a:cs typeface="Times New Roman" panose="02020603050405020304" pitchFamily="18" charset="0"/>
              </a:rPr>
              <a:t>Ministry of Health of Ukraine</a:t>
            </a:r>
          </a:p>
          <a:p>
            <a:pPr algn="ctr">
              <a:spcBef>
                <a:spcPct val="0"/>
              </a:spcBef>
              <a:buFontTx/>
              <a:buNone/>
            </a:pPr>
            <a:r>
              <a:rPr lang="en-US" altLang="uk-UA" sz="2200" b="1" dirty="0">
                <a:solidFill>
                  <a:srgbClr val="00B050"/>
                </a:solidFill>
                <a:latin typeface="Times New Roman" panose="02020603050405020304" pitchFamily="18" charset="0"/>
                <a:cs typeface="Times New Roman" panose="02020603050405020304" pitchFamily="18" charset="0"/>
              </a:rPr>
              <a:t>National </a:t>
            </a:r>
            <a:r>
              <a:rPr lang="en-US" altLang="uk-UA" sz="2200" b="1" dirty="0" err="1">
                <a:solidFill>
                  <a:srgbClr val="00B050"/>
                </a:solidFill>
                <a:latin typeface="Times New Roman" panose="02020603050405020304" pitchFamily="18" charset="0"/>
                <a:cs typeface="Times New Roman" panose="02020603050405020304" pitchFamily="18" charset="0"/>
              </a:rPr>
              <a:t>Pirogov</a:t>
            </a:r>
            <a:r>
              <a:rPr lang="en-US" altLang="uk-UA" sz="2200" b="1" dirty="0">
                <a:solidFill>
                  <a:srgbClr val="00B050"/>
                </a:solidFill>
                <a:latin typeface="Times New Roman" panose="02020603050405020304" pitchFamily="18" charset="0"/>
                <a:cs typeface="Times New Roman" panose="02020603050405020304" pitchFamily="18" charset="0"/>
              </a:rPr>
              <a:t> Memorial Medical University</a:t>
            </a:r>
            <a:r>
              <a:rPr lang="en-GB" altLang="uk-UA" sz="2200" b="1" dirty="0" smtClean="0">
                <a:solidFill>
                  <a:srgbClr val="00B050"/>
                </a:solidFill>
                <a:latin typeface="Times New Roman" panose="02020603050405020304" pitchFamily="18" charset="0"/>
                <a:cs typeface="Times New Roman" panose="02020603050405020304" pitchFamily="18" charset="0"/>
              </a:rPr>
              <a:t>,</a:t>
            </a:r>
          </a:p>
          <a:p>
            <a:pPr algn="ctr">
              <a:spcBef>
                <a:spcPct val="0"/>
              </a:spcBef>
              <a:buFontTx/>
              <a:buNone/>
            </a:pPr>
            <a:r>
              <a:rPr lang="en-GB" altLang="uk-UA" sz="2200" b="1" dirty="0" err="1" smtClean="0">
                <a:solidFill>
                  <a:srgbClr val="00B050"/>
                </a:solidFill>
                <a:latin typeface="Times New Roman" panose="02020603050405020304" pitchFamily="18" charset="0"/>
                <a:cs typeface="Times New Roman" panose="02020603050405020304" pitchFamily="18" charset="0"/>
              </a:rPr>
              <a:t>Vinnytsya</a:t>
            </a:r>
            <a:r>
              <a:rPr lang="en-GB" altLang="uk-UA" sz="2200" b="1" dirty="0">
                <a:solidFill>
                  <a:srgbClr val="00B050"/>
                </a:solidFill>
                <a:latin typeface="Times New Roman" panose="02020603050405020304" pitchFamily="18" charset="0"/>
                <a:cs typeface="Times New Roman" panose="02020603050405020304" pitchFamily="18" charset="0"/>
              </a:rPr>
              <a:t>,</a:t>
            </a:r>
            <a:r>
              <a:rPr lang="uk-UA" altLang="uk-UA" sz="2200" b="1" dirty="0">
                <a:solidFill>
                  <a:srgbClr val="00B050"/>
                </a:solidFill>
                <a:latin typeface="Times New Roman" panose="02020603050405020304" pitchFamily="18" charset="0"/>
                <a:cs typeface="Times New Roman" panose="02020603050405020304" pitchFamily="18" charset="0"/>
              </a:rPr>
              <a:t> </a:t>
            </a:r>
            <a:r>
              <a:rPr lang="en-GB" altLang="uk-UA" sz="2200" b="1" dirty="0">
                <a:solidFill>
                  <a:srgbClr val="00B050"/>
                </a:solidFill>
                <a:latin typeface="Times New Roman" panose="02020603050405020304" pitchFamily="18" charset="0"/>
                <a:cs typeface="Times New Roman" panose="02020603050405020304" pitchFamily="18" charset="0"/>
              </a:rPr>
              <a:t>Ukraine</a:t>
            </a:r>
            <a:endParaRPr lang="uk-UA" altLang="uk-UA" sz="2200" dirty="0">
              <a:solidFill>
                <a:srgbClr val="00B05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BF28170B-D5F6-475A-83B0-39FC4012E6B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734" t="9940" r="831" b="199"/>
          <a:stretch/>
        </p:blipFill>
        <p:spPr>
          <a:xfrm>
            <a:off x="236913" y="259765"/>
            <a:ext cx="3165929" cy="3874755"/>
          </a:xfrm>
          <a:prstGeom prst="rect">
            <a:avLst/>
          </a:prstGeom>
        </p:spPr>
      </p:pic>
      <p:pic>
        <p:nvPicPr>
          <p:cNvPr id="5" name="Рисунок 4">
            <a:extLst>
              <a:ext uri="{FF2B5EF4-FFF2-40B4-BE49-F238E27FC236}">
                <a16:creationId xmlns:a16="http://schemas.microsoft.com/office/drawing/2014/main" id="{ABAE5986-9D81-4B9B-98F0-5D2F335B46D0}"/>
              </a:ext>
            </a:extLst>
          </p:cNvPr>
          <p:cNvPicPr>
            <a:picLocks noChangeAspect="1"/>
          </p:cNvPicPr>
          <p:nvPr/>
        </p:nvPicPr>
        <p:blipFill rotWithShape="1">
          <a:blip r:embed="rId3"/>
          <a:srcRect l="6029" t="13372" r="-817" b="15202"/>
          <a:stretch/>
        </p:blipFill>
        <p:spPr>
          <a:xfrm>
            <a:off x="8789159" y="3173255"/>
            <a:ext cx="3111690" cy="3456298"/>
          </a:xfrm>
          <a:prstGeom prst="rect">
            <a:avLst/>
          </a:prstGeom>
        </p:spPr>
      </p:pic>
      <p:sp>
        <p:nvSpPr>
          <p:cNvPr id="7" name="Прямокутник 6"/>
          <p:cNvSpPr/>
          <p:nvPr/>
        </p:nvSpPr>
        <p:spPr>
          <a:xfrm>
            <a:off x="3508757" y="1458575"/>
            <a:ext cx="4047744" cy="1815882"/>
          </a:xfrm>
          <a:prstGeom prst="rect">
            <a:avLst/>
          </a:prstGeom>
        </p:spPr>
        <p:txBody>
          <a:bodyPr wrap="square">
            <a:spAutoFit/>
          </a:bodyPr>
          <a:lstStyle/>
          <a:p>
            <a:pPr>
              <a:spcBef>
                <a:spcPct val="0"/>
              </a:spcBef>
            </a:pPr>
            <a:r>
              <a:rPr lang="en-US" sz="2800" dirty="0">
                <a:solidFill>
                  <a:schemeClr val="accent6">
                    <a:lumMod val="50000"/>
                  </a:schemeClr>
                </a:solidFill>
                <a:latin typeface="Times New Roman" pitchFamily="18" charset="0"/>
                <a:cs typeface="Times New Roman" pitchFamily="18" charset="0"/>
              </a:rPr>
              <a:t>Teacher</a:t>
            </a:r>
            <a:r>
              <a:rPr lang="ru-RU" sz="2800" dirty="0">
                <a:solidFill>
                  <a:schemeClr val="accent6">
                    <a:lumMod val="50000"/>
                  </a:schemeClr>
                </a:solidFill>
                <a:latin typeface="Times New Roman" pitchFamily="18" charset="0"/>
                <a:cs typeface="Times New Roman" pitchFamily="18" charset="0"/>
              </a:rPr>
              <a:t>: </a:t>
            </a:r>
            <a:r>
              <a:rPr lang="en-US" sz="2800" dirty="0" smtClean="0">
                <a:solidFill>
                  <a:schemeClr val="accent6">
                    <a:lumMod val="50000"/>
                  </a:schemeClr>
                </a:solidFill>
                <a:latin typeface="Times New Roman" pitchFamily="18" charset="0"/>
                <a:cs typeface="Times New Roman" pitchFamily="18" charset="0"/>
              </a:rPr>
              <a:t>Assistant Professor</a:t>
            </a:r>
            <a:r>
              <a:rPr lang="uk-UA" sz="2800" dirty="0">
                <a:solidFill>
                  <a:schemeClr val="accent6">
                    <a:lumMod val="50000"/>
                  </a:schemeClr>
                </a:solidFill>
                <a:latin typeface="Times New Roman" pitchFamily="18" charset="0"/>
                <a:cs typeface="Times New Roman" pitchFamily="18" charset="0"/>
              </a:rPr>
              <a:t>, </a:t>
            </a:r>
            <a:r>
              <a:rPr lang="en-US" sz="2800" dirty="0" smtClean="0">
                <a:solidFill>
                  <a:schemeClr val="accent6">
                    <a:lumMod val="50000"/>
                  </a:schemeClr>
                </a:solidFill>
                <a:latin typeface="Times New Roman" pitchFamily="18" charset="0"/>
                <a:cs typeface="Times New Roman" pitchFamily="18" charset="0"/>
              </a:rPr>
              <a:t>PhD</a:t>
            </a:r>
            <a:endParaRPr lang="uk-UA" sz="2800" dirty="0">
              <a:solidFill>
                <a:schemeClr val="accent6">
                  <a:lumMod val="50000"/>
                </a:schemeClr>
              </a:solidFill>
              <a:latin typeface="Times New Roman" pitchFamily="18" charset="0"/>
              <a:cs typeface="Times New Roman" pitchFamily="18" charset="0"/>
            </a:endParaRPr>
          </a:p>
          <a:p>
            <a:pPr>
              <a:spcBef>
                <a:spcPct val="0"/>
              </a:spcBef>
            </a:pPr>
            <a:r>
              <a:rPr lang="en-US" sz="2800" b="1" i="1" dirty="0" err="1" smtClean="0">
                <a:solidFill>
                  <a:schemeClr val="accent6">
                    <a:lumMod val="50000"/>
                  </a:schemeClr>
                </a:solidFill>
                <a:latin typeface="Times New Roman" pitchFamily="18" charset="0"/>
                <a:cs typeface="Times New Roman" pitchFamily="18" charset="0"/>
              </a:rPr>
              <a:t>Krykliva</a:t>
            </a:r>
            <a:r>
              <a:rPr lang="en-US" sz="2800" b="1" i="1" dirty="0" smtClean="0">
                <a:solidFill>
                  <a:schemeClr val="accent6">
                    <a:lumMod val="50000"/>
                  </a:schemeClr>
                </a:solidFill>
                <a:latin typeface="Times New Roman" pitchFamily="18" charset="0"/>
                <a:cs typeface="Times New Roman" pitchFamily="18" charset="0"/>
              </a:rPr>
              <a:t> </a:t>
            </a:r>
            <a:r>
              <a:rPr lang="en-US" sz="2800" b="1" i="1" dirty="0" err="1" smtClean="0">
                <a:solidFill>
                  <a:schemeClr val="accent6">
                    <a:lumMod val="50000"/>
                  </a:schemeClr>
                </a:solidFill>
                <a:latin typeface="Times New Roman" pitchFamily="18" charset="0"/>
                <a:cs typeface="Times New Roman" pitchFamily="18" charset="0"/>
              </a:rPr>
              <a:t>Svitlana</a:t>
            </a:r>
            <a:r>
              <a:rPr lang="en-US" sz="2800" b="1" i="1" dirty="0" smtClean="0">
                <a:solidFill>
                  <a:schemeClr val="accent6">
                    <a:lumMod val="50000"/>
                  </a:schemeClr>
                </a:solidFill>
                <a:latin typeface="Times New Roman" pitchFamily="18" charset="0"/>
                <a:cs typeface="Times New Roman" pitchFamily="18" charset="0"/>
              </a:rPr>
              <a:t> </a:t>
            </a:r>
            <a:r>
              <a:rPr lang="en-US" sz="2800" b="1" i="1" dirty="0" err="1" smtClean="0">
                <a:solidFill>
                  <a:schemeClr val="accent6">
                    <a:lumMod val="50000"/>
                  </a:schemeClr>
                </a:solidFill>
                <a:latin typeface="Times New Roman" pitchFamily="18" charset="0"/>
                <a:cs typeface="Times New Roman" pitchFamily="18" charset="0"/>
              </a:rPr>
              <a:t>Dmytriivna</a:t>
            </a:r>
            <a:endParaRPr lang="uk-UA" sz="2800" b="1" i="1" dirty="0">
              <a:solidFill>
                <a:schemeClr val="accent6">
                  <a:lumMod val="50000"/>
                </a:schemeClr>
              </a:solidFill>
              <a:latin typeface="Times New Roman" pitchFamily="18" charset="0"/>
              <a:cs typeface="Times New Roman" pitchFamily="18" charset="0"/>
            </a:endParaRPr>
          </a:p>
        </p:txBody>
      </p:sp>
      <p:sp>
        <p:nvSpPr>
          <p:cNvPr id="9" name="Подзаголовок 3">
            <a:extLst>
              <a:ext uri="{FF2B5EF4-FFF2-40B4-BE49-F238E27FC236}">
                <a16:creationId xmlns:a16="http://schemas.microsoft.com/office/drawing/2014/main" id="{C0F7B595-B07B-4003-A631-199B0C20BD14}"/>
              </a:ext>
            </a:extLst>
          </p:cNvPr>
          <p:cNvSpPr>
            <a:spLocks noGrp="1" noChangeArrowheads="1"/>
          </p:cNvSpPr>
          <p:nvPr/>
        </p:nvSpPr>
        <p:spPr bwMode="auto">
          <a:xfrm>
            <a:off x="4562855" y="4611941"/>
            <a:ext cx="4025663" cy="1815882"/>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lvl1pPr marL="0" indent="0" algn="ctr" rtl="0" eaLnBrk="0" fontAlgn="base" hangingPunct="0">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r" eaLnBrk="1" hangingPunct="1">
              <a:spcBef>
                <a:spcPct val="0"/>
              </a:spcBef>
            </a:pPr>
            <a:r>
              <a:rPr lang="en-US" sz="2800" dirty="0">
                <a:solidFill>
                  <a:schemeClr val="accent6">
                    <a:lumMod val="50000"/>
                  </a:schemeClr>
                </a:solidFill>
                <a:latin typeface="Times New Roman" pitchFamily="18" charset="0"/>
                <a:cs typeface="Times New Roman" pitchFamily="18" charset="0"/>
              </a:rPr>
              <a:t>Teacher</a:t>
            </a:r>
            <a:r>
              <a:rPr lang="ru-RU" sz="2800" dirty="0">
                <a:solidFill>
                  <a:schemeClr val="accent6">
                    <a:lumMod val="50000"/>
                  </a:schemeClr>
                </a:solidFill>
                <a:latin typeface="Times New Roman" pitchFamily="18" charset="0"/>
                <a:cs typeface="Times New Roman" pitchFamily="18" charset="0"/>
              </a:rPr>
              <a:t>: </a:t>
            </a:r>
            <a:r>
              <a:rPr lang="en-US" sz="2800" dirty="0" smtClean="0">
                <a:solidFill>
                  <a:schemeClr val="accent6">
                    <a:lumMod val="50000"/>
                  </a:schemeClr>
                </a:solidFill>
                <a:latin typeface="Times New Roman" pitchFamily="18" charset="0"/>
                <a:cs typeface="Times New Roman" pitchFamily="18" charset="0"/>
              </a:rPr>
              <a:t>Assistant Professor</a:t>
            </a:r>
            <a:r>
              <a:rPr lang="uk-UA" sz="2800" dirty="0" smtClean="0">
                <a:solidFill>
                  <a:schemeClr val="accent6">
                    <a:lumMod val="50000"/>
                  </a:schemeClr>
                </a:solidFill>
                <a:latin typeface="Times New Roman" pitchFamily="18" charset="0"/>
                <a:cs typeface="Times New Roman" pitchFamily="18" charset="0"/>
              </a:rPr>
              <a:t>,</a:t>
            </a:r>
            <a:r>
              <a:rPr lang="en-US" sz="2800" dirty="0" smtClean="0">
                <a:solidFill>
                  <a:schemeClr val="accent6">
                    <a:lumMod val="50000"/>
                  </a:schemeClr>
                </a:solidFill>
                <a:latin typeface="Times New Roman" pitchFamily="18" charset="0"/>
                <a:cs typeface="Times New Roman" pitchFamily="18" charset="0"/>
              </a:rPr>
              <a:t> PhD</a:t>
            </a:r>
            <a:r>
              <a:rPr lang="uk-UA" sz="2800" dirty="0" smtClean="0">
                <a:solidFill>
                  <a:schemeClr val="accent6">
                    <a:lumMod val="50000"/>
                  </a:schemeClr>
                </a:solidFill>
                <a:latin typeface="Times New Roman" pitchFamily="18" charset="0"/>
                <a:cs typeface="Times New Roman" pitchFamily="18" charset="0"/>
              </a:rPr>
              <a:t> </a:t>
            </a:r>
            <a:endParaRPr lang="uk-UA" sz="2800" dirty="0">
              <a:solidFill>
                <a:schemeClr val="accent6">
                  <a:lumMod val="50000"/>
                </a:schemeClr>
              </a:solidFill>
              <a:latin typeface="Times New Roman" pitchFamily="18" charset="0"/>
              <a:cs typeface="Times New Roman" pitchFamily="18" charset="0"/>
            </a:endParaRPr>
          </a:p>
          <a:p>
            <a:pPr algn="r" eaLnBrk="1" hangingPunct="1">
              <a:spcBef>
                <a:spcPct val="0"/>
              </a:spcBef>
            </a:pPr>
            <a:r>
              <a:rPr lang="en-US" sz="2800" b="1" i="1" dirty="0" err="1">
                <a:solidFill>
                  <a:schemeClr val="accent6">
                    <a:lumMod val="50000"/>
                  </a:schemeClr>
                </a:solidFill>
                <a:latin typeface="Times New Roman" pitchFamily="18" charset="0"/>
                <a:cs typeface="Times New Roman" pitchFamily="18" charset="0"/>
              </a:rPr>
              <a:t>Bobrovska</a:t>
            </a:r>
            <a:r>
              <a:rPr lang="en-US" sz="2800" b="1" i="1" dirty="0">
                <a:solidFill>
                  <a:schemeClr val="accent6">
                    <a:lumMod val="50000"/>
                  </a:schemeClr>
                </a:solidFill>
                <a:latin typeface="Times New Roman" pitchFamily="18" charset="0"/>
                <a:cs typeface="Times New Roman" pitchFamily="18" charset="0"/>
              </a:rPr>
              <a:t> </a:t>
            </a:r>
            <a:r>
              <a:rPr lang="en-US" sz="2800" b="1" i="1" dirty="0" err="1" smtClean="0">
                <a:solidFill>
                  <a:schemeClr val="accent6">
                    <a:lumMod val="50000"/>
                  </a:schemeClr>
                </a:solidFill>
                <a:latin typeface="Times New Roman" pitchFamily="18" charset="0"/>
                <a:cs typeface="Times New Roman" pitchFamily="18" charset="0"/>
              </a:rPr>
              <a:t>Olena</a:t>
            </a:r>
            <a:endParaRPr lang="en-US" sz="2800" b="1" i="1" dirty="0">
              <a:solidFill>
                <a:schemeClr val="accent6">
                  <a:lumMod val="50000"/>
                </a:schemeClr>
              </a:solidFill>
              <a:latin typeface="Times New Roman" pitchFamily="18" charset="0"/>
              <a:cs typeface="Times New Roman" pitchFamily="18" charset="0"/>
            </a:endParaRPr>
          </a:p>
          <a:p>
            <a:pPr algn="r" eaLnBrk="1" hangingPunct="1">
              <a:spcBef>
                <a:spcPct val="0"/>
              </a:spcBef>
            </a:pPr>
            <a:r>
              <a:rPr lang="en-US" sz="2800" b="1" i="1" dirty="0" err="1">
                <a:solidFill>
                  <a:schemeClr val="accent6">
                    <a:lumMod val="50000"/>
                  </a:schemeClr>
                </a:solidFill>
                <a:latin typeface="Times New Roman" pitchFamily="18" charset="0"/>
                <a:cs typeface="Times New Roman" pitchFamily="18" charset="0"/>
              </a:rPr>
              <a:t>Anatolivna</a:t>
            </a:r>
            <a:endParaRPr lang="uk-UA" sz="2800" b="1" i="1" dirty="0">
              <a:solidFill>
                <a:schemeClr val="accent6">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28839805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Содержимое 2"/>
          <p:cNvSpPr>
            <a:spLocks noGrp="1"/>
          </p:cNvSpPr>
          <p:nvPr>
            <p:ph sz="half" idx="1"/>
          </p:nvPr>
        </p:nvSpPr>
        <p:spPr>
          <a:xfrm>
            <a:off x="1234440" y="333375"/>
            <a:ext cx="10863071" cy="1285113"/>
          </a:xfrm>
        </p:spPr>
        <p:txBody>
          <a:bodyPr>
            <a:normAutofit fontScale="85000" lnSpcReduction="10000"/>
          </a:bodyPr>
          <a:lstStyle/>
          <a:p>
            <a:pPr marL="0" indent="0">
              <a:lnSpc>
                <a:spcPct val="110000"/>
              </a:lnSpc>
              <a:spcBef>
                <a:spcPts val="0"/>
              </a:spcBef>
            </a:pPr>
            <a:r>
              <a:rPr lang="en-GB" dirty="0">
                <a:latin typeface="Times New Roman" pitchFamily="18" charset="0"/>
                <a:cs typeface="Times New Roman" pitchFamily="18" charset="0"/>
              </a:rPr>
              <a:t>Plant life has been the source of material and spiritual food for centuries</a:t>
            </a:r>
            <a:r>
              <a:rPr lang="uk-UA" dirty="0">
                <a:latin typeface="Times New Roman" pitchFamily="18" charset="0"/>
                <a:cs typeface="Times New Roman" pitchFamily="18" charset="0"/>
              </a:rPr>
              <a:t>. </a:t>
            </a:r>
            <a:endParaRPr lang="en-US" dirty="0">
              <a:latin typeface="Times New Roman" pitchFamily="18" charset="0"/>
              <a:cs typeface="Times New Roman" pitchFamily="18" charset="0"/>
            </a:endParaRPr>
          </a:p>
          <a:p>
            <a:pPr marL="0" indent="0">
              <a:lnSpc>
                <a:spcPct val="110000"/>
              </a:lnSpc>
              <a:spcBef>
                <a:spcPts val="0"/>
              </a:spcBef>
            </a:pPr>
            <a:r>
              <a:rPr lang="en-GB" dirty="0">
                <a:latin typeface="Times New Roman" pitchFamily="18" charset="0"/>
                <a:cs typeface="Times New Roman" pitchFamily="18" charset="0"/>
              </a:rPr>
              <a:t>Despite rapid development of chemical science</a:t>
            </a:r>
            <a:r>
              <a:rPr lang="uk-UA" dirty="0">
                <a:latin typeface="Times New Roman" pitchFamily="18" charset="0"/>
                <a:cs typeface="Times New Roman" pitchFamily="18" charset="0"/>
              </a:rPr>
              <a:t>, </a:t>
            </a:r>
            <a:r>
              <a:rPr lang="en-GB" dirty="0">
                <a:latin typeface="Times New Roman" pitchFamily="18" charset="0"/>
                <a:cs typeface="Times New Roman" pitchFamily="18" charset="0"/>
              </a:rPr>
              <a:t>invention of effective synthetic medicines</a:t>
            </a:r>
            <a:r>
              <a:rPr lang="uk-UA" dirty="0">
                <a:latin typeface="Times New Roman" pitchFamily="18" charset="0"/>
                <a:cs typeface="Times New Roman" pitchFamily="18" charset="0"/>
              </a:rPr>
              <a:t>, </a:t>
            </a:r>
            <a:r>
              <a:rPr lang="en-GB" dirty="0">
                <a:latin typeface="Times New Roman" pitchFamily="18" charset="0"/>
                <a:cs typeface="Times New Roman" pitchFamily="18" charset="0"/>
              </a:rPr>
              <a:t>medical herbs retain their importance in treatment of various diseases.</a:t>
            </a:r>
            <a:endParaRPr lang="ru-RU" dirty="0">
              <a:latin typeface="Times New Roman" pitchFamily="18" charset="0"/>
              <a:cs typeface="Times New Roman" pitchFamily="18" charset="0"/>
            </a:endParaRPr>
          </a:p>
        </p:txBody>
      </p:sp>
      <p:sp>
        <p:nvSpPr>
          <p:cNvPr id="6" name="Содержимое 5"/>
          <p:cNvSpPr>
            <a:spLocks noGrp="1"/>
          </p:cNvSpPr>
          <p:nvPr>
            <p:ph sz="half" idx="2"/>
          </p:nvPr>
        </p:nvSpPr>
        <p:spPr>
          <a:xfrm>
            <a:off x="304801" y="2363809"/>
            <a:ext cx="6078538" cy="3932216"/>
          </a:xfrm>
        </p:spPr>
        <p:txBody>
          <a:bodyPr rtlCol="0">
            <a:normAutofit fontScale="85000" lnSpcReduction="10000"/>
          </a:bodyPr>
          <a:lstStyle/>
          <a:p>
            <a:pPr marL="0" indent="0" algn="just">
              <a:lnSpc>
                <a:spcPct val="120000"/>
              </a:lnSpc>
              <a:buNone/>
              <a:defRPr/>
            </a:pPr>
            <a:r>
              <a:rPr lang="en-GB" sz="3400" b="1" dirty="0">
                <a:latin typeface="Times New Roman" pitchFamily="18" charset="0"/>
                <a:cs typeface="Times New Roman" pitchFamily="18" charset="0"/>
              </a:rPr>
              <a:t>The aim of the </a:t>
            </a:r>
            <a:r>
              <a:rPr lang="en-GB" sz="3400" b="1" dirty="0">
                <a:latin typeface="Times New Roman" pitchFamily="18" charset="0"/>
                <a:cs typeface="Times New Roman" pitchFamily="18" charset="0"/>
              </a:rPr>
              <a:t>training discipline </a:t>
            </a:r>
            <a:endParaRPr lang="ru-RU" sz="3400" b="1" dirty="0">
              <a:latin typeface="Times New Roman" pitchFamily="18" charset="0"/>
              <a:cs typeface="Times New Roman" pitchFamily="18" charset="0"/>
            </a:endParaRPr>
          </a:p>
          <a:p>
            <a:pPr marL="0" indent="0" algn="just">
              <a:lnSpc>
                <a:spcPct val="120000"/>
              </a:lnSpc>
              <a:buNone/>
              <a:defRPr/>
            </a:pPr>
            <a:r>
              <a:rPr lang="en-GB" sz="3400" dirty="0" smtClean="0">
                <a:latin typeface="Times New Roman" pitchFamily="18" charset="0"/>
                <a:cs typeface="Times New Roman" pitchFamily="18" charset="0"/>
              </a:rPr>
              <a:t>“</a:t>
            </a:r>
            <a:r>
              <a:rPr lang="en-US" sz="3600" b="1" i="1" dirty="0">
                <a:latin typeface="Times New Roman" panose="02020603050405020304" pitchFamily="18" charset="0"/>
                <a:cs typeface="Times New Roman" panose="02020603050405020304" pitchFamily="18" charset="0"/>
              </a:rPr>
              <a:t>Cultivation of the medicinal plants</a:t>
            </a:r>
            <a:r>
              <a:rPr lang="en-GB" sz="3400" dirty="0" smtClean="0">
                <a:latin typeface="Times New Roman" pitchFamily="18" charset="0"/>
                <a:cs typeface="Times New Roman" pitchFamily="18" charset="0"/>
              </a:rPr>
              <a:t>” </a:t>
            </a:r>
            <a:r>
              <a:rPr lang="en-GB" sz="3400" dirty="0">
                <a:latin typeface="Times New Roman" pitchFamily="18" charset="0"/>
                <a:cs typeface="Times New Roman" pitchFamily="18" charset="0"/>
              </a:rPr>
              <a:t>is to achieve the rational exploitation of the medical herb resources, conceive the technology of their cultivation and storage, as well as their use in pharmaceutical industry. </a:t>
            </a:r>
            <a:endParaRPr lang="ru-RU" sz="3400" dirty="0">
              <a:latin typeface="Times New Roman" pitchFamily="18" charset="0"/>
              <a:cs typeface="Times New Roman" pitchFamily="18" charset="0"/>
            </a:endParaRPr>
          </a:p>
          <a:p>
            <a:pPr algn="just">
              <a:defRPr/>
            </a:pPr>
            <a:endParaRPr lang="ru-RU" dirty="0"/>
          </a:p>
        </p:txBody>
      </p:sp>
      <p:pic>
        <p:nvPicPr>
          <p:cNvPr id="16387" name="Picture 2" descr="Картинки по запросу элементы технологии выращивания лекарственных растений"/>
          <p:cNvPicPr>
            <a:picLocks noChangeAspect="1" noChangeArrowheads="1"/>
          </p:cNvPicPr>
          <p:nvPr/>
        </p:nvPicPr>
        <p:blipFill>
          <a:blip r:embed="rId2"/>
          <a:srcRect/>
          <a:stretch>
            <a:fillRect/>
          </a:stretch>
        </p:blipFill>
        <p:spPr bwMode="auto">
          <a:xfrm>
            <a:off x="7010400" y="2592409"/>
            <a:ext cx="4607859" cy="4152016"/>
          </a:xfrm>
          <a:prstGeom prst="rect">
            <a:avLst/>
          </a:prstGeom>
          <a:noFill/>
          <a:ln w="9525">
            <a:noFill/>
            <a:miter lim="800000"/>
            <a:headEnd/>
            <a:tailEnd/>
          </a:ln>
        </p:spPr>
      </p:pic>
      <p:sp>
        <p:nvSpPr>
          <p:cNvPr id="16388" name="AutoShape 4" descr="Картинки по запросу вирощування лікарських рослин картинки"/>
          <p:cNvSpPr>
            <a:spLocks noChangeAspect="1" noChangeArrowheads="1"/>
          </p:cNvSpPr>
          <p:nvPr/>
        </p:nvSpPr>
        <p:spPr bwMode="auto">
          <a:xfrm>
            <a:off x="1679575" y="-144463"/>
            <a:ext cx="304800" cy="304801"/>
          </a:xfrm>
          <a:prstGeom prst="rect">
            <a:avLst/>
          </a:prstGeom>
          <a:noFill/>
          <a:ln w="9525">
            <a:noFill/>
            <a:miter lim="800000"/>
            <a:headEnd/>
            <a:tailEnd/>
          </a:ln>
        </p:spPr>
        <p:txBody>
          <a:bodyPr/>
          <a:lstStyle/>
          <a:p>
            <a:endParaRPr lang="ru-RU">
              <a:latin typeface="Calibri"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33EECA55-0DCB-425D-89AB-64346837C539}"/>
              </a:ext>
            </a:extLst>
          </p:cNvPr>
          <p:cNvSpPr/>
          <p:nvPr/>
        </p:nvSpPr>
        <p:spPr>
          <a:xfrm>
            <a:off x="4471416" y="375891"/>
            <a:ext cx="7580756" cy="3356303"/>
          </a:xfrm>
          <a:prstGeom prst="rect">
            <a:avLst/>
          </a:prstGeom>
        </p:spPr>
        <p:txBody>
          <a:bodyPr wrap="square">
            <a:spAutoFit/>
          </a:bodyPr>
          <a:lstStyle/>
          <a:p>
            <a:pPr algn="just">
              <a:lnSpc>
                <a:spcPct val="107000"/>
              </a:lnSpc>
              <a:spcAft>
                <a:spcPts val="800"/>
              </a:spcAft>
            </a:pPr>
            <a:r>
              <a:rPr lang="uk-UA" sz="2400" b="1" i="1" dirty="0" err="1">
                <a:latin typeface="Times New Roman" panose="02020603050405020304" pitchFamily="18" charset="0"/>
                <a:ea typeface="Calibri" panose="020F0502020204030204" pitchFamily="34" charset="0"/>
                <a:cs typeface="Times New Roman" panose="02020603050405020304" pitchFamily="18" charset="0"/>
              </a:rPr>
              <a:t>Task</a:t>
            </a:r>
            <a:r>
              <a:rPr lang="uk-UA" sz="2400" b="1" i="1" dirty="0">
                <a:latin typeface="Times New Roman" panose="02020603050405020304" pitchFamily="18" charset="0"/>
                <a:ea typeface="Calibri" panose="020F0502020204030204" pitchFamily="34" charset="0"/>
                <a:cs typeface="Times New Roman" panose="02020603050405020304" pitchFamily="18" charset="0"/>
              </a:rPr>
              <a:t> </a:t>
            </a:r>
            <a:r>
              <a:rPr lang="uk-UA" sz="2400" b="1" i="1" dirty="0" err="1">
                <a:latin typeface="Times New Roman" panose="02020603050405020304" pitchFamily="18" charset="0"/>
                <a:ea typeface="Calibri" panose="020F0502020204030204" pitchFamily="34" charset="0"/>
                <a:cs typeface="Times New Roman" panose="02020603050405020304" pitchFamily="18" charset="0"/>
              </a:rPr>
              <a:t>of</a:t>
            </a:r>
            <a:r>
              <a:rPr lang="uk-UA" sz="2400" b="1" i="1" dirty="0">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smtClean="0">
                <a:latin typeface="Times New Roman" panose="02020603050405020304" pitchFamily="18" charset="0"/>
                <a:ea typeface="Calibri" panose="020F0502020204030204" pitchFamily="34" charset="0"/>
                <a:cs typeface="Times New Roman" panose="02020603050405020304" pitchFamily="18" charset="0"/>
              </a:rPr>
              <a:t>the training discipline is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to</a:t>
            </a:r>
            <a:r>
              <a:rPr lang="uk-UA" sz="2400" b="1" i="1" dirty="0" smtClean="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consider</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the</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detailed</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classification</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of</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medicinal</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plants</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not</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only</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by</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origin</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and</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degree</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of</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their </a:t>
            </a:r>
            <a:r>
              <a:rPr lang="uk-UA" sz="2400" dirty="0" err="1" smtClean="0">
                <a:latin typeface="Times New Roman" panose="02020603050405020304" pitchFamily="18" charset="0"/>
                <a:ea typeface="Calibri" panose="020F0502020204030204" pitchFamily="34" charset="0"/>
                <a:cs typeface="Times New Roman" panose="02020603050405020304" pitchFamily="18" charset="0"/>
              </a:rPr>
              <a:t>naturalization</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but also by </a:t>
            </a:r>
            <a:r>
              <a:rPr lang="uk-UA" sz="2400" dirty="0" err="1" smtClean="0">
                <a:latin typeface="Times New Roman" panose="02020603050405020304" pitchFamily="18" charset="0"/>
                <a:ea typeface="Calibri" panose="020F0502020204030204" pitchFamily="34" charset="0"/>
                <a:cs typeface="Times New Roman" panose="02020603050405020304" pitchFamily="18" charset="0"/>
              </a:rPr>
              <a:t>botanical</a:t>
            </a:r>
            <a:r>
              <a:rPr lang="uk-UA"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reference </a:t>
            </a:r>
            <a:r>
              <a:rPr lang="uk-UA" sz="2400" dirty="0" err="1" smtClean="0">
                <a:latin typeface="Times New Roman" panose="02020603050405020304" pitchFamily="18" charset="0"/>
                <a:ea typeface="Calibri" panose="020F0502020204030204" pitchFamily="34" charset="0"/>
                <a:cs typeface="Times New Roman" panose="02020603050405020304" pitchFamily="18" charset="0"/>
              </a:rPr>
              <a:t>and</a:t>
            </a:r>
            <a:r>
              <a:rPr lang="uk-UA"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smtClean="0">
                <a:latin typeface="Times New Roman" panose="02020603050405020304" pitchFamily="18" charset="0"/>
                <a:ea typeface="Calibri" panose="020F0502020204030204" pitchFamily="34" charset="0"/>
                <a:cs typeface="Times New Roman" panose="02020603050405020304" pitchFamily="18" charset="0"/>
              </a:rPr>
              <a:t>agricultural</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use</a:t>
            </a:r>
            <a:r>
              <a:rPr lang="uk-UA" sz="2400" dirty="0" smtClean="0">
                <a:latin typeface="Times New Roman" panose="02020603050405020304" pitchFamily="18" charset="0"/>
                <a:ea typeface="Calibri" panose="020F0502020204030204" pitchFamily="34" charset="0"/>
                <a:cs typeface="Times New Roman" panose="02020603050405020304" pitchFamily="18" charset="0"/>
              </a:rPr>
              <a:t>; </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The Course also considers classification of plants by</a:t>
            </a:r>
            <a:r>
              <a:rPr lang="uk-UA"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the</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smtClean="0">
                <a:latin typeface="Times New Roman" panose="02020603050405020304" pitchFamily="18" charset="0"/>
                <a:ea typeface="Calibri" panose="020F0502020204030204" pitchFamily="34" charset="0"/>
                <a:cs typeface="Times New Roman" panose="02020603050405020304" pitchFamily="18" charset="0"/>
              </a:rPr>
              <a:t>substance</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t>
            </a:r>
            <a:r>
              <a:rPr lang="uk-UA"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which is</a:t>
            </a:r>
            <a:r>
              <a:rPr lang="uk-UA"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smtClean="0">
                <a:latin typeface="Times New Roman" panose="02020603050405020304" pitchFamily="18" charset="0"/>
                <a:ea typeface="Calibri" panose="020F0502020204030204" pitchFamily="34" charset="0"/>
                <a:cs typeface="Times New Roman" panose="02020603050405020304" pitchFamily="18" charset="0"/>
              </a:rPr>
              <a:t>accumulate</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d</a:t>
            </a:r>
            <a:r>
              <a:rPr lang="uk-UA"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as</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the</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main</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smtClean="0">
                <a:latin typeface="Times New Roman" panose="02020603050405020304" pitchFamily="18" charset="0"/>
                <a:ea typeface="Calibri" panose="020F0502020204030204" pitchFamily="34" charset="0"/>
                <a:cs typeface="Times New Roman" panose="02020603050405020304" pitchFamily="18" charset="0"/>
              </a:rPr>
              <a:t>one</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and by the</a:t>
            </a:r>
            <a:r>
              <a:rPr lang="uk-UA"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smtClean="0">
                <a:latin typeface="Times New Roman" panose="02020603050405020304" pitchFamily="18" charset="0"/>
                <a:ea typeface="Calibri" panose="020F0502020204030204" pitchFamily="34" charset="0"/>
                <a:cs typeface="Times New Roman" panose="02020603050405020304" pitchFamily="18" charset="0"/>
              </a:rPr>
              <a:t>organs</a:t>
            </a:r>
            <a:r>
              <a:rPr lang="uk-UA"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that</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are</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used</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to</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prepare</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en-GB" sz="2400" dirty="0" smtClean="0">
                <a:latin typeface="Times New Roman" panose="02020603050405020304" pitchFamily="18" charset="0"/>
                <a:ea typeface="Calibri" panose="020F0502020204030204" pitchFamily="34" charset="0"/>
                <a:cs typeface="Times New Roman" panose="02020603050405020304" pitchFamily="18" charset="0"/>
              </a:rPr>
              <a:t>medications</a:t>
            </a:r>
            <a:r>
              <a:rPr lang="uk-UA" sz="2400" dirty="0" err="1" smtClean="0">
                <a:latin typeface="Times New Roman" panose="02020603050405020304" pitchFamily="18" charset="0"/>
                <a:ea typeface="Calibri" panose="020F0502020204030204" pitchFamily="34" charset="0"/>
                <a:cs typeface="Times New Roman" panose="02020603050405020304" pitchFamily="18" charset="0"/>
              </a:rPr>
              <a:t>and</a:t>
            </a:r>
            <a:r>
              <a:rPr lang="uk-UA"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their</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action</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and</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even</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the</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main</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application</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p>
        </p:txBody>
      </p:sp>
      <p:pic>
        <p:nvPicPr>
          <p:cNvPr id="9" name="Picture 6" descr="&amp;Kcy;&amp;acy;&amp;rcy;&amp;tcy;&amp;icy;&amp;ncy;&amp;kcy;&amp;icy; &amp;pcy;&amp;ocy; &amp;zcy;&amp;acy;&amp;pcy;&amp;rcy;&amp;ocy;&amp;scy;&amp;ucy; &amp;kcy;&amp;acy;&amp;rcy;&amp;tcy;&amp;icy;&amp;ncy;&amp;kcy;&amp;icy; &amp;lcy;&amp;icy;&amp;scy;&amp;tcy;&amp;softcy;&amp;yacy; &amp;lcy;&amp;iecy;&amp;kcy;&amp;acy;&amp;rcy;&amp;scy;&amp;tcy;&amp;vcy;&amp;iecy;&amp;ncy;&amp;ncy;&amp;ocy;&amp;iecy; &amp;scy;&amp;iukcy;&amp;rcy;&amp;softcy;&amp;iecy;">
            <a:extLst>
              <a:ext uri="{FF2B5EF4-FFF2-40B4-BE49-F238E27FC236}">
                <a16:creationId xmlns:a16="http://schemas.microsoft.com/office/drawing/2014/main" id="{1884A407-001D-4CC4-8213-33CE19ABDB9E}"/>
              </a:ext>
            </a:extLst>
          </p:cNvPr>
          <p:cNvPicPr>
            <a:picLocks noChangeAspect="1" noChangeArrowheads="1"/>
          </p:cNvPicPr>
          <p:nvPr/>
        </p:nvPicPr>
        <p:blipFill>
          <a:blip r:embed="rId2"/>
          <a:srcRect/>
          <a:stretch>
            <a:fillRect/>
          </a:stretch>
        </p:blipFill>
        <p:spPr bwMode="auto">
          <a:xfrm>
            <a:off x="630513" y="375891"/>
            <a:ext cx="3732145" cy="3281709"/>
          </a:xfrm>
          <a:prstGeom prst="rect">
            <a:avLst/>
          </a:prstGeom>
          <a:noFill/>
          <a:ln w="9525">
            <a:noFill/>
            <a:miter lim="800000"/>
            <a:headEnd/>
            <a:tailEnd/>
          </a:ln>
        </p:spPr>
      </p:pic>
      <p:pic>
        <p:nvPicPr>
          <p:cNvPr id="10" name="Picture 10" descr="&amp;Kcy;&amp;acy;&amp;rcy;&amp;tcy;&amp;icy;&amp;ncy;&amp;kcy;&amp;icy; &amp;pcy;&amp;ocy; &amp;zcy;&amp;acy;&amp;pcy;&amp;rcy;&amp;ocy;&amp;scy;&amp;ucy; &amp;kcy;&amp;acy;&amp;rcy;&amp;tcy;&amp;icy;&amp;ncy;&amp;kcy;&amp;icy; &amp;lcy;&amp;icy;&amp;scy;&amp;tcy;&amp;softcy;&amp;yacy; &amp;lcy;&amp;iecy;&amp;kcy;&amp;acy;&amp;rcy;&amp;scy;&amp;tcy;&amp;vcy;&amp;iecy;&amp;ncy;&amp;ncy;&amp;ocy;&amp;iecy; &amp;scy;&amp;iukcy;&amp;rcy;&amp;softcy;&amp;iecy;">
            <a:extLst>
              <a:ext uri="{FF2B5EF4-FFF2-40B4-BE49-F238E27FC236}">
                <a16:creationId xmlns:a16="http://schemas.microsoft.com/office/drawing/2014/main" id="{BBC1F97D-7FBD-433A-B082-B6C05E9E1921}"/>
              </a:ext>
            </a:extLst>
          </p:cNvPr>
          <p:cNvPicPr>
            <a:picLocks noChangeAspect="1" noChangeArrowheads="1"/>
          </p:cNvPicPr>
          <p:nvPr/>
        </p:nvPicPr>
        <p:blipFill>
          <a:blip r:embed="rId3"/>
          <a:srcRect/>
          <a:stretch>
            <a:fillRect/>
          </a:stretch>
        </p:blipFill>
        <p:spPr bwMode="auto">
          <a:xfrm>
            <a:off x="8452959" y="3657600"/>
            <a:ext cx="3599213" cy="3125806"/>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E596AECC-0AE4-48D6-B596-15EEDC4D20FB}"/>
              </a:ext>
            </a:extLst>
          </p:cNvPr>
          <p:cNvSpPr/>
          <p:nvPr/>
        </p:nvSpPr>
        <p:spPr>
          <a:xfrm>
            <a:off x="289953" y="4054223"/>
            <a:ext cx="6682348" cy="2170787"/>
          </a:xfrm>
          <a:prstGeom prst="rect">
            <a:avLst/>
          </a:prstGeom>
        </p:spPr>
        <p:txBody>
          <a:bodyPr wrap="square">
            <a:spAutoFit/>
          </a:bodyPr>
          <a:lstStyle/>
          <a:p>
            <a:pPr algn="just">
              <a:lnSpc>
                <a:spcPct val="107000"/>
              </a:lnSpc>
              <a:spcAft>
                <a:spcPts val="800"/>
              </a:spcAft>
            </a:pPr>
            <a:r>
              <a:rPr lang="uk-UA" sz="2400" b="1" i="1" dirty="0" err="1">
                <a:latin typeface="Times New Roman" panose="02020603050405020304" pitchFamily="18" charset="0"/>
                <a:ea typeface="Calibri" panose="020F0502020204030204" pitchFamily="34" charset="0"/>
                <a:cs typeface="Times New Roman" panose="02020603050405020304" pitchFamily="18" charset="0"/>
              </a:rPr>
              <a:t>Namely</a:t>
            </a:r>
            <a:r>
              <a:rPr lang="uk-UA" sz="2400" b="1" i="1" dirty="0">
                <a:latin typeface="Times New Roman" panose="02020603050405020304" pitchFamily="18" charset="0"/>
                <a:ea typeface="Calibri" panose="020F0502020204030204" pitchFamily="34" charset="0"/>
                <a:cs typeface="Times New Roman" panose="02020603050405020304" pitchFamily="18" charset="0"/>
              </a:rPr>
              <a:t>:</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en-GB" sz="2400" dirty="0">
                <a:latin typeface="Times New Roman" panose="02020603050405020304" pitchFamily="18" charset="0"/>
                <a:ea typeface="Calibri" panose="020F0502020204030204" pitchFamily="34" charset="0"/>
                <a:cs typeface="Times New Roman" panose="02020603050405020304" pitchFamily="18" charset="0"/>
              </a:rPr>
              <a:t>soil treatment</a:t>
            </a:r>
            <a:r>
              <a:rPr lang="uk-UA"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making</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fertilizers</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the</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preparation</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of</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seeds</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and</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planting</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material</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rules of</a:t>
            </a:r>
            <a:r>
              <a:rPr lang="uk-UA"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landing</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smtClean="0">
                <a:latin typeface="Times New Roman" panose="02020603050405020304" pitchFamily="18" charset="0"/>
                <a:ea typeface="Calibri" panose="020F0502020204030204" pitchFamily="34" charset="0"/>
                <a:cs typeface="Times New Roman" panose="02020603050405020304" pitchFamily="18" charset="0"/>
              </a:rPr>
              <a:t>plantations</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control</a:t>
            </a:r>
            <a:r>
              <a:rPr lang="uk-UA" sz="2400" dirty="0" smtClean="0">
                <a:latin typeface="Times New Roman" panose="02020603050405020304" pitchFamily="18" charset="0"/>
                <a:ea typeface="Calibri" panose="020F0502020204030204" pitchFamily="34" charset="0"/>
                <a:cs typeface="Times New Roman" panose="02020603050405020304" pitchFamily="18" charset="0"/>
              </a:rPr>
              <a:t>.</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uk-UA" sz="2400" dirty="0" err="1">
                <a:latin typeface="Times New Roman" panose="02020603050405020304" pitchFamily="18" charset="0"/>
                <a:ea typeface="Calibri" panose="020F0502020204030204" pitchFamily="34" charset="0"/>
                <a:cs typeface="Times New Roman" panose="02020603050405020304" pitchFamily="18" charset="0"/>
              </a:rPr>
              <a:t>The</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impact</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of</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various</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factors</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on</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the</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raw medicinal plant material’ quality </a:t>
            </a:r>
            <a:r>
              <a:rPr lang="uk-UA" sz="2400" dirty="0" err="1" smtClean="0">
                <a:latin typeface="Times New Roman" panose="02020603050405020304" pitchFamily="18" charset="0"/>
                <a:ea typeface="Calibri" panose="020F0502020204030204" pitchFamily="34" charset="0"/>
                <a:cs typeface="Times New Roman" panose="02020603050405020304" pitchFamily="18" charset="0"/>
              </a:rPr>
              <a:t>is</a:t>
            </a:r>
            <a:r>
              <a:rPr lang="uk-UA"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smtClean="0">
                <a:latin typeface="Times New Roman" panose="02020603050405020304" pitchFamily="18" charset="0"/>
                <a:ea typeface="Calibri" panose="020F0502020204030204" pitchFamily="34" charset="0"/>
                <a:cs typeface="Times New Roman" panose="02020603050405020304" pitchFamily="18" charset="0"/>
              </a:rPr>
              <a:t>considered</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too</a:t>
            </a:r>
            <a:r>
              <a:rPr lang="uk-UA" sz="2400" dirty="0" smtClean="0">
                <a:latin typeface="Times New Roman" panose="02020603050405020304" pitchFamily="18" charset="0"/>
                <a:ea typeface="Calibri" panose="020F0502020204030204" pitchFamily="34" charset="0"/>
                <a:cs typeface="Times New Roman" panose="02020603050405020304" pitchFamily="18" charset="0"/>
              </a:rPr>
              <a:t>. </a:t>
            </a:r>
            <a:endParaRPr lang="uk-UA" sz="24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289CFFBF-5918-433B-BAA9-D90404AB91B6}"/>
              </a:ext>
            </a:extLst>
          </p:cNvPr>
          <p:cNvSpPr/>
          <p:nvPr/>
        </p:nvSpPr>
        <p:spPr>
          <a:xfrm>
            <a:off x="5436392" y="459575"/>
            <a:ext cx="6096000" cy="1673022"/>
          </a:xfrm>
          <a:prstGeom prst="rect">
            <a:avLst/>
          </a:prstGeom>
        </p:spPr>
        <p:txBody>
          <a:bodyPr wrap="square">
            <a:spAutoFit/>
          </a:bodyPr>
          <a:lstStyle/>
          <a:p>
            <a:pPr algn="just">
              <a:lnSpc>
                <a:spcPct val="107000"/>
              </a:lnSpc>
              <a:spcAft>
                <a:spcPts val="800"/>
              </a:spcAft>
            </a:pPr>
            <a:r>
              <a:rPr lang="uk-UA" sz="2400" dirty="0" err="1">
                <a:latin typeface="Times New Roman" panose="02020603050405020304" pitchFamily="18" charset="0"/>
                <a:ea typeface="Calibri" panose="020F0502020204030204" pitchFamily="34" charset="0"/>
                <a:cs typeface="Times New Roman" panose="02020603050405020304" pitchFamily="18" charset="0"/>
              </a:rPr>
              <a:t>In</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the</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rate</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of</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the</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C</a:t>
            </a:r>
            <a:r>
              <a:rPr lang="uk-UA" sz="2400" dirty="0" err="1" smtClean="0">
                <a:latin typeface="Times New Roman" panose="02020603050405020304" pitchFamily="18" charset="0"/>
                <a:ea typeface="Calibri" panose="020F0502020204030204" pitchFamily="34" charset="0"/>
                <a:cs typeface="Times New Roman" panose="02020603050405020304" pitchFamily="18" charset="0"/>
              </a:rPr>
              <a:t>ourse</a:t>
            </a:r>
            <a:r>
              <a:rPr lang="uk-UA"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smtClean="0">
                <a:latin typeface="Times New Roman" panose="02020603050405020304" pitchFamily="18" charset="0"/>
                <a:ea typeface="Calibri" panose="020F0502020204030204" pitchFamily="34" charset="0"/>
                <a:cs typeface="Times New Roman" panose="02020603050405020304" pitchFamily="18" charset="0"/>
              </a:rPr>
              <a:t>compulsory</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is studying </a:t>
            </a:r>
            <a:r>
              <a:rPr lang="uk-UA" sz="2400" dirty="0" err="1" smtClean="0">
                <a:latin typeface="Times New Roman" panose="02020603050405020304" pitchFamily="18" charset="0"/>
                <a:ea typeface="Calibri" panose="020F0502020204030204" pitchFamily="34" charset="0"/>
                <a:cs typeface="Times New Roman" panose="02020603050405020304" pitchFamily="18" charset="0"/>
              </a:rPr>
              <a:t>some</a:t>
            </a:r>
            <a:r>
              <a:rPr lang="uk-UA"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features</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of</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agrotechnics</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of</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cultivation</a:t>
            </a:r>
            <a:r>
              <a:rPr lang="uk-UA"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of</a:t>
            </a:r>
            <a:r>
              <a:rPr lang="uk-UA"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annual</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latin typeface="Times New Roman" panose="02020603050405020304" pitchFamily="18" charset="0"/>
                <a:ea typeface="Calibri" panose="020F0502020204030204" pitchFamily="34" charset="0"/>
                <a:cs typeface="Times New Roman" panose="02020603050405020304" pitchFamily="18" charset="0"/>
              </a:rPr>
              <a:t>perennial</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herbal </a:t>
            </a:r>
            <a:r>
              <a:rPr lang="uk-UA" sz="2400" dirty="0" err="1" smtClean="0">
                <a:latin typeface="Times New Roman" panose="02020603050405020304" pitchFamily="18" charset="0"/>
                <a:ea typeface="Calibri" panose="020F0502020204030204" pitchFamily="34" charset="0"/>
                <a:cs typeface="Times New Roman" panose="02020603050405020304" pitchFamily="18" charset="0"/>
              </a:rPr>
              <a:t>and</a:t>
            </a:r>
            <a:r>
              <a:rPr lang="uk-UA"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smtClean="0">
                <a:latin typeface="Times New Roman" panose="02020603050405020304" pitchFamily="18" charset="0"/>
                <a:ea typeface="Calibri" panose="020F0502020204030204" pitchFamily="34" charset="0"/>
                <a:cs typeface="Times New Roman" panose="02020603050405020304" pitchFamily="18" charset="0"/>
              </a:rPr>
              <a:t>wood</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y</a:t>
            </a:r>
            <a:r>
              <a:rPr lang="uk-UA" sz="2400" dirty="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smtClean="0">
                <a:latin typeface="Times New Roman" panose="02020603050405020304" pitchFamily="18" charset="0"/>
                <a:ea typeface="Calibri" panose="020F0502020204030204" pitchFamily="34" charset="0"/>
                <a:cs typeface="Times New Roman" panose="02020603050405020304" pitchFamily="18" charset="0"/>
              </a:rPr>
              <a:t>medicinal</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smtClean="0">
                <a:latin typeface="Times New Roman" panose="02020603050405020304" pitchFamily="18" charset="0"/>
                <a:ea typeface="Calibri" panose="020F0502020204030204" pitchFamily="34" charset="0"/>
                <a:cs typeface="Times New Roman" panose="02020603050405020304" pitchFamily="18" charset="0"/>
              </a:rPr>
              <a:t>plants</a:t>
            </a:r>
            <a:r>
              <a:rPr lang="uk-UA" sz="2400" dirty="0" smtClean="0">
                <a:latin typeface="Times New Roman" panose="02020603050405020304" pitchFamily="18" charset="0"/>
                <a:ea typeface="Calibri" panose="020F0502020204030204" pitchFamily="34" charset="0"/>
                <a:cs typeface="Times New Roman" panose="02020603050405020304" pitchFamily="18" charset="0"/>
              </a:rPr>
              <a:t>.</a:t>
            </a:r>
            <a:endParaRPr lang="ru-RU" sz="24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2" descr="Картинки по запросу картинки по растениям">
            <a:extLst>
              <a:ext uri="{FF2B5EF4-FFF2-40B4-BE49-F238E27FC236}">
                <a16:creationId xmlns:a16="http://schemas.microsoft.com/office/drawing/2014/main" id="{9C859F58-F771-4136-809B-09626906E405}"/>
              </a:ext>
            </a:extLst>
          </p:cNvPr>
          <p:cNvPicPr>
            <a:picLocks noChangeAspect="1" noChangeArrowheads="1"/>
          </p:cNvPicPr>
          <p:nvPr/>
        </p:nvPicPr>
        <p:blipFill>
          <a:blip r:embed="rId2"/>
          <a:srcRect/>
          <a:stretch>
            <a:fillRect/>
          </a:stretch>
        </p:blipFill>
        <p:spPr bwMode="auto">
          <a:xfrm>
            <a:off x="797160" y="307480"/>
            <a:ext cx="3699408" cy="3307257"/>
          </a:xfrm>
          <a:prstGeom prst="rect">
            <a:avLst/>
          </a:prstGeom>
          <a:noFill/>
          <a:ln w="9525">
            <a:noFill/>
            <a:miter lim="800000"/>
            <a:headEnd/>
            <a:tailEnd/>
          </a:ln>
        </p:spPr>
      </p:pic>
      <p:pic>
        <p:nvPicPr>
          <p:cNvPr id="8" name="Рисунок 7" descr="Картинки по запросу полив в теплице из поликарбоната">
            <a:extLst>
              <a:ext uri="{FF2B5EF4-FFF2-40B4-BE49-F238E27FC236}">
                <a16:creationId xmlns:a16="http://schemas.microsoft.com/office/drawing/2014/main" id="{1DE94081-9861-49F0-A169-EA3C52EB9FB2}"/>
              </a:ext>
            </a:extLst>
          </p:cNvPr>
          <p:cNvPicPr>
            <a:picLocks noChangeAspect="1" noChangeArrowheads="1"/>
          </p:cNvPicPr>
          <p:nvPr/>
        </p:nvPicPr>
        <p:blipFill>
          <a:blip r:embed="rId3"/>
          <a:srcRect/>
          <a:stretch>
            <a:fillRect/>
          </a:stretch>
        </p:blipFill>
        <p:spPr bwMode="auto">
          <a:xfrm>
            <a:off x="7695433" y="2821124"/>
            <a:ext cx="4036985" cy="3847416"/>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9E634EDB-9BB4-4CA3-9BB1-1268BDFABB04}"/>
              </a:ext>
            </a:extLst>
          </p:cNvPr>
          <p:cNvSpPr/>
          <p:nvPr/>
        </p:nvSpPr>
        <p:spPr>
          <a:xfrm>
            <a:off x="4992624" y="140691"/>
            <a:ext cx="7040880" cy="3103222"/>
          </a:xfrm>
          <a:prstGeom prst="rect">
            <a:avLst/>
          </a:prstGeom>
        </p:spPr>
        <p:txBody>
          <a:bodyPr wrap="square">
            <a:spAutoFit/>
          </a:bodyPr>
          <a:lstStyle/>
          <a:p>
            <a:pPr algn="just">
              <a:lnSpc>
                <a:spcPct val="107000"/>
              </a:lnSpc>
              <a:spcAft>
                <a:spcPts val="800"/>
              </a:spcAft>
            </a:pPr>
            <a:r>
              <a:rPr lang="en-US" sz="2300" dirty="0">
                <a:latin typeface="Times New Roman" panose="02020603050405020304" pitchFamily="18" charset="0"/>
                <a:ea typeface="Calibri" panose="020F0502020204030204" pitchFamily="34" charset="0"/>
                <a:cs typeface="Times New Roman" panose="02020603050405020304" pitchFamily="18" charset="0"/>
              </a:rPr>
              <a:t>Separately, attention is paid to the requirements for the collection of various types of medicinal raw materials, depending on the </a:t>
            </a:r>
            <a:r>
              <a:rPr lang="en-US" sz="2300" dirty="0" err="1">
                <a:latin typeface="Times New Roman" panose="02020603050405020304" pitchFamily="18" charset="0"/>
                <a:ea typeface="Calibri" panose="020F0502020204030204" pitchFamily="34" charset="0"/>
                <a:cs typeface="Times New Roman" panose="02020603050405020304" pitchFamily="18" charset="0"/>
              </a:rPr>
              <a:t>phenological</a:t>
            </a:r>
            <a:r>
              <a:rPr lang="en-US" sz="2300" dirty="0">
                <a:latin typeface="Times New Roman" panose="02020603050405020304" pitchFamily="18" charset="0"/>
                <a:ea typeface="Calibri" panose="020F0502020204030204" pitchFamily="34" charset="0"/>
                <a:cs typeface="Times New Roman" panose="02020603050405020304" pitchFamily="18" charset="0"/>
              </a:rPr>
              <a:t> phases of plant development (the beginning of the growing season, budding, flowering, fruiting, the end of the growing </a:t>
            </a:r>
            <a:r>
              <a:rPr lang="en-US" sz="2300" dirty="0" smtClean="0">
                <a:latin typeface="Times New Roman" panose="02020603050405020304" pitchFamily="18" charset="0"/>
                <a:ea typeface="Calibri" panose="020F0502020204030204" pitchFamily="34" charset="0"/>
                <a:cs typeface="Times New Roman" panose="02020603050405020304" pitchFamily="18" charset="0"/>
              </a:rPr>
              <a:t>season)</a:t>
            </a:r>
            <a:r>
              <a:rPr lang="ru-RU" sz="2300" dirty="0" smtClean="0">
                <a:latin typeface="Times New Roman" panose="02020603050405020304" pitchFamily="18" charset="0"/>
                <a:ea typeface="Calibri" panose="020F0502020204030204" pitchFamily="34" charset="0"/>
                <a:cs typeface="Times New Roman" panose="02020603050405020304" pitchFamily="18" charset="0"/>
              </a:rPr>
              <a:t>,</a:t>
            </a:r>
            <a:r>
              <a:rPr lang="en-US" sz="23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300" dirty="0">
                <a:latin typeface="Times New Roman" panose="02020603050405020304" pitchFamily="18" charset="0"/>
                <a:ea typeface="Calibri" panose="020F0502020204030204" pitchFamily="34" charset="0"/>
                <a:cs typeface="Times New Roman" panose="02020603050405020304" pitchFamily="18" charset="0"/>
              </a:rPr>
              <a:t>its further drying (air, air-shadow, air-solar, thermal, </a:t>
            </a:r>
            <a:r>
              <a:rPr lang="en-US" sz="2300" dirty="0" err="1">
                <a:latin typeface="Times New Roman" panose="02020603050405020304" pitchFamily="18" charset="0"/>
                <a:ea typeface="Calibri" panose="020F0502020204030204" pitchFamily="34" charset="0"/>
                <a:cs typeface="Times New Roman" panose="02020603050405020304" pitchFamily="18" charset="0"/>
              </a:rPr>
              <a:t>lyophilization</a:t>
            </a:r>
            <a:r>
              <a:rPr lang="en-US" sz="2300" dirty="0">
                <a:latin typeface="Times New Roman" panose="02020603050405020304" pitchFamily="18" charset="0"/>
                <a:ea typeface="Calibri" panose="020F0502020204030204" pitchFamily="34" charset="0"/>
                <a:cs typeface="Times New Roman" panose="02020603050405020304" pitchFamily="18" charset="0"/>
              </a:rPr>
              <a:t>) and storage (conditions, term, temperature, humidity</a:t>
            </a:r>
            <a:r>
              <a:rPr lang="en-US" sz="2300" dirty="0" smtClean="0">
                <a:latin typeface="Times New Roman" panose="02020603050405020304" pitchFamily="18" charset="0"/>
                <a:ea typeface="Calibri" panose="020F0502020204030204" pitchFamily="34" charset="0"/>
                <a:cs typeface="Times New Roman" panose="02020603050405020304" pitchFamily="18" charset="0"/>
              </a:rPr>
              <a:t>).</a:t>
            </a:r>
            <a:endParaRPr lang="ru-RU" sz="2300" dirty="0"/>
          </a:p>
        </p:txBody>
      </p:sp>
      <p:pic>
        <p:nvPicPr>
          <p:cNvPr id="5" name="Рисунок 6" descr="Картинки по запросу насіння у мішках">
            <a:extLst>
              <a:ext uri="{FF2B5EF4-FFF2-40B4-BE49-F238E27FC236}">
                <a16:creationId xmlns:a16="http://schemas.microsoft.com/office/drawing/2014/main" id="{1FD5AAAA-FE73-4F71-9C48-DDD0CA1DE8D5}"/>
              </a:ext>
            </a:extLst>
          </p:cNvPr>
          <p:cNvPicPr>
            <a:picLocks noChangeAspect="1" noChangeArrowheads="1"/>
          </p:cNvPicPr>
          <p:nvPr/>
        </p:nvPicPr>
        <p:blipFill>
          <a:blip r:embed="rId2"/>
          <a:srcRect/>
          <a:stretch>
            <a:fillRect/>
          </a:stretch>
        </p:blipFill>
        <p:spPr bwMode="auto">
          <a:xfrm>
            <a:off x="340648" y="140691"/>
            <a:ext cx="4519294" cy="3329271"/>
          </a:xfrm>
          <a:prstGeom prst="rect">
            <a:avLst/>
          </a:prstGeom>
          <a:noFill/>
          <a:ln w="9525">
            <a:noFill/>
            <a:miter lim="800000"/>
            <a:headEnd/>
            <a:tailEnd/>
          </a:ln>
        </p:spPr>
      </p:pic>
      <p:pic>
        <p:nvPicPr>
          <p:cNvPr id="6" name="Picture 2" descr="Картинки по запросу начало вегетации">
            <a:extLst>
              <a:ext uri="{FF2B5EF4-FFF2-40B4-BE49-F238E27FC236}">
                <a16:creationId xmlns:a16="http://schemas.microsoft.com/office/drawing/2014/main" id="{FDD7F91C-D7AE-4AE9-9CE2-2D963F441DBA}"/>
              </a:ext>
            </a:extLst>
          </p:cNvPr>
          <p:cNvPicPr>
            <a:picLocks noChangeAspect="1" noChangeArrowheads="1"/>
          </p:cNvPicPr>
          <p:nvPr/>
        </p:nvPicPr>
        <p:blipFill>
          <a:blip r:embed="rId3"/>
          <a:srcRect/>
          <a:stretch>
            <a:fillRect/>
          </a:stretch>
        </p:blipFill>
        <p:spPr bwMode="auto">
          <a:xfrm>
            <a:off x="7424928" y="3212118"/>
            <a:ext cx="4514435" cy="3512229"/>
          </a:xfrm>
          <a:prstGeom prst="rect">
            <a:avLst/>
          </a:prstGeom>
          <a:noFill/>
          <a:ln w="9525">
            <a:noFill/>
            <a:miter lim="800000"/>
            <a:headEnd/>
            <a:tailEnd/>
          </a:ln>
        </p:spPr>
      </p:pic>
    </p:spTree>
    <p:extLst>
      <p:ext uri="{BB962C8B-B14F-4D97-AF65-F5344CB8AC3E}">
        <p14:creationId xmlns:p14="http://schemas.microsoft.com/office/powerpoint/2010/main" val="18212571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Картинки по запросу выращивание лекарственных растений">
            <a:extLst>
              <a:ext uri="{FF2B5EF4-FFF2-40B4-BE49-F238E27FC236}">
                <a16:creationId xmlns:a16="http://schemas.microsoft.com/office/drawing/2014/main" id="{7F5E203D-4817-4ED6-8F04-D77BFB410402}"/>
              </a:ext>
            </a:extLst>
          </p:cNvPr>
          <p:cNvPicPr>
            <a:picLocks noChangeAspect="1" noChangeArrowheads="1"/>
          </p:cNvPicPr>
          <p:nvPr/>
        </p:nvPicPr>
        <p:blipFill>
          <a:blip r:embed="rId2"/>
          <a:srcRect/>
          <a:stretch>
            <a:fillRect/>
          </a:stretch>
        </p:blipFill>
        <p:spPr bwMode="auto">
          <a:xfrm>
            <a:off x="305440" y="256868"/>
            <a:ext cx="4696971" cy="3552523"/>
          </a:xfrm>
          <a:prstGeom prst="rect">
            <a:avLst/>
          </a:prstGeom>
          <a:noFill/>
          <a:ln w="9525">
            <a:noFill/>
            <a:miter lim="800000"/>
            <a:headEnd/>
            <a:tailEnd/>
          </a:ln>
        </p:spPr>
      </p:pic>
      <p:pic>
        <p:nvPicPr>
          <p:cNvPr id="5" name="Picture 2" descr="Картинки по запросу хозяйства лекарственных растений">
            <a:extLst>
              <a:ext uri="{FF2B5EF4-FFF2-40B4-BE49-F238E27FC236}">
                <a16:creationId xmlns:a16="http://schemas.microsoft.com/office/drawing/2014/main" id="{0B645498-238F-4007-BD27-1609885BDE26}"/>
              </a:ext>
            </a:extLst>
          </p:cNvPr>
          <p:cNvPicPr>
            <a:picLocks noChangeAspect="1" noChangeArrowheads="1"/>
          </p:cNvPicPr>
          <p:nvPr/>
        </p:nvPicPr>
        <p:blipFill>
          <a:blip r:embed="rId3"/>
          <a:srcRect r="1254" b="10001"/>
          <a:stretch>
            <a:fillRect/>
          </a:stretch>
        </p:blipFill>
        <p:spPr bwMode="auto">
          <a:xfrm>
            <a:off x="7072313" y="2850038"/>
            <a:ext cx="4814247" cy="3812771"/>
          </a:xfrm>
          <a:prstGeom prst="rect">
            <a:avLst/>
          </a:prstGeom>
          <a:noFill/>
          <a:ln w="9525">
            <a:noFill/>
            <a:miter lim="800000"/>
            <a:headEnd/>
            <a:tailEnd/>
          </a:ln>
        </p:spPr>
      </p:pic>
      <p:sp>
        <p:nvSpPr>
          <p:cNvPr id="2" name="Прямокутник 1"/>
          <p:cNvSpPr/>
          <p:nvPr/>
        </p:nvSpPr>
        <p:spPr>
          <a:xfrm>
            <a:off x="5148072" y="256868"/>
            <a:ext cx="6601968" cy="2170787"/>
          </a:xfrm>
          <a:prstGeom prst="rect">
            <a:avLst/>
          </a:prstGeom>
        </p:spPr>
        <p:txBody>
          <a:bodyPr wrap="square">
            <a:spAutoFit/>
          </a:bodyPr>
          <a:lstStyle/>
          <a:p>
            <a:pPr algn="just">
              <a:lnSpc>
                <a:spcPct val="107000"/>
              </a:lnSpc>
              <a:spcAft>
                <a:spcPts val="800"/>
              </a:spcAft>
            </a:pPr>
            <a:r>
              <a:rPr lang="en-US" sz="2400" b="1" i="1"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Preceding Subjects</a:t>
            </a:r>
            <a:r>
              <a:rPr lang="uk-UA" sz="2400" b="1" i="1"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a:t>
            </a:r>
            <a:endParaRPr lang="ru-RU" sz="2400" b="1" i="1"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The</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Elective C</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ourse</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is</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based</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on</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students</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knowledge on</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P</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harmaceutical</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B</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otany</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Inorganic</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Chemistry</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Organic</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Chemistry</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Information</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Technology</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In</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Pharmacy</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Latin</a:t>
            </a:r>
            <a:r>
              <a:rPr lang="en-US"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and</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Ukrainian</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l</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anguage</a:t>
            </a:r>
            <a:r>
              <a:rPr lang="en-US"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s</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a:t>
            </a:r>
            <a:endParaRPr lang="ru-RU" sz="2400"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кутник 2"/>
          <p:cNvSpPr/>
          <p:nvPr/>
        </p:nvSpPr>
        <p:spPr>
          <a:xfrm>
            <a:off x="171328" y="3916297"/>
            <a:ext cx="6576944" cy="2941703"/>
          </a:xfrm>
          <a:prstGeom prst="rect">
            <a:avLst/>
          </a:prstGeom>
        </p:spPr>
        <p:txBody>
          <a:bodyPr wrap="square">
            <a:spAutoFit/>
          </a:bodyPr>
          <a:lstStyle/>
          <a:p>
            <a:pPr algn="just">
              <a:lnSpc>
                <a:spcPct val="107000"/>
              </a:lnSpc>
              <a:spcAft>
                <a:spcPts val="800"/>
              </a:spcAft>
            </a:pPr>
            <a:r>
              <a:rPr lang="en-GB" sz="2400" b="1" i="1"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Subsequent</a:t>
            </a:r>
            <a:r>
              <a:rPr lang="ru-RU" sz="2400" b="1" i="1"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Subjects</a:t>
            </a:r>
            <a:r>
              <a:rPr lang="uk-UA" sz="2400" b="1" i="1"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a:t>
            </a:r>
            <a:endParaRPr lang="ru-RU" sz="2400" b="1" i="1"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The given elective course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performs</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an</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important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role</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for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biological</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pharmacy-related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disciplines</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and</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also</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lays</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a basis of study Economic Botany,</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P</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harmacognos</a:t>
            </a:r>
            <a:r>
              <a:rPr lang="en-US"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y</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Field</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P</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ractice</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on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Pharmaceutical</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Botany</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E</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ducational</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Practice</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i</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n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Pharmacognos</a:t>
            </a:r>
            <a:r>
              <a:rPr lang="en-US"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y</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and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Pharmacology</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a:t>
            </a:r>
            <a:endParaRPr lang="ru-RU" sz="2400"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13026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9E23C66-A572-430F-8D41-7C37C1481844}"/>
              </a:ext>
            </a:extLst>
          </p:cNvPr>
          <p:cNvSpPr/>
          <p:nvPr/>
        </p:nvSpPr>
        <p:spPr>
          <a:xfrm>
            <a:off x="109727" y="0"/>
            <a:ext cx="11405711" cy="3785652"/>
          </a:xfrm>
          <a:prstGeom prst="rect">
            <a:avLst/>
          </a:prstGeom>
        </p:spPr>
        <p:txBody>
          <a:bodyPr wrap="square">
            <a:spAutoFit/>
          </a:bodyPr>
          <a:lstStyle/>
          <a:p>
            <a:pPr algn="just"/>
            <a:r>
              <a:rPr lang="en-US" sz="2400" b="1" i="1" dirty="0" smtClean="0">
                <a:latin typeface="Times New Roman" panose="02020603050405020304" pitchFamily="18" charset="0"/>
                <a:ea typeface="Calibri" panose="020F0502020204030204" pitchFamily="34" charset="0"/>
                <a:cs typeface="Times New Roman" panose="02020603050405020304" pitchFamily="18" charset="0"/>
              </a:rPr>
              <a:t>Themes </a:t>
            </a:r>
            <a:r>
              <a:rPr lang="en-US" sz="2400" b="1" i="1" dirty="0">
                <a:latin typeface="Times New Roman" panose="02020603050405020304" pitchFamily="18" charset="0"/>
                <a:ea typeface="Calibri" panose="020F0502020204030204" pitchFamily="34" charset="0"/>
                <a:cs typeface="Times New Roman" panose="02020603050405020304" pitchFamily="18" charset="0"/>
              </a:rPr>
              <a:t>of </a:t>
            </a:r>
            <a:r>
              <a:rPr lang="en-US" sz="2400" b="1" i="1" dirty="0" smtClean="0">
                <a:latin typeface="Times New Roman" panose="02020603050405020304" pitchFamily="18" charset="0"/>
                <a:ea typeface="Calibri" panose="020F0502020204030204" pitchFamily="34" charset="0"/>
                <a:cs typeface="Times New Roman" panose="02020603050405020304" pitchFamily="18" charset="0"/>
              </a:rPr>
              <a:t>training discipline</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r>
              <a:rPr lang="en-US" sz="2400" dirty="0">
                <a:latin typeface="Times New Roman" panose="02020603050405020304" pitchFamily="18" charset="0"/>
                <a:ea typeface="Calibri" panose="020F0502020204030204" pitchFamily="34" charset="0"/>
                <a:cs typeface="Times New Roman" panose="02020603050405020304" pitchFamily="18" charset="0"/>
              </a:rPr>
              <a:t>Classification of medicinal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plants.</a:t>
            </a:r>
          </a:p>
          <a:p>
            <a:pPr algn="just"/>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Agrotechnics</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of </a:t>
            </a:r>
            <a:r>
              <a:rPr lang="en-US" sz="2400" dirty="0">
                <a:latin typeface="Times New Roman" panose="02020603050405020304" pitchFamily="18" charset="0"/>
                <a:ea typeface="Calibri" panose="020F0502020204030204" pitchFamily="34" charset="0"/>
                <a:cs typeface="Times New Roman" panose="02020603050405020304" pitchFamily="18" charset="0"/>
              </a:rPr>
              <a:t>cultivation of medicinal plants.</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r>
              <a:rPr lang="en-US" sz="2400" dirty="0" smtClean="0">
                <a:latin typeface="Times New Roman" panose="02020603050405020304" pitchFamily="18" charset="0"/>
                <a:ea typeface="Calibri" panose="020F0502020204030204" pitchFamily="34" charset="0"/>
                <a:cs typeface="Times New Roman" panose="02020603050405020304" pitchFamily="18" charset="0"/>
              </a:rPr>
              <a:t>General </a:t>
            </a:r>
            <a:r>
              <a:rPr lang="en-US" sz="2400" dirty="0">
                <a:latin typeface="Times New Roman" panose="02020603050405020304" pitchFamily="18" charset="0"/>
                <a:ea typeface="Calibri" panose="020F0502020204030204" pitchFamily="34" charset="0"/>
                <a:cs typeface="Times New Roman" panose="02020603050405020304" pitchFamily="18" charset="0"/>
              </a:rPr>
              <a:t>methods of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medicinal plants’ cultivation. </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r>
              <a:rPr lang="en-US" sz="2400" dirty="0" smtClean="0">
                <a:latin typeface="Times New Roman" panose="02020603050405020304" pitchFamily="18" charset="0"/>
                <a:ea typeface="Calibri" panose="020F0502020204030204" pitchFamily="34" charset="0"/>
                <a:cs typeface="Times New Roman" panose="02020603050405020304" pitchFamily="18" charset="0"/>
              </a:rPr>
              <a:t>Cultivation </a:t>
            </a:r>
            <a:r>
              <a:rPr lang="en-US" sz="2400" dirty="0">
                <a:latin typeface="Times New Roman" panose="02020603050405020304" pitchFamily="18" charset="0"/>
                <a:ea typeface="Calibri" panose="020F0502020204030204" pitchFamily="34" charset="0"/>
                <a:cs typeface="Times New Roman" panose="02020603050405020304" pitchFamily="18" charset="0"/>
              </a:rPr>
              <a:t>of medicinal plants, in which the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aerial </a:t>
            </a:r>
            <a:r>
              <a:rPr lang="en-US" sz="2400" dirty="0">
                <a:latin typeface="Times New Roman" panose="02020603050405020304" pitchFamily="18" charset="0"/>
                <a:ea typeface="Calibri" panose="020F0502020204030204" pitchFamily="34" charset="0"/>
                <a:cs typeface="Times New Roman" panose="02020603050405020304" pitchFamily="18" charset="0"/>
              </a:rPr>
              <a:t>part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is </a:t>
            </a:r>
            <a:r>
              <a:rPr lang="en-US" sz="2400" dirty="0">
                <a:latin typeface="Times New Roman" panose="02020603050405020304" pitchFamily="18" charset="0"/>
                <a:ea typeface="Calibri" panose="020F0502020204030204" pitchFamily="34" charset="0"/>
                <a:cs typeface="Times New Roman" panose="02020603050405020304" pitchFamily="18" charset="0"/>
              </a:rPr>
              <a:t>used as a medicinal raw material</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t>
            </a:r>
          </a:p>
          <a:p>
            <a:pPr algn="just"/>
            <a:r>
              <a:rPr lang="en-US" sz="2400" dirty="0" smtClean="0">
                <a:latin typeface="Times New Roman" panose="02020603050405020304" pitchFamily="18" charset="0"/>
                <a:ea typeface="Calibri" panose="020F0502020204030204" pitchFamily="34" charset="0"/>
                <a:cs typeface="Times New Roman" panose="02020603050405020304" pitchFamily="18" charset="0"/>
              </a:rPr>
              <a:t>Cultivation </a:t>
            </a:r>
            <a:r>
              <a:rPr lang="en-US" sz="2400" dirty="0">
                <a:latin typeface="Times New Roman" panose="02020603050405020304" pitchFamily="18" charset="0"/>
                <a:ea typeface="Calibri" panose="020F0502020204030204" pitchFamily="34" charset="0"/>
                <a:cs typeface="Times New Roman" panose="02020603050405020304" pitchFamily="18" charset="0"/>
              </a:rPr>
              <a:t>of medicinal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plants, </a:t>
            </a:r>
            <a:r>
              <a:rPr lang="en-US" sz="2400" dirty="0">
                <a:latin typeface="Times New Roman" panose="02020603050405020304" pitchFamily="18" charset="0"/>
                <a:ea typeface="Calibri" panose="020F0502020204030204" pitchFamily="34" charset="0"/>
                <a:cs typeface="Times New Roman" panose="02020603050405020304" pitchFamily="18" charset="0"/>
              </a:rPr>
              <a:t>in which the underground part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is </a:t>
            </a:r>
            <a:r>
              <a:rPr lang="en-US" sz="2400" dirty="0">
                <a:latin typeface="Times New Roman" panose="02020603050405020304" pitchFamily="18" charset="0"/>
                <a:ea typeface="Calibri" panose="020F0502020204030204" pitchFamily="34" charset="0"/>
                <a:cs typeface="Times New Roman" panose="02020603050405020304" pitchFamily="18" charset="0"/>
              </a:rPr>
              <a:t>used as a medicinal raw material</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t>
            </a:r>
          </a:p>
          <a:p>
            <a:pPr algn="just"/>
            <a:r>
              <a:rPr lang="en-US" sz="2400" dirty="0" smtClean="0">
                <a:latin typeface="Times New Roman" panose="02020603050405020304" pitchFamily="18" charset="0"/>
                <a:ea typeface="Calibri" panose="020F0502020204030204" pitchFamily="34" charset="0"/>
                <a:cs typeface="Times New Roman" panose="02020603050405020304" pitchFamily="18" charset="0"/>
              </a:rPr>
              <a:t>Cultivation of </a:t>
            </a:r>
            <a:r>
              <a:rPr lang="en-US" sz="2400" dirty="0">
                <a:latin typeface="Times New Roman" panose="02020603050405020304" pitchFamily="18" charset="0"/>
                <a:ea typeface="Calibri" panose="020F0502020204030204" pitchFamily="34" charset="0"/>
                <a:cs typeface="Times New Roman" panose="02020603050405020304" pitchFamily="18" charset="0"/>
              </a:rPr>
              <a:t>medicinal plants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in greenhouses. </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r>
              <a:rPr lang="en-US" sz="2400" dirty="0">
                <a:latin typeface="Times New Roman" panose="02020603050405020304" pitchFamily="18" charset="0"/>
                <a:ea typeface="Calibri" panose="020F0502020204030204" pitchFamily="34" charset="0"/>
                <a:cs typeface="Times New Roman" panose="02020603050405020304" pitchFamily="18" charset="0"/>
              </a:rPr>
              <a:t>Cultivation of medicinal plants,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harvested </a:t>
            </a:r>
            <a:r>
              <a:rPr lang="en-US" sz="2400" dirty="0">
                <a:latin typeface="Times New Roman" panose="02020603050405020304" pitchFamily="18" charset="0"/>
                <a:ea typeface="Calibri" panose="020F0502020204030204" pitchFamily="34" charset="0"/>
                <a:cs typeface="Times New Roman" panose="02020603050405020304" pitchFamily="18" charset="0"/>
              </a:rPr>
              <a:t>as fruit and berry</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t>
            </a:r>
          </a:p>
          <a:p>
            <a:pPr algn="just"/>
            <a:r>
              <a:rPr lang="en-US" sz="2400" dirty="0" smtClean="0">
                <a:latin typeface="Times New Roman" panose="02020603050405020304" pitchFamily="18" charset="0"/>
                <a:ea typeface="Calibri" panose="020F0502020204030204" pitchFamily="34" charset="0"/>
                <a:cs typeface="Times New Roman" panose="02020603050405020304" pitchFamily="18" charset="0"/>
              </a:rPr>
              <a:t>Cultivation </a:t>
            </a:r>
            <a:r>
              <a:rPr lang="en-US" sz="2400" dirty="0">
                <a:latin typeface="Times New Roman" panose="02020603050405020304" pitchFamily="18" charset="0"/>
                <a:ea typeface="Calibri" panose="020F0502020204030204" pitchFamily="34" charset="0"/>
                <a:cs typeface="Times New Roman" panose="02020603050405020304" pitchFamily="18" charset="0"/>
              </a:rPr>
              <a:t>of medicinal plants,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harvested </a:t>
            </a:r>
            <a:r>
              <a:rPr lang="en-US" sz="2400" dirty="0">
                <a:latin typeface="Times New Roman" panose="02020603050405020304" pitchFamily="18" charset="0"/>
                <a:ea typeface="Calibri" panose="020F0502020204030204" pitchFamily="34" charset="0"/>
                <a:cs typeface="Times New Roman" panose="02020603050405020304" pitchFamily="18" charset="0"/>
              </a:rPr>
              <a:t>as agricultural.</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4" descr="Картинки по запросу материнка звичайна">
            <a:extLst>
              <a:ext uri="{FF2B5EF4-FFF2-40B4-BE49-F238E27FC236}">
                <a16:creationId xmlns:a16="http://schemas.microsoft.com/office/drawing/2014/main" id="{304A667C-C083-45F6-9909-76D8AD9730C5}"/>
              </a:ext>
            </a:extLst>
          </p:cNvPr>
          <p:cNvPicPr>
            <a:picLocks noChangeAspect="1" noChangeArrowheads="1"/>
          </p:cNvPicPr>
          <p:nvPr/>
        </p:nvPicPr>
        <p:blipFill>
          <a:blip r:embed="rId2"/>
          <a:srcRect/>
          <a:stretch>
            <a:fillRect/>
          </a:stretch>
        </p:blipFill>
        <p:spPr bwMode="auto">
          <a:xfrm>
            <a:off x="4916470" y="3762375"/>
            <a:ext cx="2419350" cy="3095625"/>
          </a:xfrm>
          <a:prstGeom prst="rect">
            <a:avLst/>
          </a:prstGeom>
          <a:noFill/>
          <a:ln w="9525">
            <a:noFill/>
            <a:miter lim="800000"/>
            <a:headEnd/>
            <a:tailEnd/>
          </a:ln>
        </p:spPr>
      </p:pic>
      <p:pic>
        <p:nvPicPr>
          <p:cNvPr id="5" name="Содержимое 7" descr="Картинки по запросу препарат капсин">
            <a:extLst>
              <a:ext uri="{FF2B5EF4-FFF2-40B4-BE49-F238E27FC236}">
                <a16:creationId xmlns:a16="http://schemas.microsoft.com/office/drawing/2014/main" id="{DFEBC246-9FF0-4908-853F-8E82B5116579}"/>
              </a:ext>
            </a:extLst>
          </p:cNvPr>
          <p:cNvPicPr>
            <a:picLocks/>
          </p:cNvPicPr>
          <p:nvPr/>
        </p:nvPicPr>
        <p:blipFill>
          <a:blip r:embed="rId3"/>
          <a:srcRect/>
          <a:stretch>
            <a:fillRect/>
          </a:stretch>
        </p:blipFill>
        <p:spPr>
          <a:xfrm>
            <a:off x="8232775" y="3281102"/>
            <a:ext cx="3487737" cy="3095625"/>
          </a:xfrm>
          <a:prstGeom prst="rect">
            <a:avLst/>
          </a:prstGeom>
        </p:spPr>
      </p:pic>
    </p:spTree>
    <p:extLst>
      <p:ext uri="{BB962C8B-B14F-4D97-AF65-F5344CB8AC3E}">
        <p14:creationId xmlns:p14="http://schemas.microsoft.com/office/powerpoint/2010/main" val="15489490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AC23225-57CC-43FD-9FBD-1A0996927619}"/>
              </a:ext>
            </a:extLst>
          </p:cNvPr>
          <p:cNvSpPr/>
          <p:nvPr/>
        </p:nvSpPr>
        <p:spPr>
          <a:xfrm>
            <a:off x="271463" y="194717"/>
            <a:ext cx="11220449" cy="2871940"/>
          </a:xfrm>
          <a:prstGeom prst="rect">
            <a:avLst/>
          </a:prstGeom>
        </p:spPr>
        <p:txBody>
          <a:bodyPr wrap="square">
            <a:spAutoFit/>
          </a:bodyPr>
          <a:lstStyle/>
          <a:p>
            <a:pPr algn="just">
              <a:lnSpc>
                <a:spcPct val="107000"/>
              </a:lnSpc>
              <a:spcAft>
                <a:spcPts val="800"/>
              </a:spcAft>
            </a:pPr>
            <a:r>
              <a:rPr lang="uk-UA" sz="2800" b="1" i="1" dirty="0" err="1">
                <a:latin typeface="Times New Roman" panose="02020603050405020304" pitchFamily="18" charset="0"/>
                <a:ea typeface="Calibri" panose="020F0502020204030204" pitchFamily="34" charset="0"/>
                <a:cs typeface="Times New Roman" panose="02020603050405020304" pitchFamily="18" charset="0"/>
              </a:rPr>
              <a:t>Teaching</a:t>
            </a:r>
            <a:r>
              <a:rPr lang="uk-UA" sz="2800" b="1" i="1" dirty="0">
                <a:latin typeface="Times New Roman" panose="02020603050405020304" pitchFamily="18" charset="0"/>
                <a:ea typeface="Calibri" panose="020F0502020204030204" pitchFamily="34" charset="0"/>
                <a:cs typeface="Times New Roman" panose="02020603050405020304" pitchFamily="18" charset="0"/>
              </a:rPr>
              <a:t> </a:t>
            </a:r>
            <a:r>
              <a:rPr lang="uk-UA" sz="2800" b="1" i="1" dirty="0" err="1">
                <a:latin typeface="Times New Roman" panose="02020603050405020304" pitchFamily="18" charset="0"/>
                <a:ea typeface="Calibri" panose="020F0502020204030204" pitchFamily="34" charset="0"/>
                <a:cs typeface="Times New Roman" panose="02020603050405020304" pitchFamily="18" charset="0"/>
              </a:rPr>
              <a:t>methods</a:t>
            </a:r>
            <a:r>
              <a:rPr lang="uk-UA" sz="2800" b="1" i="1" dirty="0">
                <a:latin typeface="Times New Roman" panose="02020603050405020304" pitchFamily="18" charset="0"/>
                <a:ea typeface="Calibri" panose="020F0502020204030204" pitchFamily="34" charset="0"/>
                <a:cs typeface="Times New Roman" panose="02020603050405020304" pitchFamily="18" charset="0"/>
              </a:rPr>
              <a:t>:</a:t>
            </a:r>
            <a:endParaRPr lang="ru-RU" sz="2800" b="1" i="1" dirty="0">
              <a:latin typeface="Calibri" panose="020F0502020204030204" pitchFamily="34" charset="0"/>
              <a:ea typeface="Calibri" panose="020F0502020204030204" pitchFamily="34" charset="0"/>
              <a:cs typeface="Times New Roman" panose="02020603050405020304" pitchFamily="18" charset="0"/>
            </a:endParaRPr>
          </a:p>
          <a:p>
            <a:pPr algn="just"/>
            <a:r>
              <a:rPr lang="en-US" sz="2400" b="1" dirty="0">
                <a:latin typeface="Times New Roman" panose="02020603050405020304" pitchFamily="18" charset="0"/>
                <a:cs typeface="Times New Roman" panose="02020603050405020304" pitchFamily="18" charset="0"/>
              </a:rPr>
              <a:t>Verbal</a:t>
            </a:r>
            <a:r>
              <a:rPr lang="en-US" sz="2400" dirty="0">
                <a:latin typeface="Times New Roman" panose="02020603050405020304" pitchFamily="18" charset="0"/>
                <a:cs typeface="Times New Roman" panose="02020603050405020304" pitchFamily="18" charset="0"/>
              </a:rPr>
              <a:t> – lecturing, telling stories from practice, explanation, conversation, discussion, instruction, work with a educational and scientific resources including Internet ones;</a:t>
            </a:r>
          </a:p>
          <a:p>
            <a:pPr algn="just"/>
            <a:r>
              <a:rPr lang="en-US" sz="2400" b="1" dirty="0">
                <a:latin typeface="Times New Roman" panose="02020603050405020304" pitchFamily="18" charset="0"/>
                <a:cs typeface="Times New Roman" panose="02020603050405020304" pitchFamily="18" charset="0"/>
              </a:rPr>
              <a:t>Visual</a:t>
            </a:r>
            <a:r>
              <a:rPr lang="en-US" sz="2400" dirty="0">
                <a:latin typeface="Times New Roman" panose="02020603050405020304" pitchFamily="18" charset="0"/>
                <a:cs typeface="Times New Roman" panose="02020603050405020304" pitchFamily="18" charset="0"/>
              </a:rPr>
              <a:t> – demonstration of natural objects, </a:t>
            </a:r>
            <a:r>
              <a:rPr lang="en-US" sz="2400" dirty="0" err="1">
                <a:latin typeface="Times New Roman" panose="02020603050405020304" pitchFamily="18" charset="0"/>
                <a:cs typeface="Times New Roman" panose="02020603050405020304" pitchFamily="18" charset="0"/>
              </a:rPr>
              <a:t>micropreparations</a:t>
            </a:r>
            <a:r>
              <a:rPr lang="en-US" sz="2400" dirty="0">
                <a:latin typeface="Times New Roman" panose="02020603050405020304" pitchFamily="18" charset="0"/>
                <a:cs typeface="Times New Roman" panose="02020603050405020304" pitchFamily="18" charset="0"/>
              </a:rPr>
              <a:t>, tabular clarity, images with the help of information technology, demonstration of techniques, illustrations, handouts (fresh, fixed or dry plant material, fruit collections, sets of herbarium specimens on the morphology of vegetative and generative organs, models, herbarium of medicinal plants);</a:t>
            </a:r>
            <a:endParaRPr lang="en-US" sz="2400" dirty="0">
              <a:latin typeface="Times New Roman" panose="02020603050405020304" pitchFamily="18" charset="0"/>
              <a:cs typeface="Times New Roman" panose="02020603050405020304" pitchFamily="18" charset="0"/>
            </a:endParaRPr>
          </a:p>
        </p:txBody>
      </p:sp>
      <p:pic>
        <p:nvPicPr>
          <p:cNvPr id="5" name="Picture 2" descr="Детский гербарий и приложение для идентификации растений — Big Family Club">
            <a:extLst>
              <a:ext uri="{FF2B5EF4-FFF2-40B4-BE49-F238E27FC236}">
                <a16:creationId xmlns:a16="http://schemas.microsoft.com/office/drawing/2014/main" id="{BDDD853F-9E97-47D4-96F6-E2BC6A2C53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7989" y="3037705"/>
            <a:ext cx="4733924" cy="3596495"/>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кутник 1"/>
          <p:cNvSpPr/>
          <p:nvPr/>
        </p:nvSpPr>
        <p:spPr>
          <a:xfrm>
            <a:off x="466726" y="3929686"/>
            <a:ext cx="6096000" cy="1569660"/>
          </a:xfrm>
          <a:prstGeom prst="rect">
            <a:avLst/>
          </a:prstGeom>
        </p:spPr>
        <p:txBody>
          <a:bodyPr>
            <a:spAutoFit/>
          </a:bodyPr>
          <a:lstStyle/>
          <a:p>
            <a:pPr algn="just"/>
            <a:r>
              <a:rPr lang="en-US" sz="2400" b="1" dirty="0">
                <a:latin typeface="Times New Roman" panose="02020603050405020304" pitchFamily="18" charset="0"/>
                <a:cs typeface="Times New Roman" panose="02020603050405020304" pitchFamily="18" charset="0"/>
              </a:rPr>
              <a:t>Practical </a:t>
            </a:r>
            <a:r>
              <a:rPr lang="en-US" sz="2400" dirty="0">
                <a:latin typeface="Times New Roman" panose="02020603050405020304" pitchFamily="18" charset="0"/>
                <a:cs typeface="Times New Roman" panose="02020603050405020304" pitchFamily="18" charset="0"/>
              </a:rPr>
              <a:t>– practical work, which involves the study of macro- and microstructures of plant objects, herbarium specimens, plant identification</a:t>
            </a:r>
            <a:r>
              <a:rPr lang="uk-UA" sz="2400" dirty="0">
                <a:latin typeface="Times New Roman" panose="02020603050405020304" pitchFamily="18" charset="0"/>
                <a:cs typeface="Times New Roman" panose="02020603050405020304" pitchFamily="18" charset="0"/>
              </a:rPr>
              <a:t>.</a:t>
            </a:r>
            <a:endParaRPr lang=""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96900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Детский гербарий и приложение для идентификации растений — Big Family Club">
            <a:extLst>
              <a:ext uri="{FF2B5EF4-FFF2-40B4-BE49-F238E27FC236}">
                <a16:creationId xmlns:a16="http://schemas.microsoft.com/office/drawing/2014/main" id="{72CF7377-92CB-4307-94BC-80E3EB0FEC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6251" y="485775"/>
            <a:ext cx="4303500" cy="3302082"/>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a:extLst>
              <a:ext uri="{FF2B5EF4-FFF2-40B4-BE49-F238E27FC236}">
                <a16:creationId xmlns:a16="http://schemas.microsoft.com/office/drawing/2014/main" id="{D0595179-C90E-4CEB-B5F3-157697326366}"/>
              </a:ext>
            </a:extLst>
          </p:cNvPr>
          <p:cNvSpPr/>
          <p:nvPr/>
        </p:nvSpPr>
        <p:spPr>
          <a:xfrm>
            <a:off x="5399749" y="485775"/>
            <a:ext cx="6416014" cy="1569660"/>
          </a:xfrm>
          <a:prstGeom prst="rect">
            <a:avLst/>
          </a:prstGeom>
        </p:spPr>
        <p:txBody>
          <a:bodyPr wrap="square">
            <a:spAutoFit/>
          </a:bodyPr>
          <a:lstStyle/>
          <a:p>
            <a:pPr algn="just"/>
            <a:r>
              <a:rPr lang="en-US" sz="2400" b="1" i="1" dirty="0" smtClean="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M</a:t>
            </a:r>
            <a:r>
              <a:rPr lang="uk-UA" sz="2400" b="1" i="1" dirty="0" err="1" smtClean="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ethods</a:t>
            </a:r>
            <a:r>
              <a:rPr lang="en-US" sz="2400" b="1" i="1" dirty="0" smtClean="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of Control</a:t>
            </a:r>
            <a:r>
              <a:rPr lang="uk-UA" sz="2400" b="1" i="1" dirty="0" smtClean="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test</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tasks</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smtClean="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herbari</a:t>
            </a:r>
            <a:r>
              <a:rPr lang="en-US" sz="2400" dirty="0" smtClean="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um samples</a:t>
            </a:r>
            <a:r>
              <a:rPr lang="uk-UA" sz="2400" dirty="0" smtClean="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vegetable</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raw</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materials</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situational</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tasks</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abstract</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reports</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test</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computer</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uk-UA" sz="2400"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control</a:t>
            </a:r>
            <a:r>
              <a:rPr lang="uk-UA"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smtClean="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list of </a:t>
            </a:r>
            <a:r>
              <a:rPr lang="uk-UA" sz="2400" dirty="0" err="1" smtClean="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question</a:t>
            </a:r>
            <a:r>
              <a:rPr lang="en-US" sz="2400" dirty="0" smtClean="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s</a:t>
            </a:r>
            <a:r>
              <a:rPr lang="uk-UA" sz="2400" dirty="0" smtClean="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smtClean="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for the</a:t>
            </a:r>
            <a:r>
              <a:rPr lang="uk-UA" sz="2400" dirty="0" smtClean="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smtClean="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final control</a:t>
            </a:r>
            <a:r>
              <a:rPr lang="uk-UA" sz="2400" dirty="0" smtClean="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a:t>
            </a:r>
            <a:endParaRPr lang="ru-RU" sz="2400" dirty="0">
              <a:solidFill>
                <a:schemeClr val="accent6">
                  <a:lumMod val="50000"/>
                </a:schemeClr>
              </a:solidFill>
            </a:endParaRPr>
          </a:p>
        </p:txBody>
      </p:sp>
      <p:sp>
        <p:nvSpPr>
          <p:cNvPr id="6" name="Прямоугольник 5">
            <a:extLst>
              <a:ext uri="{FF2B5EF4-FFF2-40B4-BE49-F238E27FC236}">
                <a16:creationId xmlns:a16="http://schemas.microsoft.com/office/drawing/2014/main" id="{953B4FCD-D9DC-4259-89F0-31B5C9D95824}"/>
              </a:ext>
            </a:extLst>
          </p:cNvPr>
          <p:cNvSpPr/>
          <p:nvPr/>
        </p:nvSpPr>
        <p:spPr>
          <a:xfrm>
            <a:off x="5399749" y="1960513"/>
            <a:ext cx="6416014" cy="4524315"/>
          </a:xfrm>
          <a:prstGeom prst="rect">
            <a:avLst/>
          </a:prstGeom>
        </p:spPr>
        <p:txBody>
          <a:bodyPr wrap="square">
            <a:spAutoFit/>
          </a:bodyPr>
          <a:lstStyle/>
          <a:p>
            <a:pPr algn="just"/>
            <a:r>
              <a:rPr lang="en-US" sz="2400" b="1"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Learning outcomes: </a:t>
            </a:r>
            <a:r>
              <a:rPr lang="en-US" sz="2400" dirty="0" smtClean="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Students learn </a:t>
            </a:r>
            <a:r>
              <a:rPr lang="en-US"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the material on the role and significance of medicinal plants in traditional and alternative medicine; </a:t>
            </a:r>
            <a:r>
              <a:rPr lang="en-US" sz="2400" dirty="0" smtClean="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on classification </a:t>
            </a:r>
            <a:r>
              <a:rPr lang="en-US"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of medicinal plants, diagnostic signs that are important in the identification of medicinal plant materials; </a:t>
            </a:r>
            <a:r>
              <a:rPr lang="en-US" sz="2400" dirty="0" smtClean="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morphology of the </a:t>
            </a:r>
            <a:r>
              <a:rPr lang="en-US"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vegetative and generative organs of plants, their diversity; elements of plant cultivation technology depending on natural factors: soil preparation, planting, plant care; rules for storing </a:t>
            </a:r>
            <a:r>
              <a:rPr lang="en-US" sz="2400" dirty="0" smtClean="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of medicinal </a:t>
            </a:r>
            <a:r>
              <a:rPr lang="en-US" sz="2400"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plants and rules for determining the quality of medicinal raw materials.</a:t>
            </a:r>
            <a:endParaRPr lang="ru-RU" sz="2400" dirty="0">
              <a:solidFill>
                <a:schemeClr val="accent6">
                  <a:lumMod val="50000"/>
                </a:schemeClr>
              </a:solidFill>
            </a:endParaRPr>
          </a:p>
        </p:txBody>
      </p:sp>
    </p:spTree>
    <p:extLst>
      <p:ext uri="{BB962C8B-B14F-4D97-AF65-F5344CB8AC3E}">
        <p14:creationId xmlns:p14="http://schemas.microsoft.com/office/powerpoint/2010/main" val="12218009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85A9E251-A793-4154-B6DB-D091AF4642E3}"/>
              </a:ext>
            </a:extLst>
          </p:cNvPr>
          <p:cNvSpPr/>
          <p:nvPr/>
        </p:nvSpPr>
        <p:spPr>
          <a:xfrm>
            <a:off x="223838" y="467332"/>
            <a:ext cx="6556376" cy="3046988"/>
          </a:xfrm>
          <a:prstGeom prst="rect">
            <a:avLst/>
          </a:prstGeom>
        </p:spPr>
        <p:txBody>
          <a:bodyPr wrap="square">
            <a:spAutoFit/>
          </a:bodyPr>
          <a:lstStyle/>
          <a:p>
            <a:pPr algn="just">
              <a:spcAft>
                <a:spcPts val="800"/>
              </a:spcAft>
            </a:pPr>
            <a:r>
              <a:rPr lang="en-US" sz="2400" b="1" dirty="0">
                <a:latin typeface="Times New Roman" panose="02020603050405020304" pitchFamily="18" charset="0"/>
                <a:ea typeface="Calibri" panose="020F0502020204030204" pitchFamily="34" charset="0"/>
                <a:cs typeface="Times New Roman" panose="02020603050405020304" pitchFamily="18" charset="0"/>
              </a:rPr>
              <a:t> Thus, during the study of the course "Cultivation of </a:t>
            </a: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the medicinal </a:t>
            </a:r>
            <a:r>
              <a:rPr lang="en-US" sz="2400" b="1" dirty="0">
                <a:latin typeface="Times New Roman" panose="02020603050405020304" pitchFamily="18" charset="0"/>
                <a:ea typeface="Calibri" panose="020F0502020204030204" pitchFamily="34" charset="0"/>
                <a:cs typeface="Times New Roman" panose="02020603050405020304" pitchFamily="18" charset="0"/>
              </a:rPr>
              <a:t>plants", applicants consider about 30 technological maps of plant cultivation with the subsequent possibility of their application in research areas of indoor or open ground, with the possibility of </a:t>
            </a: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medicinal </a:t>
            </a:r>
            <a:r>
              <a:rPr lang="en-US" sz="2400" b="1" dirty="0">
                <a:latin typeface="Times New Roman" panose="02020603050405020304" pitchFamily="18" charset="0"/>
                <a:ea typeface="Calibri" panose="020F0502020204030204" pitchFamily="34" charset="0"/>
                <a:cs typeface="Times New Roman" panose="02020603050405020304" pitchFamily="18" charset="0"/>
              </a:rPr>
              <a:t>plants </a:t>
            </a: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cultivation in order to </a:t>
            </a:r>
            <a:r>
              <a:rPr lang="en-US" sz="2400" b="1" dirty="0">
                <a:latin typeface="Times New Roman" panose="02020603050405020304" pitchFamily="18" charset="0"/>
                <a:ea typeface="Calibri" panose="020F0502020204030204" pitchFamily="34" charset="0"/>
                <a:cs typeface="Times New Roman" panose="02020603050405020304" pitchFamily="18" charset="0"/>
              </a:rPr>
              <a:t>obtain high-quality raw </a:t>
            </a: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plant material</a:t>
            </a:r>
            <a:r>
              <a:rPr lang="uk-UA" sz="2400" b="1" dirty="0" smtClean="0">
                <a:latin typeface="Times New Roman" panose="02020603050405020304" pitchFamily="18" charset="0"/>
                <a:ea typeface="Calibri" panose="020F0502020204030204" pitchFamily="34" charset="0"/>
                <a:cs typeface="Times New Roman" panose="02020603050405020304" pitchFamily="18" charset="0"/>
              </a:rPr>
              <a:t>.</a:t>
            </a:r>
            <a:endParaRPr lang="ru-RU" sz="2400" b="1" dirty="0">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7" descr="Картинки по запросу хозяйства лекарственных растений">
            <a:extLst>
              <a:ext uri="{FF2B5EF4-FFF2-40B4-BE49-F238E27FC236}">
                <a16:creationId xmlns:a16="http://schemas.microsoft.com/office/drawing/2014/main" id="{1F2EA8EA-F377-417D-910E-D16961231715}"/>
              </a:ext>
            </a:extLst>
          </p:cNvPr>
          <p:cNvPicPr>
            <a:picLocks noChangeAspect="1" noChangeArrowheads="1"/>
          </p:cNvPicPr>
          <p:nvPr/>
        </p:nvPicPr>
        <p:blipFill>
          <a:blip r:embed="rId2"/>
          <a:srcRect/>
          <a:stretch>
            <a:fillRect/>
          </a:stretch>
        </p:blipFill>
        <p:spPr bwMode="auto">
          <a:xfrm>
            <a:off x="7067126" y="2620858"/>
            <a:ext cx="4901036" cy="3937105"/>
          </a:xfrm>
          <a:prstGeom prst="rect">
            <a:avLst/>
          </a:prstGeom>
          <a:noFill/>
          <a:ln w="9525">
            <a:noFill/>
            <a:miter lim="800000"/>
            <a:headEnd/>
            <a:tailEnd/>
          </a:ln>
        </p:spPr>
      </p:pic>
    </p:spTree>
    <p:extLst>
      <p:ext uri="{BB962C8B-B14F-4D97-AF65-F5344CB8AC3E}">
        <p14:creationId xmlns:p14="http://schemas.microsoft.com/office/powerpoint/2010/main" val="451188850"/>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312</TotalTime>
  <Words>798</Words>
  <Application>Microsoft Office PowerPoint</Application>
  <PresentationFormat>Широкий екран</PresentationFormat>
  <Paragraphs>39</Paragraphs>
  <Slides>11</Slides>
  <Notes>0</Notes>
  <HiddenSlides>0</HiddenSlides>
  <MMClips>0</MMClips>
  <ScaleCrop>false</ScaleCrop>
  <HeadingPairs>
    <vt:vector size="6" baseType="variant">
      <vt:variant>
        <vt:lpstr>Використані шрифти</vt:lpstr>
      </vt:variant>
      <vt:variant>
        <vt:i4>4</vt:i4>
      </vt:variant>
      <vt:variant>
        <vt:lpstr>Тема</vt:lpstr>
      </vt:variant>
      <vt:variant>
        <vt:i4>1</vt:i4>
      </vt:variant>
      <vt:variant>
        <vt:lpstr>Заголовки слайдів</vt:lpstr>
      </vt:variant>
      <vt:variant>
        <vt:i4>11</vt:i4>
      </vt:variant>
    </vt:vector>
  </HeadingPairs>
  <TitlesOfParts>
    <vt:vector size="16" baseType="lpstr">
      <vt:lpstr>Arial</vt:lpstr>
      <vt:lpstr>Calibri</vt:lpstr>
      <vt:lpstr>Calibri Light</vt:lpstr>
      <vt:lpstr>Times New Roman</vt:lpstr>
      <vt:lpstr>Тема Office</vt:lpstr>
      <vt:lpstr>Elective course “Cultivation of the medicinal plants”</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Introductory course  “Growing Medicinal Plants”</dc:title>
  <dc:creator>Елена123</dc:creator>
  <cp:lastModifiedBy>Victoria Rodinkova</cp:lastModifiedBy>
  <cp:revision>38</cp:revision>
  <dcterms:created xsi:type="dcterms:W3CDTF">2021-04-11T11:22:45Z</dcterms:created>
  <dcterms:modified xsi:type="dcterms:W3CDTF">2021-04-12T20:33:57Z</dcterms:modified>
</cp:coreProperties>
</file>