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65" r:id="rId2"/>
    <p:sldId id="256" r:id="rId3"/>
    <p:sldId id="266" r:id="rId4"/>
    <p:sldId id="270" r:id="rId5"/>
    <p:sldId id="271" r:id="rId6"/>
    <p:sldId id="272" r:id="rId7"/>
    <p:sldId id="273" r:id="rId8"/>
    <p:sldId id="274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366E29-01D9-4327-8901-173DC9DD28F2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71F1D7-EA1D-4958-B660-37A07D2828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734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0821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30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030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165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74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007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126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839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680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300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2912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38848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6030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9269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7830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179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055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33292B6-7021-45B8-8676-2C5FD60E0284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79BF38D-D86E-4588-B737-1E53A0D4A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4875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5860" y="335901"/>
            <a:ext cx="1135535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uk-UA" altLang="ru-RU" b="1" dirty="0">
                <a:solidFill>
                  <a:schemeClr val="bg1"/>
                </a:solidFill>
                <a:latin typeface="Times New Roman" panose="02020603050405020304" pitchFamily="18" charset="0"/>
              </a:rPr>
              <a:t>Вінницький національний медичний університет</a:t>
            </a:r>
            <a:endParaRPr lang="ru-RU" altLang="ru-RU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uk-UA" altLang="ru-RU" b="1" dirty="0">
                <a:solidFill>
                  <a:schemeClr val="bg1"/>
                </a:solidFill>
                <a:latin typeface="Times New Roman" panose="02020603050405020304" pitchFamily="18" charset="0"/>
              </a:rPr>
              <a:t>імені</a:t>
            </a:r>
            <a:r>
              <a:rPr lang="ru-RU" altLang="ru-RU" b="1" dirty="0">
                <a:solidFill>
                  <a:schemeClr val="bg1"/>
                </a:solidFill>
                <a:latin typeface="Times New Roman" panose="02020603050405020304" pitchFamily="18" charset="0"/>
              </a:rPr>
              <a:t> М.І. Пирогова</a:t>
            </a:r>
            <a:endParaRPr lang="ru-RU" altLang="ru-RU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endParaRPr lang="uk-UA" altLang="ru-RU" sz="32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r>
              <a:rPr lang="uk-UA" altLang="ru-RU" sz="28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ВИБІРКОВИЙ КУРС ДЛЯ СПЕЦІАЛЬНОСТІ </a:t>
            </a:r>
            <a:r>
              <a:rPr lang="uk-UA" altLang="ru-RU" sz="28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І3 «</a:t>
            </a:r>
            <a:r>
              <a:rPr lang="uk-UA" altLang="ru-RU" sz="28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Педіатрія</a:t>
            </a:r>
            <a:r>
              <a:rPr lang="uk-UA" altLang="ru-RU" sz="28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»</a:t>
            </a:r>
            <a:endParaRPr lang="uk-UA" altLang="ru-RU" sz="2800" b="1" i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</a:pPr>
            <a:endParaRPr lang="ru-RU" altLang="ru-RU" sz="2800" b="1" i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uk-UA" altLang="ru-RU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uk-UA" altLang="ru-RU" sz="32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ОСНОВИ</a:t>
            </a:r>
            <a:r>
              <a:rPr lang="uk-UA" alt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uk-UA" altLang="ru-RU" sz="32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ГЕНЕТИКИ СПАДКОВИХ  ХВОРОБ</a:t>
            </a:r>
          </a:p>
          <a:p>
            <a:pPr>
              <a:spcBef>
                <a:spcPct val="0"/>
              </a:spcBef>
            </a:pPr>
            <a:r>
              <a:rPr lang="uk-UA" altLang="ru-RU" sz="32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                                      У ПЕДІАТРІЇ</a:t>
            </a:r>
            <a:endParaRPr lang="uk-UA" altLang="ru-RU" sz="3200" b="1" i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uk-UA" altLang="ru-RU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		   </a:t>
            </a:r>
          </a:p>
          <a:p>
            <a:pPr>
              <a:spcBef>
                <a:spcPct val="0"/>
              </a:spcBef>
            </a:pPr>
            <a:endParaRPr lang="uk-UA" altLang="ru-RU" sz="32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None/>
            </a:pPr>
            <a:endParaRPr lang="uk-UA" altLang="ru-RU" sz="32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None/>
            </a:pPr>
            <a:endParaRPr lang="uk-UA" altLang="ru-RU" sz="32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None/>
            </a:pPr>
            <a:r>
              <a:rPr lang="uk-UA" altLang="ru-RU" sz="32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Кафедра медичної біології</a:t>
            </a:r>
            <a:endParaRPr lang="ru-RU" altLang="ru-RU" sz="3200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7" t="4868" r="11242" b="5983"/>
          <a:stretch/>
        </p:blipFill>
        <p:spPr>
          <a:xfrm>
            <a:off x="7175242" y="3274328"/>
            <a:ext cx="2183364" cy="234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92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75" y="495299"/>
            <a:ext cx="78105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 спадкових </a:t>
            </a:r>
            <a:r>
              <a:rPr lang="uk-UA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педіатрії 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це галузь медичної генетики, що вивчає, як спадкові чинники (гени та хромосоми) впливають на розвиток захворювань у дітей. Вона включає діагностику, лікування та профілактику генетичних порушень, які передаються від батьків або виникають спонтанно, що допомагає зрозуміти причини хвороби та знизити ризик її передачі наступним поколінням. </a:t>
            </a:r>
          </a:p>
          <a:p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 генетики спадкових </a:t>
            </a:r>
            <a:r>
              <a:rPr lang="uk-UA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педіатрії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це міждисциплінарна галузь, що вивчає роль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генетичних порушень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(мутацій) у виникненні, діагностиці, профілактиці та лікуванні захворювань, які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проявляються у дитячому віці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мають ризик успадкування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 значна частина захворюваності та смертності дітей має генетичну основу, педіатрична генетика фокусується на виявленні та управлінні цими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станами!!!</a:t>
            </a:r>
            <a:endParaRPr lang="uk-UA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564" y="590524"/>
            <a:ext cx="3379620" cy="27031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4819" y="4112144"/>
            <a:ext cx="3657601" cy="248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19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50505" y="205274"/>
            <a:ext cx="7847045" cy="5248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400" b="1" i="1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Генетика спадкових </a:t>
            </a:r>
            <a:r>
              <a:rPr lang="uk-UA" sz="2400" b="1" i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sz="2400" b="1" i="1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включає у себе такі основні аспекти</a:t>
            </a:r>
            <a:r>
              <a:rPr lang="uk-UA" sz="2400" i="1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400" i="1" u="sng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Вивчення причин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Генетика спадкових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пояснює, як мутації в ДНК або зміни в хромосомах призводять до появи різних захворювань у дітей.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Діагностика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Використовуються методи генетичного тестування, біохімічних аналізів та аналізу хромосом для виявлення конкретних генетичних аномалій.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Класифікація </a:t>
            </a:r>
            <a:r>
              <a:rPr lang="uk-UA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Спадкові хвороби класифікують на генні (мутації окремих генів),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геномні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(зміни кількості хромосом), хромосомні (перебудови хромосом) та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мультифакторні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(поєднання генетичних та зовнішніх факторів).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Лікування та профілактика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Розуміння генетичної основи хвороби дозволяє розробляти методи лікування та профілактики, а також проводити генетичне консультування для сімей.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Педіатричний аспект: Особлива увага приділяється захворюванням, що проявляються у дитячому віці, оскільки вони можуть мати серйозні наслідки для росту та розвитку дитини. </a:t>
            </a:r>
            <a:endParaRPr lang="en-US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4160" y="205274"/>
            <a:ext cx="3248900" cy="28085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7466" y="4534471"/>
            <a:ext cx="2486025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41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6571" y="317240"/>
            <a:ext cx="923730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" indent="-1905" algn="ctr">
              <a:spcAft>
                <a:spcPts val="0"/>
              </a:spcAft>
            </a:pPr>
            <a:r>
              <a:rPr lang="uk-UA" sz="2400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На даному курсі ви </a:t>
            </a:r>
            <a:r>
              <a:rPr lang="uk-UA" sz="2400" b="1" i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ознайомитесь з такими напрямками </a:t>
            </a:r>
            <a:r>
              <a:rPr lang="uk-UA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:</a:t>
            </a:r>
          </a:p>
          <a:p>
            <a:r>
              <a:rPr lang="uk-UA" b="1" dirty="0" smtClean="0"/>
              <a:t> </a:t>
            </a:r>
            <a:r>
              <a:rPr lang="uk-UA" b="1" dirty="0" smtClean="0">
                <a:solidFill>
                  <a:schemeClr val="bg1"/>
                </a:solidFill>
              </a:rPr>
              <a:t>- </a:t>
            </a:r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Базові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Роль спадкових чинників, генотип та фенотип, типи успадкування (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аутосомно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-домінантний, рецесивний, зчеплений зі статтю).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Види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спадкових порушень: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Детальний розгляд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генних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хромосомних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(наприклад, синдром Дауна, синдром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Клайнфельтера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та </a:t>
            </a:r>
            <a:r>
              <a:rPr lang="uk-UA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геномних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Багатофакторні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Вивчення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зі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спадковою схильністю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(наприклад, цукровий діабет, гіпертонія), де важливу роль відіграють як гени, так і чинники навколишнього середовища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Клінічна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Генетика в Педіатрії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Діагностика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Сучасні методи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молекулярної генетики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цитогенетики, які використовуються для виявлення спадкових патологій у дітей.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Симптоматика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перебіг: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Особливості клінічних проявів спадкових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дитячому віці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(наприклад,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фенілкетонурія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муковісцидоз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мітохондріальні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порушення).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-  Лікування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 профілактика: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Сучасні підходи до терапії (включно з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генною терапією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та профілактичні заходи</a:t>
            </a:r>
            <a:r>
              <a:rPr lang="uk-UA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Медико-генетичне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Консультування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Методологія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Навички збору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сімейного анамнезу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побудови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родоводу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Оцінка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ризиків: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Визначення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вірогідності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прояву спадкового захворювання у нащадків.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Пренатальна </a:t>
            </a:r>
            <a:r>
              <a:rPr lang="uk-UA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діагностика: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 дослідження плода та </a:t>
            </a:r>
            <a:r>
              <a:rPr lang="uk-UA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преконцепційна</a:t>
            </a:r>
            <a:r>
              <a:rPr lang="uk-UA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підготовка до вагітності.</a:t>
            </a:r>
          </a:p>
          <a:p>
            <a:pPr marL="635" indent="-1905" algn="just">
              <a:spcAft>
                <a:spcPts val="0"/>
              </a:spcAft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482" y="38255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496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0547" y="326571"/>
            <a:ext cx="843487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А також опанувавши даний вибірковий </a:t>
            </a:r>
            <a:r>
              <a:rPr lang="uk-UA" b="1" i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курс </a:t>
            </a:r>
            <a:r>
              <a:rPr lang="uk-UA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Ви засвоїте базові знання, що стосуються:</a:t>
            </a:r>
          </a:p>
          <a:p>
            <a:pPr algn="just">
              <a:spcAft>
                <a:spcPts val="0"/>
              </a:spcAft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•Молекулярної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генетики: Будова ДНК, гена та механізми виникнення мутацій (генні, хромосомні,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геномні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).</a:t>
            </a: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•Закономірностей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успадкування: Основні типи успадкування за Менделем (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аутосомно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-домінантний,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аутосомно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-рецесивний, Х-зчеплений) та їхній прояв у сім'ї.</a:t>
            </a:r>
          </a:p>
          <a:p>
            <a:pPr algn="just"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•Генетики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 panose="020B0604020202020204" pitchFamily="34" charset="-128"/>
              </a:rPr>
              <a:t>розвитку (онтогенезу): Роль генів у нормальному розвитку плода та механізми формування вроджених вад розвитку (ВВР).</a:t>
            </a:r>
          </a:p>
          <a:p>
            <a:pPr algn="just">
              <a:spcAft>
                <a:spcPts val="0"/>
              </a:spcAft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  <a:p>
            <a:pPr algn="just">
              <a:spcAft>
                <a:spcPts val="0"/>
              </a:spcAft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3667" y="504727"/>
            <a:ext cx="2619375" cy="17430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864" y="3610947"/>
            <a:ext cx="4366727" cy="265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06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878" y="270588"/>
            <a:ext cx="1123405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" indent="-1905" algn="ctr">
              <a:spcAft>
                <a:spcPts val="0"/>
              </a:spcAft>
            </a:pPr>
            <a:r>
              <a:rPr lang="uk-UA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процесі вивчення </a:t>
            </a:r>
            <a:r>
              <a:rPr lang="uk-UA" b="1" i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курсу Ви </a:t>
            </a:r>
            <a:r>
              <a:rPr lang="uk-UA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детально вивчите найпоширеніші та клінічно значущі групи патологій</a:t>
            </a:r>
            <a:r>
              <a:rPr lang="uk-UA" b="1" i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marL="635" indent="-1905" algn="ctr">
              <a:spcAft>
                <a:spcPts val="0"/>
              </a:spcAft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</a:t>
            </a:r>
            <a:r>
              <a:rPr lang="uk-UA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Моногенні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захворювання:</a:t>
            </a:r>
          </a:p>
          <a:p>
            <a:pPr marL="28448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Спадкові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порушення обміну речовин (метаболічні хвороби): Наприклад,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фенілкетонурія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муковісцидоз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галактоземія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84480" indent="-285750" algn="just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uk-UA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Синдромальна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патологія: Наприклад, спадкові хвороби сполучної тканини (синдром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Марфана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або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імунодефіцити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635" indent="-1905" algn="just"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•Хромосомні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аномалії: Клінічні прояви, діагностика та ведення дітей із синдромом Дауна (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трисомія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21), синдромом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Тернера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синдромом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Клайнфельтера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635" indent="-1905" algn="just">
              <a:spcAft>
                <a:spcPts val="0"/>
              </a:spcAft>
            </a:pP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•Полігенні 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мультифакторіальні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хвороби: Генетичні фактори ризику у розвитку вроджених вад серця, деяких форм аутизму та інших поширених захворювань</a:t>
            </a:r>
            <a:r>
              <a:rPr lang="uk-UA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635" indent="-1905" algn="just">
              <a:spcAft>
                <a:spcPts val="0"/>
              </a:spcAft>
            </a:pPr>
            <a:endParaRPr lang="uk-UA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35" indent="-1905" algn="just">
              <a:spcAft>
                <a:spcPts val="0"/>
              </a:spcAft>
            </a:pPr>
            <a:endParaRPr lang="uk-UA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180" y="3750104"/>
            <a:ext cx="3368352" cy="25006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2768" y="3750103"/>
            <a:ext cx="3075730" cy="2500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62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1845" y="867747"/>
            <a:ext cx="685799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5" indent="-1905" algn="just">
              <a:spcAft>
                <a:spcPts val="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 вибіркового курсу Ви зрозумієте, як інтегрувати генетичні знання у клінічну практику:</a:t>
            </a:r>
          </a:p>
          <a:p>
            <a:pPr marL="635" indent="-1905" algn="just">
              <a:spcAft>
                <a:spcPts val="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•Медико-генетичне консультування: Принципи оцінки ризику повторення патології в сім'ї та надання рекомендацій.</a:t>
            </a:r>
          </a:p>
          <a:p>
            <a:pPr marL="635" indent="-1905" algn="just">
              <a:spcAft>
                <a:spcPts val="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•Лікування: Специфічні підходи до терапії спадкових захворювань, включаючи дієтотерапію,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ферментозамісну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терапію та основи генної терапії.</a:t>
            </a:r>
          </a:p>
          <a:p>
            <a:pPr marL="635" indent="-1905" algn="just">
              <a:spcAft>
                <a:spcPts val="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•Профілактика: Стратегії запобігання народженню дітей зі спадковою патологією.</a:t>
            </a:r>
          </a:p>
          <a:p>
            <a:pPr marL="635" indent="-1905" algn="just">
              <a:spcAft>
                <a:spcPts val="0"/>
              </a:spcAft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Закінчивши курс "Основи генетики спадкових </a:t>
            </a:r>
            <a:r>
              <a:rPr lang="uk-UA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хвороб</a:t>
            </a: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педіатрії", ви набудете всебічних знань і навичок, які дозволять вам розуміти, діагностувати та управляти генетичними захворюваннями у дітей.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004" y="1086117"/>
            <a:ext cx="3274268" cy="271540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214" y="4477090"/>
            <a:ext cx="3303035" cy="211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8283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578499"/>
            <a:ext cx="8490857" cy="2906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i="1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 будете </a:t>
            </a:r>
            <a:r>
              <a:rPr lang="ru-RU" sz="2000" b="1" i="1" u="sng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досконало</a:t>
            </a:r>
            <a:r>
              <a:rPr lang="ru-RU" sz="2000" b="1" i="1" u="sng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знати:</a:t>
            </a:r>
            <a:endParaRPr lang="en-US" sz="2000" b="1" i="1" u="sng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ru-RU" b="1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Молекулярні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механізми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виникнення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спадкових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хромосомні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геномні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мутації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Типи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успадкування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законами Менделя (аутосомно-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домінантний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рецесивний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Х-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зчеплений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та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зможете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прогнозувати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ризик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повторення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сім'ї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Генетичні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нормального та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порушеного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ембріогенезу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призводить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вроджених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вад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7305" y="457199"/>
            <a:ext cx="2635510" cy="24519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25989" r="4323" b="3107"/>
          <a:stretch/>
        </p:blipFill>
        <p:spPr>
          <a:xfrm>
            <a:off x="3741577" y="3732244"/>
            <a:ext cx="4083784" cy="2780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399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246" y="457199"/>
            <a:ext cx="2697344" cy="21273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8750" y="522512"/>
            <a:ext cx="10832841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r>
              <a:rPr lang="ru-RU" sz="24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24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вас </a:t>
            </a:r>
            <a:r>
              <a:rPr lang="ru-RU" sz="24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вибірковому</a:t>
            </a:r>
            <a:r>
              <a:rPr lang="ru-RU" sz="24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курсі</a:t>
            </a:r>
            <a:endParaRPr lang="ru-RU" sz="24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r>
              <a:rPr lang="ru-RU" dirty="0"/>
              <a:t> 	                 </a:t>
            </a:r>
            <a:endParaRPr lang="en-US" dirty="0" smtClean="0"/>
          </a:p>
          <a:p>
            <a:endParaRPr lang="en-US" dirty="0"/>
          </a:p>
          <a:p>
            <a:endParaRPr lang="ru-RU" dirty="0"/>
          </a:p>
          <a:p>
            <a:pPr>
              <a:spcBef>
                <a:spcPct val="0"/>
              </a:spcBef>
            </a:pPr>
            <a:r>
              <a:rPr lang="ru-RU" dirty="0" smtClean="0"/>
              <a:t> </a:t>
            </a:r>
            <a:r>
              <a:rPr lang="en-US" dirty="0" smtClean="0"/>
              <a:t>                                            </a:t>
            </a:r>
            <a:r>
              <a:rPr lang="uk-UA" sz="28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uk-UA" dirty="0" smtClean="0">
                <a:solidFill>
                  <a:schemeClr val="bg1"/>
                </a:solidFill>
              </a:rPr>
              <a:t> </a:t>
            </a:r>
            <a:r>
              <a:rPr lang="uk-UA" altLang="ru-RU" sz="28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ГЕНЕТИКИ </a:t>
            </a:r>
            <a:r>
              <a:rPr lang="uk-UA" altLang="ru-RU" sz="28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СПАДКОВИХ ХВОРОБ</a:t>
            </a:r>
          </a:p>
          <a:p>
            <a:pPr>
              <a:spcBef>
                <a:spcPct val="0"/>
              </a:spcBef>
            </a:pPr>
            <a:r>
              <a:rPr lang="uk-UA" altLang="ru-RU" sz="28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r>
              <a:rPr lang="en-US" altLang="ru-RU" sz="28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                                                      </a:t>
            </a:r>
            <a:r>
              <a:rPr lang="uk-UA" altLang="ru-RU" sz="28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У </a:t>
            </a:r>
            <a:r>
              <a:rPr lang="uk-UA" altLang="ru-RU" sz="2800" b="1" i="1" dirty="0">
                <a:solidFill>
                  <a:schemeClr val="bg1"/>
                </a:solidFill>
                <a:latin typeface="Times New Roman" panose="02020603050405020304" pitchFamily="18" charset="0"/>
              </a:rPr>
              <a:t>ПЕДІАТРІЇ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 smtClean="0"/>
              <a:t>                                                                                                                               </a:t>
            </a:r>
          </a:p>
          <a:p>
            <a:endParaRPr lang="ru-RU" dirty="0"/>
          </a:p>
          <a:p>
            <a:endParaRPr lang="ru-RU" dirty="0" smtClean="0"/>
          </a:p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</a:t>
            </a:r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ru-RU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біології</a:t>
            </a:r>
            <a:endParaRPr lang="ru-RU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076" y="2584579"/>
            <a:ext cx="19145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4333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173</TotalTime>
  <Words>804</Words>
  <Application>Microsoft Office PowerPoint</Application>
  <PresentationFormat>Широкоэкранный</PresentationFormat>
  <Paragraphs>73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Arial Unicode MS</vt:lpstr>
      <vt:lpstr>Calibri</vt:lpstr>
      <vt:lpstr>Century Gothic</vt:lpstr>
      <vt:lpstr>Symbol</vt:lpstr>
      <vt:lpstr>Times New Roman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ТАНЯ</cp:lastModifiedBy>
  <cp:revision>18</cp:revision>
  <dcterms:created xsi:type="dcterms:W3CDTF">2025-10-18T12:41:27Z</dcterms:created>
  <dcterms:modified xsi:type="dcterms:W3CDTF">2025-10-25T13:30:27Z</dcterms:modified>
</cp:coreProperties>
</file>