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Default Extension="svg" ContentType="image/svg+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revisionInfo.xml" ContentType="application/vnd.ms-powerpoint.revisioninfo+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4" r:id="rId7"/>
    <p:sldId id="266" r:id="rId8"/>
    <p:sldId id="258"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7A0CA0-9A17-434C-BF94-92323BE73215}" v="4577" dt="2020-12-14T21:40:06.1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336" y="-6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diagrams/_rels/data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svg"/><Relationship Id="rId1" Type="http://schemas.openxmlformats.org/officeDocument/2006/relationships/image" Target="../media/image14.png"/><Relationship Id="rId6" Type="http://schemas.openxmlformats.org/officeDocument/2006/relationships/image" Target="../media/image20.svg"/><Relationship Id="rId5" Type="http://schemas.openxmlformats.org/officeDocument/2006/relationships/image" Target="../media/image16.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image" Target="../media/image16.svg"/><Relationship Id="rId1" Type="http://schemas.openxmlformats.org/officeDocument/2006/relationships/image" Target="../media/image151.png"/><Relationship Id="rId6" Type="http://schemas.openxmlformats.org/officeDocument/2006/relationships/image" Target="../media/image20.svg"/><Relationship Id="rId5" Type="http://schemas.openxmlformats.org/officeDocument/2006/relationships/image" Target="../media/image191.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FB63B7-8C39-4408-8DBE-A229A6D5C197}" type="doc">
      <dgm:prSet loTypeId="urn:microsoft.com/office/officeart/2018/2/layout/IconLabelList" loCatId="icon" qsTypeId="urn:microsoft.com/office/officeart/2005/8/quickstyle/simple1" qsCatId="simple" csTypeId="urn:microsoft.com/office/officeart/2005/8/colors/accent1_1" csCatId="accent1" phldr="1"/>
      <dgm:spPr/>
      <dgm:t>
        <a:bodyPr/>
        <a:lstStyle/>
        <a:p>
          <a:endParaRPr lang="en-US"/>
        </a:p>
      </dgm:t>
    </dgm:pt>
    <dgm:pt modelId="{0926A291-1EE4-452C-8140-C20526680EE9}">
      <dgm:prSet/>
      <dgm:spPr/>
      <dgm:t>
        <a:bodyPr/>
        <a:lstStyle/>
        <a:p>
          <a:pPr>
            <a:lnSpc>
              <a:spcPct val="100000"/>
            </a:lnSpc>
          </a:pPr>
          <a:r>
            <a:rPr lang="en-US" b="1" dirty="0" smtClean="0"/>
            <a:t>Scientific research: its stages, goals, purpose</a:t>
          </a:r>
          <a:endParaRPr lang="en-US" b="0" dirty="0"/>
        </a:p>
      </dgm:t>
    </dgm:pt>
    <dgm:pt modelId="{ACCBAE6B-8458-499E-A118-59B7D904F149}" type="parTrans" cxnId="{ABFAD351-20CF-4CB6-9E74-B018DCA0763B}">
      <dgm:prSet/>
      <dgm:spPr/>
      <dgm:t>
        <a:bodyPr/>
        <a:lstStyle/>
        <a:p>
          <a:endParaRPr lang="en-US"/>
        </a:p>
      </dgm:t>
    </dgm:pt>
    <dgm:pt modelId="{64EA83EA-C5E5-48C6-9872-E0D4571FFBE9}" type="sibTrans" cxnId="{ABFAD351-20CF-4CB6-9E74-B018DCA0763B}">
      <dgm:prSet/>
      <dgm:spPr/>
      <dgm:t>
        <a:bodyPr/>
        <a:lstStyle/>
        <a:p>
          <a:endParaRPr lang="en-US"/>
        </a:p>
      </dgm:t>
    </dgm:pt>
    <dgm:pt modelId="{DE7B367F-BC2F-482B-9625-F1A343B65FE7}">
      <dgm:prSet phldr="0"/>
      <dgm:spPr/>
      <dgm:t>
        <a:bodyPr/>
        <a:lstStyle/>
        <a:p>
          <a:pPr>
            <a:lnSpc>
              <a:spcPct val="100000"/>
            </a:lnSpc>
          </a:pPr>
          <a:r>
            <a:rPr lang="en-US" b="1" dirty="0" smtClean="0"/>
            <a:t>Preparation for scientific research: sources of scientific information</a:t>
          </a:r>
          <a:endParaRPr lang="en-US" dirty="0"/>
        </a:p>
      </dgm:t>
    </dgm:pt>
    <dgm:pt modelId="{026D3580-20DC-488D-BC17-EEE8AC14BD28}" type="parTrans" cxnId="{98905EB3-C8F5-45AC-9E8A-FA48841B3DFA}">
      <dgm:prSet/>
      <dgm:spPr/>
      <dgm:t>
        <a:bodyPr/>
        <a:lstStyle/>
        <a:p>
          <a:endParaRPr lang="en-US"/>
        </a:p>
      </dgm:t>
    </dgm:pt>
    <dgm:pt modelId="{307D4EBB-626E-478F-87DB-9C17760B51E7}" type="sibTrans" cxnId="{98905EB3-C8F5-45AC-9E8A-FA48841B3DFA}">
      <dgm:prSet/>
      <dgm:spPr/>
      <dgm:t>
        <a:bodyPr/>
        <a:lstStyle/>
        <a:p>
          <a:endParaRPr lang="en-US"/>
        </a:p>
      </dgm:t>
    </dgm:pt>
    <dgm:pt modelId="{E2F77038-4F6F-4CE6-841A-DBDD30408482}">
      <dgm:prSet/>
      <dgm:spPr/>
      <dgm:t>
        <a:bodyPr/>
        <a:lstStyle/>
        <a:p>
          <a:pPr>
            <a:lnSpc>
              <a:spcPct val="100000"/>
            </a:lnSpc>
          </a:pPr>
          <a:r>
            <a:rPr lang="en-US" b="1" dirty="0" smtClean="0"/>
            <a:t>Methods used in research in the field of pharmacy</a:t>
          </a:r>
          <a:endParaRPr lang="en-US" dirty="0"/>
        </a:p>
      </dgm:t>
    </dgm:pt>
    <dgm:pt modelId="{36E0A75A-C971-474C-895B-5819FA4004D3}" type="parTrans" cxnId="{50F94EAA-0F58-4AA7-B38B-093374EED24F}">
      <dgm:prSet/>
      <dgm:spPr/>
      <dgm:t>
        <a:bodyPr/>
        <a:lstStyle/>
        <a:p>
          <a:endParaRPr lang="en-US"/>
        </a:p>
      </dgm:t>
    </dgm:pt>
    <dgm:pt modelId="{AD82ECEB-47BF-4487-AC5A-01D5DC7B5357}" type="sibTrans" cxnId="{50F94EAA-0F58-4AA7-B38B-093374EED24F}">
      <dgm:prSet/>
      <dgm:spPr/>
      <dgm:t>
        <a:bodyPr/>
        <a:lstStyle/>
        <a:p>
          <a:endParaRPr lang="en-US"/>
        </a:p>
      </dgm:t>
    </dgm:pt>
    <dgm:pt modelId="{76B41634-E9D6-4B90-95BE-6B4E095979AF}">
      <dgm:prSet phldr="0"/>
      <dgm:spPr/>
      <dgm:t>
        <a:bodyPr/>
        <a:lstStyle/>
        <a:p>
          <a:pPr rtl="0">
            <a:lnSpc>
              <a:spcPct val="100000"/>
            </a:lnSpc>
          </a:pPr>
          <a:r>
            <a:rPr lang="en-US" b="1" dirty="0" smtClean="0"/>
            <a:t>How to present the results of your research? Fundamentals of science metrics</a:t>
          </a:r>
          <a:endParaRPr lang="en-US" b="1" dirty="0"/>
        </a:p>
      </dgm:t>
    </dgm:pt>
    <dgm:pt modelId="{527A21B1-5E02-45D0-BA18-F05AB1F26BE2}" type="parTrans" cxnId="{8B2D64E4-FD4B-4CEF-BEE0-50F1EA631279}">
      <dgm:prSet/>
      <dgm:spPr/>
      <dgm:t>
        <a:bodyPr/>
        <a:lstStyle/>
        <a:p>
          <a:endParaRPr lang="uk-UA"/>
        </a:p>
      </dgm:t>
    </dgm:pt>
    <dgm:pt modelId="{39A628D1-0EF3-476F-8B3B-11BA6A46A8D4}" type="sibTrans" cxnId="{8B2D64E4-FD4B-4CEF-BEE0-50F1EA631279}">
      <dgm:prSet/>
      <dgm:spPr/>
      <dgm:t>
        <a:bodyPr/>
        <a:lstStyle/>
        <a:p>
          <a:endParaRPr lang="uk-UA"/>
        </a:p>
      </dgm:t>
    </dgm:pt>
    <dgm:pt modelId="{FB309786-A0A5-4D23-AD69-6C6194250C09}">
      <dgm:prSet phldr="0"/>
      <dgm:spPr/>
      <dgm:t>
        <a:bodyPr/>
        <a:lstStyle/>
        <a:p>
          <a:pPr rtl="0">
            <a:lnSpc>
              <a:spcPct val="100000"/>
            </a:lnSpc>
          </a:pPr>
          <a:r>
            <a:rPr lang="en-US" b="1" dirty="0" smtClean="0"/>
            <a:t>Research results, their processing and publication. Principles of Open science. Academic integrity</a:t>
          </a:r>
          <a:endParaRPr lang="en-US" dirty="0"/>
        </a:p>
      </dgm:t>
    </dgm:pt>
    <dgm:pt modelId="{E0015011-9285-4CB6-8AAB-4154D7588E68}" type="parTrans" cxnId="{03467D6A-E8AB-42EC-B413-FD50D8D4935E}">
      <dgm:prSet/>
      <dgm:spPr/>
      <dgm:t>
        <a:bodyPr/>
        <a:lstStyle/>
        <a:p>
          <a:endParaRPr lang="uk-UA"/>
        </a:p>
      </dgm:t>
    </dgm:pt>
    <dgm:pt modelId="{C9449326-365C-49D8-BCCA-5A1692E68E19}" type="sibTrans" cxnId="{03467D6A-E8AB-42EC-B413-FD50D8D4935E}">
      <dgm:prSet/>
      <dgm:spPr/>
      <dgm:t>
        <a:bodyPr/>
        <a:lstStyle/>
        <a:p>
          <a:endParaRPr lang="uk-UA"/>
        </a:p>
      </dgm:t>
    </dgm:pt>
    <dgm:pt modelId="{4413887E-FDA8-425F-BF3F-834CA5561ED5}">
      <dgm:prSet phldr="0"/>
      <dgm:spPr/>
      <dgm:t>
        <a:bodyPr/>
        <a:lstStyle/>
        <a:p>
          <a:pPr>
            <a:lnSpc>
              <a:spcPct val="100000"/>
            </a:lnSpc>
          </a:pPr>
          <a:r>
            <a:rPr lang="en-US" b="1" dirty="0" smtClean="0"/>
            <a:t>Research design. Research design options in the pharmaceutical industry</a:t>
          </a:r>
          <a:endParaRPr lang="en-US" dirty="0"/>
        </a:p>
      </dgm:t>
    </dgm:pt>
    <dgm:pt modelId="{0589149A-13C5-41B7-AF85-C62918807C3B}" type="parTrans" cxnId="{24E5E715-E1DA-4204-94A2-D74525E3A500}">
      <dgm:prSet/>
      <dgm:spPr/>
      <dgm:t>
        <a:bodyPr/>
        <a:lstStyle/>
        <a:p>
          <a:endParaRPr lang="uk-UA"/>
        </a:p>
      </dgm:t>
    </dgm:pt>
    <dgm:pt modelId="{9A74E706-BED6-4BA1-AF48-2FC38F61633C}" type="sibTrans" cxnId="{24E5E715-E1DA-4204-94A2-D74525E3A500}">
      <dgm:prSet/>
      <dgm:spPr/>
      <dgm:t>
        <a:bodyPr/>
        <a:lstStyle/>
        <a:p>
          <a:endParaRPr lang="uk-UA"/>
        </a:p>
      </dgm:t>
    </dgm:pt>
    <dgm:pt modelId="{8C1BFB5B-03E9-48CB-8EE4-E780D3BB329C}" type="pres">
      <dgm:prSet presAssocID="{E6FB63B7-8C39-4408-8DBE-A229A6D5C197}" presName="root" presStyleCnt="0">
        <dgm:presLayoutVars>
          <dgm:dir/>
          <dgm:resizeHandles val="exact"/>
        </dgm:presLayoutVars>
      </dgm:prSet>
      <dgm:spPr/>
      <dgm:t>
        <a:bodyPr/>
        <a:lstStyle/>
        <a:p>
          <a:endParaRPr lang="ru-RU"/>
        </a:p>
      </dgm:t>
    </dgm:pt>
    <dgm:pt modelId="{8D28E884-F131-431F-8588-35C48CECF23E}" type="pres">
      <dgm:prSet presAssocID="{0926A291-1EE4-452C-8140-C20526680EE9}" presName="compNode" presStyleCnt="0"/>
      <dgm:spPr/>
    </dgm:pt>
    <dgm:pt modelId="{51FDB985-C2A6-48AA-A340-E5542C9BB220}" type="pres">
      <dgm:prSet presAssocID="{0926A291-1EE4-452C-8140-C20526680EE9}" presName="iconRect" presStyleLbl="node1" presStyleIdx="0" presStyleCnt="6"/>
      <dgm:spPr>
        <a:blipFill>
          <a:blip xmlns:r="http://schemas.openxmlformats.org/officeDocument/2006/relationships" r:embed="rId1">
            <a:extLst>
              <a:ext uri="{28A0092B-C50C-407E-A947-70E740481C1C}">
                <a14:useLocalDpi xmlns="" xmlns:a14="http://schemas.microsoft.com/office/drawing/2010/main" val="0"/>
              </a:ext>
              <a:ext uri="{96DAC541-7B7A-43D3-8B79-37D633B846F1}">
                <asvg:svgBlip xmlns="" xmlns:asvg="http://schemas.microsoft.com/office/drawing/2016/SVG/main" r:embed="rId2"/>
              </a:ext>
            </a:extLst>
          </a:blip>
          <a:stretch>
            <a:fillRect/>
          </a:stretch>
        </a:blipFill>
      </dgm:spPr>
      <dgm:extLst>
        <a:ext uri="{E40237B7-FDA0-4F09-8148-C483321AD2D9}">
          <dgm14:cNvPr xmlns="" xmlns:dgm14="http://schemas.microsoft.com/office/drawing/2010/diagram" id="0" name="" descr="Субтитри"/>
        </a:ext>
      </dgm:extLst>
    </dgm:pt>
    <dgm:pt modelId="{68BCC324-9662-4B67-8C9A-40E8C0E87F1A}" type="pres">
      <dgm:prSet presAssocID="{0926A291-1EE4-452C-8140-C20526680EE9}" presName="spaceRect" presStyleCnt="0"/>
      <dgm:spPr/>
    </dgm:pt>
    <dgm:pt modelId="{A04241F2-1540-4C9E-94F1-2A07772E6B17}" type="pres">
      <dgm:prSet presAssocID="{0926A291-1EE4-452C-8140-C20526680EE9}" presName="textRect" presStyleLbl="revTx" presStyleIdx="0" presStyleCnt="6">
        <dgm:presLayoutVars>
          <dgm:chMax val="1"/>
          <dgm:chPref val="1"/>
        </dgm:presLayoutVars>
      </dgm:prSet>
      <dgm:spPr/>
      <dgm:t>
        <a:bodyPr/>
        <a:lstStyle/>
        <a:p>
          <a:endParaRPr lang="ru-RU"/>
        </a:p>
      </dgm:t>
    </dgm:pt>
    <dgm:pt modelId="{BC5D3521-B655-4760-AD90-AC91C6AE2C6C}" type="pres">
      <dgm:prSet presAssocID="{64EA83EA-C5E5-48C6-9872-E0D4571FFBE9}" presName="sibTrans" presStyleCnt="0"/>
      <dgm:spPr/>
    </dgm:pt>
    <dgm:pt modelId="{6447262B-4BD5-4B94-87DC-05793E623DB3}" type="pres">
      <dgm:prSet presAssocID="{DE7B367F-BC2F-482B-9625-F1A343B65FE7}" presName="compNode" presStyleCnt="0"/>
      <dgm:spPr/>
    </dgm:pt>
    <dgm:pt modelId="{ED151C6D-8F95-427A-8FDC-D8804BEEA40F}" type="pres">
      <dgm:prSet presAssocID="{DE7B367F-BC2F-482B-9625-F1A343B65FE7}" presName="iconRect" presStyleLbl="node1" presStyleIdx="1" presStyleCnt="6"/>
      <dgm:spPr>
        <a:blipFill>
          <a:blip xmlns:r="http://schemas.openxmlformats.org/officeDocument/2006/relationships" r:embed="rId3">
            <a:extLst>
              <a:ext uri="{96DAC541-7B7A-43D3-8B79-37D633B846F1}">
                <asvg:svgBlip xmlns="" xmlns:asvg="http://schemas.microsoft.com/office/drawing/2016/SVG/main" r:embed="rId4"/>
              </a:ext>
            </a:extLst>
          </a:blip>
          <a:stretch>
            <a:fillRect/>
          </a:stretch>
        </a:blipFill>
      </dgm:spPr>
      <dgm:extLst>
        <a:ext uri="{E40237B7-FDA0-4F09-8148-C483321AD2D9}">
          <dgm14:cNvPr xmlns="" xmlns:dgm14="http://schemas.microsoft.com/office/drawing/2010/diagram" id="0" name="" descr="Artificial Intelligence outline"/>
        </a:ext>
      </dgm:extLst>
    </dgm:pt>
    <dgm:pt modelId="{0AFA9FB5-2DA3-4A7B-823F-6240EBB421CE}" type="pres">
      <dgm:prSet presAssocID="{DE7B367F-BC2F-482B-9625-F1A343B65FE7}" presName="spaceRect" presStyleCnt="0"/>
      <dgm:spPr/>
    </dgm:pt>
    <dgm:pt modelId="{243D7FFF-4CAA-4CD4-867F-5DFEDED4CDA7}" type="pres">
      <dgm:prSet presAssocID="{DE7B367F-BC2F-482B-9625-F1A343B65FE7}" presName="textRect" presStyleLbl="revTx" presStyleIdx="1" presStyleCnt="6">
        <dgm:presLayoutVars>
          <dgm:chMax val="1"/>
          <dgm:chPref val="1"/>
        </dgm:presLayoutVars>
      </dgm:prSet>
      <dgm:spPr/>
      <dgm:t>
        <a:bodyPr/>
        <a:lstStyle/>
        <a:p>
          <a:endParaRPr lang="ru-RU"/>
        </a:p>
      </dgm:t>
    </dgm:pt>
    <dgm:pt modelId="{02D2979F-6118-4459-8497-5DB16D6E2141}" type="pres">
      <dgm:prSet presAssocID="{307D4EBB-626E-478F-87DB-9C17760B51E7}" presName="sibTrans" presStyleCnt="0"/>
      <dgm:spPr/>
    </dgm:pt>
    <dgm:pt modelId="{107688F6-46BD-4998-9FAA-2349BDE7631E}" type="pres">
      <dgm:prSet presAssocID="{4413887E-FDA8-425F-BF3F-834CA5561ED5}" presName="compNode" presStyleCnt="0"/>
      <dgm:spPr/>
    </dgm:pt>
    <dgm:pt modelId="{9B1940A3-36DD-4D96-AFF2-9B7661CC5743}" type="pres">
      <dgm:prSet presAssocID="{4413887E-FDA8-425F-BF3F-834CA5561ED5}" presName="iconRect" presStyleLbl="node1" presStyleIdx="2" presStyleCnt="6"/>
      <dgm:spPr/>
    </dgm:pt>
    <dgm:pt modelId="{3EC2C3FC-5408-4F7C-BEE8-EB723BF9288A}" type="pres">
      <dgm:prSet presAssocID="{4413887E-FDA8-425F-BF3F-834CA5561ED5}" presName="spaceRect" presStyleCnt="0"/>
      <dgm:spPr/>
    </dgm:pt>
    <dgm:pt modelId="{00F6FFBA-191A-4009-8C46-E0B91BE024EE}" type="pres">
      <dgm:prSet presAssocID="{4413887E-FDA8-425F-BF3F-834CA5561ED5}" presName="textRect" presStyleLbl="revTx" presStyleIdx="2" presStyleCnt="6">
        <dgm:presLayoutVars>
          <dgm:chMax val="1"/>
          <dgm:chPref val="1"/>
        </dgm:presLayoutVars>
      </dgm:prSet>
      <dgm:spPr/>
      <dgm:t>
        <a:bodyPr/>
        <a:lstStyle/>
        <a:p>
          <a:endParaRPr lang="ru-RU"/>
        </a:p>
      </dgm:t>
    </dgm:pt>
    <dgm:pt modelId="{0B422ECD-CBE8-485F-8C14-1BA88BCC5098}" type="pres">
      <dgm:prSet presAssocID="{9A74E706-BED6-4BA1-AF48-2FC38F61633C}" presName="sibTrans" presStyleCnt="0"/>
      <dgm:spPr/>
    </dgm:pt>
    <dgm:pt modelId="{AEFE704A-7993-4721-B1FD-A2E9140CDC88}" type="pres">
      <dgm:prSet presAssocID="{E2F77038-4F6F-4CE6-841A-DBDD30408482}" presName="compNode" presStyleCnt="0"/>
      <dgm:spPr/>
    </dgm:pt>
    <dgm:pt modelId="{7685D904-A835-4802-9E77-2BACA6A3AF48}" type="pres">
      <dgm:prSet presAssocID="{E2F77038-4F6F-4CE6-841A-DBDD30408482}" presName="iconRect" presStyleLbl="node1" presStyleIdx="3" presStyleCnt="6"/>
      <dgm:spPr>
        <a:blipFill>
          <a:blip xmlns:r="http://schemas.openxmlformats.org/officeDocument/2006/relationships" r:embed="rId5">
            <a:extLst>
              <a:ext uri="{28A0092B-C50C-407E-A947-70E740481C1C}">
                <a14:useLocalDpi xmlns="" xmlns:a14="http://schemas.microsoft.com/office/drawing/2010/main" val="0"/>
              </a:ext>
              <a:ext uri="{96DAC541-7B7A-43D3-8B79-37D633B846F1}">
                <asvg:svgBlip xmlns="" xmlns:asvg="http://schemas.microsoft.com/office/drawing/2016/SVG/main" r:embed="rId6"/>
              </a:ext>
            </a:extLst>
          </a:blip>
          <a:stretch>
            <a:fillRect/>
          </a:stretch>
        </a:blipFill>
      </dgm:spPr>
      <dgm:extLst>
        <a:ext uri="{E40237B7-FDA0-4F09-8148-C483321AD2D9}">
          <dgm14:cNvPr xmlns="" xmlns:dgm14="http://schemas.microsoft.com/office/drawing/2010/diagram" id="0" name="" descr="Мікроскоп"/>
        </a:ext>
      </dgm:extLst>
    </dgm:pt>
    <dgm:pt modelId="{A1ECE3B5-B115-49BF-B6C4-2F24ABBB905C}" type="pres">
      <dgm:prSet presAssocID="{E2F77038-4F6F-4CE6-841A-DBDD30408482}" presName="spaceRect" presStyleCnt="0"/>
      <dgm:spPr/>
    </dgm:pt>
    <dgm:pt modelId="{1C224334-958D-473E-9E1D-E58C418F8A2A}" type="pres">
      <dgm:prSet presAssocID="{E2F77038-4F6F-4CE6-841A-DBDD30408482}" presName="textRect" presStyleLbl="revTx" presStyleIdx="3" presStyleCnt="6">
        <dgm:presLayoutVars>
          <dgm:chMax val="1"/>
          <dgm:chPref val="1"/>
        </dgm:presLayoutVars>
      </dgm:prSet>
      <dgm:spPr/>
      <dgm:t>
        <a:bodyPr/>
        <a:lstStyle/>
        <a:p>
          <a:endParaRPr lang="ru-RU"/>
        </a:p>
      </dgm:t>
    </dgm:pt>
    <dgm:pt modelId="{C5DBF476-BA7F-41A6-B6CA-D1AC632184EF}" type="pres">
      <dgm:prSet presAssocID="{AD82ECEB-47BF-4487-AC5A-01D5DC7B5357}" presName="sibTrans" presStyleCnt="0"/>
      <dgm:spPr/>
    </dgm:pt>
    <dgm:pt modelId="{EB91E77F-9B19-4E7A-8E33-F51488127C21}" type="pres">
      <dgm:prSet presAssocID="{FB309786-A0A5-4D23-AD69-6C6194250C09}" presName="compNode" presStyleCnt="0"/>
      <dgm:spPr/>
    </dgm:pt>
    <dgm:pt modelId="{F98B6B3B-9784-4020-A257-1F345A4EA9F5}" type="pres">
      <dgm:prSet presAssocID="{FB309786-A0A5-4D23-AD69-6C6194250C09}" presName="iconRect" presStyleLbl="node1" presStyleIdx="4" presStyleCnt="6"/>
      <dgm:spPr/>
    </dgm:pt>
    <dgm:pt modelId="{F9ABBEB4-5308-4B3A-886B-A257871D1DA3}" type="pres">
      <dgm:prSet presAssocID="{FB309786-A0A5-4D23-AD69-6C6194250C09}" presName="spaceRect" presStyleCnt="0"/>
      <dgm:spPr/>
    </dgm:pt>
    <dgm:pt modelId="{87083875-C54C-4A0F-9E10-8285F874F3C0}" type="pres">
      <dgm:prSet presAssocID="{FB309786-A0A5-4D23-AD69-6C6194250C09}" presName="textRect" presStyleLbl="revTx" presStyleIdx="4" presStyleCnt="6">
        <dgm:presLayoutVars>
          <dgm:chMax val="1"/>
          <dgm:chPref val="1"/>
        </dgm:presLayoutVars>
      </dgm:prSet>
      <dgm:spPr/>
      <dgm:t>
        <a:bodyPr/>
        <a:lstStyle/>
        <a:p>
          <a:endParaRPr lang="ru-RU"/>
        </a:p>
      </dgm:t>
    </dgm:pt>
    <dgm:pt modelId="{8C1C6F77-F086-42C1-AD5C-0079D2909678}" type="pres">
      <dgm:prSet presAssocID="{C9449326-365C-49D8-BCCA-5A1692E68E19}" presName="sibTrans" presStyleCnt="0"/>
      <dgm:spPr/>
    </dgm:pt>
    <dgm:pt modelId="{4800B63A-D6B8-4166-B31C-E67907867A09}" type="pres">
      <dgm:prSet presAssocID="{76B41634-E9D6-4B90-95BE-6B4E095979AF}" presName="compNode" presStyleCnt="0"/>
      <dgm:spPr/>
    </dgm:pt>
    <dgm:pt modelId="{C333A5CC-6688-4D41-BC79-A164F82C4559}" type="pres">
      <dgm:prSet presAssocID="{76B41634-E9D6-4B90-95BE-6B4E095979AF}" presName="iconRect" presStyleLbl="node1" presStyleIdx="5" presStyleCnt="6"/>
      <dgm:spPr/>
    </dgm:pt>
    <dgm:pt modelId="{2977440C-7B03-43E0-8230-E2B087F46F3F}" type="pres">
      <dgm:prSet presAssocID="{76B41634-E9D6-4B90-95BE-6B4E095979AF}" presName="spaceRect" presStyleCnt="0"/>
      <dgm:spPr/>
    </dgm:pt>
    <dgm:pt modelId="{9FBF603B-D246-4E23-A6CF-A3B4C0FF2953}" type="pres">
      <dgm:prSet presAssocID="{76B41634-E9D6-4B90-95BE-6B4E095979AF}" presName="textRect" presStyleLbl="revTx" presStyleIdx="5" presStyleCnt="6">
        <dgm:presLayoutVars>
          <dgm:chMax val="1"/>
          <dgm:chPref val="1"/>
        </dgm:presLayoutVars>
      </dgm:prSet>
      <dgm:spPr/>
      <dgm:t>
        <a:bodyPr/>
        <a:lstStyle/>
        <a:p>
          <a:endParaRPr lang="ru-RU"/>
        </a:p>
      </dgm:t>
    </dgm:pt>
  </dgm:ptLst>
  <dgm:cxnLst>
    <dgm:cxn modelId="{2A616F7B-5F9C-43E9-B43C-F715F7DF0142}" type="presOf" srcId="{4413887E-FDA8-425F-BF3F-834CA5561ED5}" destId="{00F6FFBA-191A-4009-8C46-E0B91BE024EE}" srcOrd="0" destOrd="0" presId="urn:microsoft.com/office/officeart/2018/2/layout/IconLabelList"/>
    <dgm:cxn modelId="{E285535F-4FC8-4726-A67A-8CF202F16972}" type="presOf" srcId="{76B41634-E9D6-4B90-95BE-6B4E095979AF}" destId="{9FBF603B-D246-4E23-A6CF-A3B4C0FF2953}" srcOrd="0" destOrd="0" presId="urn:microsoft.com/office/officeart/2018/2/layout/IconLabelList"/>
    <dgm:cxn modelId="{6D9F35F4-5261-4C1F-9D24-FBEBCF9CE369}" type="presOf" srcId="{DE7B367F-BC2F-482B-9625-F1A343B65FE7}" destId="{243D7FFF-4CAA-4CD4-867F-5DFEDED4CDA7}" srcOrd="0" destOrd="0" presId="urn:microsoft.com/office/officeart/2018/2/layout/IconLabelList"/>
    <dgm:cxn modelId="{91844CD5-DAAB-4547-8765-61E521B04CB0}" type="presOf" srcId="{E2F77038-4F6F-4CE6-841A-DBDD30408482}" destId="{1C224334-958D-473E-9E1D-E58C418F8A2A}" srcOrd="0" destOrd="0" presId="urn:microsoft.com/office/officeart/2018/2/layout/IconLabelList"/>
    <dgm:cxn modelId="{35F598A5-40DF-4BC4-9F7F-5C6085CC36AB}" type="presOf" srcId="{0926A291-1EE4-452C-8140-C20526680EE9}" destId="{A04241F2-1540-4C9E-94F1-2A07772E6B17}" srcOrd="0" destOrd="0" presId="urn:microsoft.com/office/officeart/2018/2/layout/IconLabelList"/>
    <dgm:cxn modelId="{24E5E715-E1DA-4204-94A2-D74525E3A500}" srcId="{E6FB63B7-8C39-4408-8DBE-A229A6D5C197}" destId="{4413887E-FDA8-425F-BF3F-834CA5561ED5}" srcOrd="2" destOrd="0" parTransId="{0589149A-13C5-41B7-AF85-C62918807C3B}" sibTransId="{9A74E706-BED6-4BA1-AF48-2FC38F61633C}"/>
    <dgm:cxn modelId="{ED2AF0D1-C809-461B-B0EC-C733CB64789E}" type="presOf" srcId="{E6FB63B7-8C39-4408-8DBE-A229A6D5C197}" destId="{8C1BFB5B-03E9-48CB-8EE4-E780D3BB329C}" srcOrd="0" destOrd="0" presId="urn:microsoft.com/office/officeart/2018/2/layout/IconLabelList"/>
    <dgm:cxn modelId="{89F6EFC9-CBEA-4268-A388-B11C6CFB2578}" type="presOf" srcId="{FB309786-A0A5-4D23-AD69-6C6194250C09}" destId="{87083875-C54C-4A0F-9E10-8285F874F3C0}" srcOrd="0" destOrd="0" presId="urn:microsoft.com/office/officeart/2018/2/layout/IconLabelList"/>
    <dgm:cxn modelId="{50F94EAA-0F58-4AA7-B38B-093374EED24F}" srcId="{E6FB63B7-8C39-4408-8DBE-A229A6D5C197}" destId="{E2F77038-4F6F-4CE6-841A-DBDD30408482}" srcOrd="3" destOrd="0" parTransId="{36E0A75A-C971-474C-895B-5819FA4004D3}" sibTransId="{AD82ECEB-47BF-4487-AC5A-01D5DC7B5357}"/>
    <dgm:cxn modelId="{98905EB3-C8F5-45AC-9E8A-FA48841B3DFA}" srcId="{E6FB63B7-8C39-4408-8DBE-A229A6D5C197}" destId="{DE7B367F-BC2F-482B-9625-F1A343B65FE7}" srcOrd="1" destOrd="0" parTransId="{026D3580-20DC-488D-BC17-EEE8AC14BD28}" sibTransId="{307D4EBB-626E-478F-87DB-9C17760B51E7}"/>
    <dgm:cxn modelId="{ABFAD351-20CF-4CB6-9E74-B018DCA0763B}" srcId="{E6FB63B7-8C39-4408-8DBE-A229A6D5C197}" destId="{0926A291-1EE4-452C-8140-C20526680EE9}" srcOrd="0" destOrd="0" parTransId="{ACCBAE6B-8458-499E-A118-59B7D904F149}" sibTransId="{64EA83EA-C5E5-48C6-9872-E0D4571FFBE9}"/>
    <dgm:cxn modelId="{8B2D64E4-FD4B-4CEF-BEE0-50F1EA631279}" srcId="{E6FB63B7-8C39-4408-8DBE-A229A6D5C197}" destId="{76B41634-E9D6-4B90-95BE-6B4E095979AF}" srcOrd="5" destOrd="0" parTransId="{527A21B1-5E02-45D0-BA18-F05AB1F26BE2}" sibTransId="{39A628D1-0EF3-476F-8B3B-11BA6A46A8D4}"/>
    <dgm:cxn modelId="{03467D6A-E8AB-42EC-B413-FD50D8D4935E}" srcId="{E6FB63B7-8C39-4408-8DBE-A229A6D5C197}" destId="{FB309786-A0A5-4D23-AD69-6C6194250C09}" srcOrd="4" destOrd="0" parTransId="{E0015011-9285-4CB6-8AAB-4154D7588E68}" sibTransId="{C9449326-365C-49D8-BCCA-5A1692E68E19}"/>
    <dgm:cxn modelId="{25B2E1A6-CF7C-4B71-BC7D-BC5DFD4E80D6}" type="presParOf" srcId="{8C1BFB5B-03E9-48CB-8EE4-E780D3BB329C}" destId="{8D28E884-F131-431F-8588-35C48CECF23E}" srcOrd="0" destOrd="0" presId="urn:microsoft.com/office/officeart/2018/2/layout/IconLabelList"/>
    <dgm:cxn modelId="{4B1E9A88-83BD-4F82-A32B-B57783BE10B3}" type="presParOf" srcId="{8D28E884-F131-431F-8588-35C48CECF23E}" destId="{51FDB985-C2A6-48AA-A340-E5542C9BB220}" srcOrd="0" destOrd="0" presId="urn:microsoft.com/office/officeart/2018/2/layout/IconLabelList"/>
    <dgm:cxn modelId="{0F90B85F-222A-4BBB-AD8C-52E7B975351E}" type="presParOf" srcId="{8D28E884-F131-431F-8588-35C48CECF23E}" destId="{68BCC324-9662-4B67-8C9A-40E8C0E87F1A}" srcOrd="1" destOrd="0" presId="urn:microsoft.com/office/officeart/2018/2/layout/IconLabelList"/>
    <dgm:cxn modelId="{17C913F3-D3CC-4660-A650-03B682EDDEEB}" type="presParOf" srcId="{8D28E884-F131-431F-8588-35C48CECF23E}" destId="{A04241F2-1540-4C9E-94F1-2A07772E6B17}" srcOrd="2" destOrd="0" presId="urn:microsoft.com/office/officeart/2018/2/layout/IconLabelList"/>
    <dgm:cxn modelId="{408DA185-0D87-4CFF-8CC3-0FED02FF151D}" type="presParOf" srcId="{8C1BFB5B-03E9-48CB-8EE4-E780D3BB329C}" destId="{BC5D3521-B655-4760-AD90-AC91C6AE2C6C}" srcOrd="1" destOrd="0" presId="urn:microsoft.com/office/officeart/2018/2/layout/IconLabelList"/>
    <dgm:cxn modelId="{4483A0F5-848C-4206-92E9-D43E57351A5A}" type="presParOf" srcId="{8C1BFB5B-03E9-48CB-8EE4-E780D3BB329C}" destId="{6447262B-4BD5-4B94-87DC-05793E623DB3}" srcOrd="2" destOrd="0" presId="urn:microsoft.com/office/officeart/2018/2/layout/IconLabelList"/>
    <dgm:cxn modelId="{EF6C51A1-D02C-4EFC-8920-B96549A6851A}" type="presParOf" srcId="{6447262B-4BD5-4B94-87DC-05793E623DB3}" destId="{ED151C6D-8F95-427A-8FDC-D8804BEEA40F}" srcOrd="0" destOrd="0" presId="urn:microsoft.com/office/officeart/2018/2/layout/IconLabelList"/>
    <dgm:cxn modelId="{A179CE94-C40F-42DF-BBF0-1976CBC82406}" type="presParOf" srcId="{6447262B-4BD5-4B94-87DC-05793E623DB3}" destId="{0AFA9FB5-2DA3-4A7B-823F-6240EBB421CE}" srcOrd="1" destOrd="0" presId="urn:microsoft.com/office/officeart/2018/2/layout/IconLabelList"/>
    <dgm:cxn modelId="{0EE6811F-A3D0-40B6-9113-F36E3B8C48B0}" type="presParOf" srcId="{6447262B-4BD5-4B94-87DC-05793E623DB3}" destId="{243D7FFF-4CAA-4CD4-867F-5DFEDED4CDA7}" srcOrd="2" destOrd="0" presId="urn:microsoft.com/office/officeart/2018/2/layout/IconLabelList"/>
    <dgm:cxn modelId="{AA07D36B-A854-4C41-A32F-328A8BCADCF9}" type="presParOf" srcId="{8C1BFB5B-03E9-48CB-8EE4-E780D3BB329C}" destId="{02D2979F-6118-4459-8497-5DB16D6E2141}" srcOrd="3" destOrd="0" presId="urn:microsoft.com/office/officeart/2018/2/layout/IconLabelList"/>
    <dgm:cxn modelId="{6BBBC6BB-1B2C-42DB-A476-410874448602}" type="presParOf" srcId="{8C1BFB5B-03E9-48CB-8EE4-E780D3BB329C}" destId="{107688F6-46BD-4998-9FAA-2349BDE7631E}" srcOrd="4" destOrd="0" presId="urn:microsoft.com/office/officeart/2018/2/layout/IconLabelList"/>
    <dgm:cxn modelId="{FF0B035B-06A3-461B-9CC7-57188A101DA0}" type="presParOf" srcId="{107688F6-46BD-4998-9FAA-2349BDE7631E}" destId="{9B1940A3-36DD-4D96-AFF2-9B7661CC5743}" srcOrd="0" destOrd="0" presId="urn:microsoft.com/office/officeart/2018/2/layout/IconLabelList"/>
    <dgm:cxn modelId="{0D7CA128-8979-4D3A-90ED-ECC88EACE6B1}" type="presParOf" srcId="{107688F6-46BD-4998-9FAA-2349BDE7631E}" destId="{3EC2C3FC-5408-4F7C-BEE8-EB723BF9288A}" srcOrd="1" destOrd="0" presId="urn:microsoft.com/office/officeart/2018/2/layout/IconLabelList"/>
    <dgm:cxn modelId="{71BE4696-52C1-4443-A695-9DBD2CBFFAD8}" type="presParOf" srcId="{107688F6-46BD-4998-9FAA-2349BDE7631E}" destId="{00F6FFBA-191A-4009-8C46-E0B91BE024EE}" srcOrd="2" destOrd="0" presId="urn:microsoft.com/office/officeart/2018/2/layout/IconLabelList"/>
    <dgm:cxn modelId="{092A2C4F-9005-4CAA-8442-B2FB14930121}" type="presParOf" srcId="{8C1BFB5B-03E9-48CB-8EE4-E780D3BB329C}" destId="{0B422ECD-CBE8-485F-8C14-1BA88BCC5098}" srcOrd="5" destOrd="0" presId="urn:microsoft.com/office/officeart/2018/2/layout/IconLabelList"/>
    <dgm:cxn modelId="{FD6671DC-4118-4F0A-A44A-01FD9EED93C5}" type="presParOf" srcId="{8C1BFB5B-03E9-48CB-8EE4-E780D3BB329C}" destId="{AEFE704A-7993-4721-B1FD-A2E9140CDC88}" srcOrd="6" destOrd="0" presId="urn:microsoft.com/office/officeart/2018/2/layout/IconLabelList"/>
    <dgm:cxn modelId="{CE5A875A-6F23-42B3-AA62-6EBFEB4AA580}" type="presParOf" srcId="{AEFE704A-7993-4721-B1FD-A2E9140CDC88}" destId="{7685D904-A835-4802-9E77-2BACA6A3AF48}" srcOrd="0" destOrd="0" presId="urn:microsoft.com/office/officeart/2018/2/layout/IconLabelList"/>
    <dgm:cxn modelId="{666D1E21-9786-44E0-B864-8D21664B635D}" type="presParOf" srcId="{AEFE704A-7993-4721-B1FD-A2E9140CDC88}" destId="{A1ECE3B5-B115-49BF-B6C4-2F24ABBB905C}" srcOrd="1" destOrd="0" presId="urn:microsoft.com/office/officeart/2018/2/layout/IconLabelList"/>
    <dgm:cxn modelId="{70153EDD-3EC7-44DE-A65C-B964CF4DC054}" type="presParOf" srcId="{AEFE704A-7993-4721-B1FD-A2E9140CDC88}" destId="{1C224334-958D-473E-9E1D-E58C418F8A2A}" srcOrd="2" destOrd="0" presId="urn:microsoft.com/office/officeart/2018/2/layout/IconLabelList"/>
    <dgm:cxn modelId="{71A4F3B6-2F7E-44B7-B783-F674F89618F3}" type="presParOf" srcId="{8C1BFB5B-03E9-48CB-8EE4-E780D3BB329C}" destId="{C5DBF476-BA7F-41A6-B6CA-D1AC632184EF}" srcOrd="7" destOrd="0" presId="urn:microsoft.com/office/officeart/2018/2/layout/IconLabelList"/>
    <dgm:cxn modelId="{628F81E9-6A95-46A9-AA85-0163E7A6DE21}" type="presParOf" srcId="{8C1BFB5B-03E9-48CB-8EE4-E780D3BB329C}" destId="{EB91E77F-9B19-4E7A-8E33-F51488127C21}" srcOrd="8" destOrd="0" presId="urn:microsoft.com/office/officeart/2018/2/layout/IconLabelList"/>
    <dgm:cxn modelId="{C711FE70-DB3A-437F-93B5-130DB7075303}" type="presParOf" srcId="{EB91E77F-9B19-4E7A-8E33-F51488127C21}" destId="{F98B6B3B-9784-4020-A257-1F345A4EA9F5}" srcOrd="0" destOrd="0" presId="urn:microsoft.com/office/officeart/2018/2/layout/IconLabelList"/>
    <dgm:cxn modelId="{9187E557-8AB6-4729-9BBE-82C70A09D3D9}" type="presParOf" srcId="{EB91E77F-9B19-4E7A-8E33-F51488127C21}" destId="{F9ABBEB4-5308-4B3A-886B-A257871D1DA3}" srcOrd="1" destOrd="0" presId="urn:microsoft.com/office/officeart/2018/2/layout/IconLabelList"/>
    <dgm:cxn modelId="{714CAA41-A63C-4B11-9CB4-41CBB2EBF133}" type="presParOf" srcId="{EB91E77F-9B19-4E7A-8E33-F51488127C21}" destId="{87083875-C54C-4A0F-9E10-8285F874F3C0}" srcOrd="2" destOrd="0" presId="urn:microsoft.com/office/officeart/2018/2/layout/IconLabelList"/>
    <dgm:cxn modelId="{1951B71B-24E0-4D7A-B301-DFF9D6318F8C}" type="presParOf" srcId="{8C1BFB5B-03E9-48CB-8EE4-E780D3BB329C}" destId="{8C1C6F77-F086-42C1-AD5C-0079D2909678}" srcOrd="9" destOrd="0" presId="urn:microsoft.com/office/officeart/2018/2/layout/IconLabelList"/>
    <dgm:cxn modelId="{318CA305-8A61-4FBC-AD70-D64AF83BC105}" type="presParOf" srcId="{8C1BFB5B-03E9-48CB-8EE4-E780D3BB329C}" destId="{4800B63A-D6B8-4166-B31C-E67907867A09}" srcOrd="10" destOrd="0" presId="urn:microsoft.com/office/officeart/2018/2/layout/IconLabelList"/>
    <dgm:cxn modelId="{C93260BC-0116-4127-BD89-EFAEF489CF02}" type="presParOf" srcId="{4800B63A-D6B8-4166-B31C-E67907867A09}" destId="{C333A5CC-6688-4D41-BC79-A164F82C4559}" srcOrd="0" destOrd="0" presId="urn:microsoft.com/office/officeart/2018/2/layout/IconLabelList"/>
    <dgm:cxn modelId="{08F061AB-DB98-4921-A5C1-006F6E0B08D7}" type="presParOf" srcId="{4800B63A-D6B8-4166-B31C-E67907867A09}" destId="{2977440C-7B03-43E0-8230-E2B087F46F3F}" srcOrd="1" destOrd="0" presId="urn:microsoft.com/office/officeart/2018/2/layout/IconLabelList"/>
    <dgm:cxn modelId="{177526F5-76B4-4AE6-8BB5-50E2A84168D8}" type="presParOf" srcId="{4800B63A-D6B8-4166-B31C-E67907867A09}" destId="{9FBF603B-D246-4E23-A6CF-A3B4C0FF2953}" srcOrd="2" destOrd="0" presId="urn:microsoft.com/office/officeart/2018/2/layout/IconLabelList"/>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DB985-C2A6-48AA-A340-E5542C9BB220}">
      <dsp:nvSpPr>
        <dsp:cNvPr id="0" name=""/>
        <dsp:cNvSpPr/>
      </dsp:nvSpPr>
      <dsp:spPr>
        <a:xfrm>
          <a:off x="560555" y="869505"/>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04241F2-1540-4C9E-94F1-2A07772E6B17}">
      <dsp:nvSpPr>
        <dsp:cNvPr id="0" name=""/>
        <dsp:cNvSpPr/>
      </dsp:nvSpPr>
      <dsp:spPr>
        <a:xfrm>
          <a:off x="65555" y="2052732"/>
          <a:ext cx="18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a:t>Наукове дослідження: </a:t>
          </a:r>
          <a:r>
            <a:rPr lang="en-US" sz="1100" b="0" kern="1200"/>
            <a:t>його етапи, цілі, </a:t>
          </a:r>
          <a:r>
            <a:rPr lang="en-US" sz="1100" b="0" kern="1200" dirty="0"/>
            <a:t>мета</a:t>
          </a:r>
        </a:p>
      </dsp:txBody>
      <dsp:txXfrm>
        <a:off x="65555" y="2052732"/>
        <a:ext cx="1800000" cy="832500"/>
      </dsp:txXfrm>
    </dsp:sp>
    <dsp:sp modelId="{ED151C6D-8F95-427A-8FDC-D8804BEEA40F}">
      <dsp:nvSpPr>
        <dsp:cNvPr id="0" name=""/>
        <dsp:cNvSpPr/>
      </dsp:nvSpPr>
      <dsp:spPr>
        <a:xfrm>
          <a:off x="2675556" y="869505"/>
          <a:ext cx="810000" cy="810000"/>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tretch>
            <a:fillRect/>
          </a:stretch>
        </a:blip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3D7FFF-4CAA-4CD4-867F-5DFEDED4CDA7}">
      <dsp:nvSpPr>
        <dsp:cNvPr id="0" name=""/>
        <dsp:cNvSpPr/>
      </dsp:nvSpPr>
      <dsp:spPr>
        <a:xfrm>
          <a:off x="2180556" y="2052732"/>
          <a:ext cx="18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dirty="0"/>
            <a:t>Підготовка</a:t>
          </a:r>
          <a:r>
            <a:rPr lang="en-US" sz="1100" kern="1200" dirty="0"/>
            <a:t> до проведення наукового дослідження: джерела наукової інформації</a:t>
          </a:r>
        </a:p>
      </dsp:txBody>
      <dsp:txXfrm>
        <a:off x="2180556" y="2052732"/>
        <a:ext cx="1800000" cy="832500"/>
      </dsp:txXfrm>
    </dsp:sp>
    <dsp:sp modelId="{9B1940A3-36DD-4D96-AFF2-9B7661CC5743}">
      <dsp:nvSpPr>
        <dsp:cNvPr id="0" name=""/>
        <dsp:cNvSpPr/>
      </dsp:nvSpPr>
      <dsp:spPr>
        <a:xfrm>
          <a:off x="4790556" y="869505"/>
          <a:ext cx="810000" cy="810000"/>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0F6FFBA-191A-4009-8C46-E0B91BE024EE}">
      <dsp:nvSpPr>
        <dsp:cNvPr id="0" name=""/>
        <dsp:cNvSpPr/>
      </dsp:nvSpPr>
      <dsp:spPr>
        <a:xfrm>
          <a:off x="4295556" y="2052732"/>
          <a:ext cx="18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dirty="0"/>
            <a:t>Дизайн</a:t>
          </a:r>
          <a:r>
            <a:rPr lang="en-US" sz="1100" kern="1200" dirty="0"/>
            <a:t> дослідження. Варіанти дизайну досліджень у фармацевтичній галузі</a:t>
          </a:r>
        </a:p>
      </dsp:txBody>
      <dsp:txXfrm>
        <a:off x="4295556" y="2052732"/>
        <a:ext cx="1800000" cy="832500"/>
      </dsp:txXfrm>
    </dsp:sp>
    <dsp:sp modelId="{7685D904-A835-4802-9E77-2BACA6A3AF48}">
      <dsp:nvSpPr>
        <dsp:cNvPr id="0" name=""/>
        <dsp:cNvSpPr/>
      </dsp:nvSpPr>
      <dsp:spPr>
        <a:xfrm>
          <a:off x="560555" y="3335233"/>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224334-958D-473E-9E1D-E58C418F8A2A}">
      <dsp:nvSpPr>
        <dsp:cNvPr id="0" name=""/>
        <dsp:cNvSpPr/>
      </dsp:nvSpPr>
      <dsp:spPr>
        <a:xfrm>
          <a:off x="65555" y="4518460"/>
          <a:ext cx="18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kern="1200"/>
            <a:t>Методи</a:t>
          </a:r>
          <a:r>
            <a:rPr lang="en-US" sz="1100" kern="1200"/>
            <a:t>, що використовуються у наукових дослідженнях в галузі фармації</a:t>
          </a:r>
          <a:r>
            <a:rPr lang="en-US" sz="1100" kern="1200" dirty="0"/>
            <a:t>  </a:t>
          </a:r>
        </a:p>
      </dsp:txBody>
      <dsp:txXfrm>
        <a:off x="65555" y="4518460"/>
        <a:ext cx="1800000" cy="832500"/>
      </dsp:txXfrm>
    </dsp:sp>
    <dsp:sp modelId="{F98B6B3B-9784-4020-A257-1F345A4EA9F5}">
      <dsp:nvSpPr>
        <dsp:cNvPr id="0" name=""/>
        <dsp:cNvSpPr/>
      </dsp:nvSpPr>
      <dsp:spPr>
        <a:xfrm>
          <a:off x="2675556" y="3335233"/>
          <a:ext cx="810000" cy="810000"/>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7083875-C54C-4A0F-9E10-8285F874F3C0}">
      <dsp:nvSpPr>
        <dsp:cNvPr id="0" name=""/>
        <dsp:cNvSpPr/>
      </dsp:nvSpPr>
      <dsp:spPr>
        <a:xfrm>
          <a:off x="2180556" y="4518460"/>
          <a:ext cx="18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pPr>
          <a:r>
            <a:rPr lang="en-US" sz="1100" b="1" kern="1200" dirty="0"/>
            <a:t>Результати</a:t>
          </a:r>
          <a:r>
            <a:rPr lang="en-US" sz="1100" kern="1200" dirty="0"/>
            <a:t> дослідження, їх обробка та оприлюднення. Принципи Open </a:t>
          </a:r>
          <a:r>
            <a:rPr lang="en-US" sz="1100" kern="1200" dirty="0">
              <a:latin typeface="Rockwell Condensed" panose="02060603050405020104"/>
            </a:rPr>
            <a:t>science. Академічна доброчесність</a:t>
          </a:r>
          <a:endParaRPr lang="en-US" sz="1100" kern="1200" dirty="0"/>
        </a:p>
      </dsp:txBody>
      <dsp:txXfrm>
        <a:off x="2180556" y="4518460"/>
        <a:ext cx="1800000" cy="832500"/>
      </dsp:txXfrm>
    </dsp:sp>
    <dsp:sp modelId="{C333A5CC-6688-4D41-BC79-A164F82C4559}">
      <dsp:nvSpPr>
        <dsp:cNvPr id="0" name=""/>
        <dsp:cNvSpPr/>
      </dsp:nvSpPr>
      <dsp:spPr>
        <a:xfrm>
          <a:off x="4790556" y="3335233"/>
          <a:ext cx="810000" cy="810000"/>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BF603B-D246-4E23-A6CF-A3B4C0FF2953}">
      <dsp:nvSpPr>
        <dsp:cNvPr id="0" name=""/>
        <dsp:cNvSpPr/>
      </dsp:nvSpPr>
      <dsp:spPr>
        <a:xfrm>
          <a:off x="4295556" y="4518460"/>
          <a:ext cx="1800000" cy="83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rtl="0">
            <a:lnSpc>
              <a:spcPct val="100000"/>
            </a:lnSpc>
            <a:spcBef>
              <a:spcPct val="0"/>
            </a:spcBef>
            <a:spcAft>
              <a:spcPct val="35000"/>
            </a:spcAft>
            <a:buNone/>
          </a:pPr>
          <a:r>
            <a:rPr lang="en-US" sz="1100" b="1" kern="1200" dirty="0"/>
            <a:t>Як презентувати </a:t>
          </a:r>
          <a:r>
            <a:rPr lang="en-US" sz="1100" b="0" kern="1200" dirty="0"/>
            <a:t>результати</a:t>
          </a:r>
          <a:r>
            <a:rPr lang="en-US" sz="1100" b="0" kern="1200" dirty="0">
              <a:latin typeface="Rockwell Condensed" panose="02060603050405020104"/>
            </a:rPr>
            <a:t> свого наукового</a:t>
          </a:r>
          <a:r>
            <a:rPr lang="en-US" sz="1100" b="0" kern="1200" dirty="0"/>
            <a:t> дослідження?</a:t>
          </a:r>
          <a:r>
            <a:rPr lang="en-US" sz="1100" b="1" kern="1200" dirty="0"/>
            <a:t> Основи </a:t>
          </a:r>
          <a:r>
            <a:rPr lang="en-US" sz="1100" b="1" kern="1200" dirty="0">
              <a:latin typeface="Rockwell Condensed" panose="02060603050405020104"/>
            </a:rPr>
            <a:t>наукометрії</a:t>
          </a:r>
          <a:endParaRPr lang="en-US" sz="1100" b="1" kern="1200" dirty="0"/>
        </a:p>
      </dsp:txBody>
      <dsp:txXfrm>
        <a:off x="4295556" y="4518460"/>
        <a:ext cx="1800000" cy="8325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5800" y="1346947"/>
            <a:ext cx="7772400" cy="80683"/>
          </a:xfrm>
          <a:prstGeom prst="rect">
            <a:avLst/>
          </a:prstGeom>
          <a:blipFill dpi="0" rotWithShape="1">
            <a:blip r:embed="rId2">
              <a:alphaModFix amt="8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85800" y="4282763"/>
            <a:ext cx="7772400" cy="80683"/>
          </a:xfrm>
          <a:prstGeom prst="rect">
            <a:avLst/>
          </a:prstGeom>
          <a:blipFill dpi="0" rotWithShape="1">
            <a:blip r:embed="rId2">
              <a:alphaModFix amt="8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85800" y="1484779"/>
            <a:ext cx="7772400" cy="2743200"/>
          </a:xfrm>
          <a:prstGeom prst="rect">
            <a:avLst/>
          </a:prstGeom>
          <a:blipFill dpi="0" rotWithShape="1">
            <a:blip r:embed="rId2">
              <a:alphaModFix amt="8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a:grpSpLocks noChangeAspect="1"/>
          </p:cNvGrpSpPr>
          <p:nvPr/>
        </p:nvGrpSpPr>
        <p:grpSpPr>
          <a:xfrm>
            <a:off x="7234780" y="4107023"/>
            <a:ext cx="914400" cy="914400"/>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432223"/>
            <a:ext cx="7593330" cy="3035808"/>
          </a:xfrm>
        </p:spPr>
        <p:txBody>
          <a:bodyPr anchor="ctr">
            <a:noAutofit/>
          </a:bodyPr>
          <a:lstStyle>
            <a:lvl1pPr algn="l">
              <a:lnSpc>
                <a:spcPct val="80000"/>
              </a:lnSpc>
              <a:defRPr sz="6400" b="0" cap="all" baseline="0">
                <a:blipFill dpi="0" rotWithShape="1">
                  <a:blip r:embed="rId4"/>
                  <a:srcRect/>
                  <a:tile tx="6350" ty="-127000" sx="65000" sy="64000" flip="none" algn="tl"/>
                </a:blipFill>
              </a:defRPr>
            </a:lvl1pPr>
          </a:lstStyle>
          <a:p>
            <a:r>
              <a:rPr lang="en-US" dirty="0"/>
              <a:t>Click to edit Master title style</a:t>
            </a:r>
          </a:p>
        </p:txBody>
      </p:sp>
      <p:sp>
        <p:nvSpPr>
          <p:cNvPr id="3" name="Subtitle 2"/>
          <p:cNvSpPr>
            <a:spLocks noGrp="1"/>
          </p:cNvSpPr>
          <p:nvPr>
            <p:ph type="subTitle" idx="1"/>
          </p:nvPr>
        </p:nvSpPr>
        <p:spPr>
          <a:xfrm>
            <a:off x="802386" y="4389120"/>
            <a:ext cx="5918454" cy="1069848"/>
          </a:xfrm>
        </p:spPr>
        <p:txBody>
          <a:bodyPr>
            <a:normAutofit/>
          </a:bodyPr>
          <a:lstStyle>
            <a:lvl1pPr marL="0" indent="0" algn="l">
              <a:buNone/>
              <a:defRPr sz="1800" b="0">
                <a:solidFill>
                  <a:schemeClr val="tx1"/>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dirty="0"/>
              <a:t>Click to edit Master subtitle style</a:t>
            </a:r>
          </a:p>
        </p:txBody>
      </p:sp>
      <p:sp>
        <p:nvSpPr>
          <p:cNvPr id="4" name="Date Placeholder 3"/>
          <p:cNvSpPr>
            <a:spLocks noGrp="1"/>
          </p:cNvSpPr>
          <p:nvPr>
            <p:ph type="dt" sz="half" idx="10"/>
          </p:nvPr>
        </p:nvSpPr>
        <p:spPr/>
        <p:txBody>
          <a:bodyPr/>
          <a:lstStyle/>
          <a:p>
            <a:fld id="{444FA04C-D7CF-4861-95F0-3F5ACF508755}" type="datetimeFigureOut">
              <a:rPr lang="en-US" dirty="0"/>
              <a:pPr/>
              <a:t>3/31/2021</a:t>
            </a:fld>
            <a:endParaRPr lang="en-US" dirty="0"/>
          </a:p>
        </p:txBody>
      </p:sp>
      <p:sp>
        <p:nvSpPr>
          <p:cNvPr id="5" name="Footer Placeholder 4"/>
          <p:cNvSpPr>
            <a:spLocks noGrp="1"/>
          </p:cNvSpPr>
          <p:nvPr>
            <p:ph type="ftr" sz="quarter" idx="11"/>
          </p:nvPr>
        </p:nvSpPr>
        <p:spPr>
          <a:xfrm>
            <a:off x="812805" y="6272785"/>
            <a:ext cx="4745736" cy="365125"/>
          </a:xfrm>
        </p:spPr>
        <p:txBody>
          <a:bodyPr/>
          <a:lstStyle/>
          <a:p>
            <a:endParaRPr lang="en-US" dirty="0"/>
          </a:p>
        </p:txBody>
      </p:sp>
      <p:sp>
        <p:nvSpPr>
          <p:cNvPr id="6" name="Slide Number Placeholder 5"/>
          <p:cNvSpPr>
            <a:spLocks noGrp="1"/>
          </p:cNvSpPr>
          <p:nvPr>
            <p:ph type="sldNum" sz="quarter" idx="12"/>
          </p:nvPr>
        </p:nvSpPr>
        <p:spPr>
          <a:xfrm>
            <a:off x="7244280" y="4227195"/>
            <a:ext cx="895401" cy="640080"/>
          </a:xfrm>
        </p:spPr>
        <p:txBody>
          <a:bodyPr/>
          <a:lstStyle>
            <a:lvl1pPr>
              <a:defRPr sz="2800" b="1"/>
            </a:lvl1p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2362112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0D6BC42F-EA91-460E-9436-9A6C9B1CB0C6}" type="datetimeFigureOut">
              <a:rPr lang="en-US" dirty="0"/>
              <a:pPr/>
              <a:t>3/31/2021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404298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9144000" cy="1940010"/>
          </a:xfrm>
          <a:prstGeom prst="rect">
            <a:avLst/>
          </a:prstGeom>
          <a:blipFill dpi="0" rotWithShape="1">
            <a:blip r:embed="rId2">
              <a:alphaModFix amt="8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1225296"/>
            <a:ext cx="6960870" cy="3520440"/>
          </a:xfrm>
        </p:spPr>
        <p:txBody>
          <a:bodyPr anchor="ctr">
            <a:normAutofit/>
          </a:bodyPr>
          <a:lstStyle>
            <a:lvl1pPr>
              <a:lnSpc>
                <a:spcPct val="80000"/>
              </a:lnSpc>
              <a:defRPr sz="6400" b="0"/>
            </a:lvl1pPr>
          </a:lstStyle>
          <a:p>
            <a:r>
              <a:rPr lang="en-US" dirty="0"/>
              <a:t>Click to edit Master title style</a:t>
            </a:r>
          </a:p>
        </p:txBody>
      </p:sp>
      <p:sp>
        <p:nvSpPr>
          <p:cNvPr id="3" name="Text Placeholder 2"/>
          <p:cNvSpPr>
            <a:spLocks noGrp="1"/>
          </p:cNvSpPr>
          <p:nvPr>
            <p:ph type="body" idx="1"/>
          </p:nvPr>
        </p:nvSpPr>
        <p:spPr>
          <a:xfrm>
            <a:off x="1624330" y="5020056"/>
            <a:ext cx="6789420" cy="1066800"/>
          </a:xfrm>
        </p:spPr>
        <p:txBody>
          <a:bodyPr anchor="t">
            <a:normAutofit/>
          </a:bodyPr>
          <a:lstStyle>
            <a:lvl1pPr marL="0" indent="0">
              <a:buNone/>
              <a:defRPr sz="1800" b="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a:xfrm>
            <a:off x="6445251" y="6272785"/>
            <a:ext cx="1983232" cy="365125"/>
          </a:xfrm>
        </p:spPr>
        <p:txBody>
          <a:bodyPr/>
          <a:lstStyle>
            <a:lvl1pPr>
              <a:defRPr>
                <a:solidFill>
                  <a:schemeClr val="accent1">
                    <a:lumMod val="50000"/>
                  </a:schemeClr>
                </a:solidFill>
              </a:defRPr>
            </a:lvl1pPr>
          </a:lstStyle>
          <a:p>
            <a:fld id="{823D4350-0632-4F67-B357-AFC21C62564D}" type="datetimeFigureOut">
              <a:rPr lang="en-US" dirty="0"/>
              <a:pPr/>
              <a:t>3/31/2021</a:t>
            </a:fld>
            <a:endParaRPr lang="en-US" dirty="0"/>
          </a:p>
        </p:txBody>
      </p:sp>
      <p:sp>
        <p:nvSpPr>
          <p:cNvPr id="5" name="Footer Placeholder 4"/>
          <p:cNvSpPr>
            <a:spLocks noGrp="1"/>
          </p:cNvSpPr>
          <p:nvPr>
            <p:ph type="ftr" sz="quarter" idx="11"/>
          </p:nvPr>
        </p:nvSpPr>
        <p:spPr>
          <a:xfrm>
            <a:off x="1636099" y="6272784"/>
            <a:ext cx="4745736" cy="365125"/>
          </a:xfrm>
        </p:spPr>
        <p:txBody>
          <a:bodyPr/>
          <a:lstStyle>
            <a:lvl1pPr>
              <a:defRPr>
                <a:solidFill>
                  <a:schemeClr val="accent1">
                    <a:lumMod val="50000"/>
                  </a:schemeClr>
                </a:solidFill>
              </a:defRPr>
            </a:lvl1pPr>
          </a:lstStyle>
          <a:p>
            <a:endParaRPr lang="en-US" dirty="0"/>
          </a:p>
        </p:txBody>
      </p:sp>
      <p:grpSp>
        <p:nvGrpSpPr>
          <p:cNvPr id="8" name="Group 7"/>
          <p:cNvGrpSpPr>
            <a:grpSpLocks noChangeAspect="1"/>
          </p:cNvGrpSpPr>
          <p:nvPr/>
        </p:nvGrpSpPr>
        <p:grpSpPr>
          <a:xfrm>
            <a:off x="633862" y="2430623"/>
            <a:ext cx="914400" cy="914400"/>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45450" y="2508607"/>
            <a:ext cx="891224" cy="720332"/>
          </a:xfrm>
        </p:spPr>
        <p:txBody>
          <a:bodyPr/>
          <a:lstStyle>
            <a:lvl1pPr>
              <a:defRPr sz="2800"/>
            </a:lvl1p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16059969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5800"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792218" y="2194560"/>
            <a:ext cx="365760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87F31A35-803D-44FA-BA88-E6B5FB347587}" type="datetimeFigureOut">
              <a:rPr lang="en-US" dirty="0"/>
              <a:pPr/>
              <a:t>3/31/2021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614545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685800"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85800"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820793" y="2048256"/>
            <a:ext cx="365760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820793" y="2743200"/>
            <a:ext cx="365760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14956CED-B3EE-49D9-9922-CBB48E543356}" type="datetimeFigureOut">
              <a:rPr lang="en-US" dirty="0"/>
              <a:pPr/>
              <a:t>3/31/2021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3058913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lvl1pPr>
              <a:defRPr>
                <a:solidFill>
                  <a:schemeClr val="accent1">
                    <a:lumMod val="50000"/>
                  </a:schemeClr>
                </a:solidFill>
              </a:defRPr>
            </a:lvl1pPr>
          </a:lstStyle>
          <a:p>
            <a:fld id="{3F9237B0-CC05-45CB-9D8E-44851499E325}" type="datetimeFigureOut">
              <a:rPr lang="en-US" dirty="0"/>
              <a:pPr/>
              <a:t>3/31/2021</a:t>
            </a:fld>
            <a:endParaRPr lang="en-US" dirty="0"/>
          </a:p>
        </p:txBody>
      </p:sp>
      <p:sp>
        <p:nvSpPr>
          <p:cNvPr id="4" name="Footer Placeholder 3"/>
          <p:cNvSpPr>
            <a:spLocks noGrp="1"/>
          </p:cNvSpPr>
          <p:nvPr>
            <p:ph type="ftr" sz="quarter" idx="11"/>
          </p:nvPr>
        </p:nvSpPr>
        <p:spPr/>
        <p:txBody>
          <a:bodyPr/>
          <a:lstStyle>
            <a:lvl1pPr>
              <a:defRPr>
                <a:solidFill>
                  <a:schemeClr val="accent1">
                    <a:lumMod val="50000"/>
                  </a:schemeClr>
                </a:solidFill>
              </a:defRPr>
            </a:lvl1p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3609258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41777-83B6-4CFA-89A1-52400FB2059F}" type="datetimeFigureOut">
              <a:rPr lang="en-US" dirty="0"/>
              <a:pPr/>
              <a:t>3/31/2021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16313676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dirty="0"/>
              <a:t>Click to edit Master title style</a:t>
            </a:r>
          </a:p>
        </p:txBody>
      </p:sp>
      <p:sp>
        <p:nvSpPr>
          <p:cNvPr id="3" name="Content Placeholder 2"/>
          <p:cNvSpPr>
            <a:spLocks noGrp="1"/>
          </p:cNvSpPr>
          <p:nvPr>
            <p:ph idx="1"/>
          </p:nvPr>
        </p:nvSpPr>
        <p:spPr>
          <a:xfrm>
            <a:off x="628650" y="685800"/>
            <a:ext cx="5033772"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9" name="Date Placeholder 8"/>
          <p:cNvSpPr>
            <a:spLocks noGrp="1"/>
          </p:cNvSpPr>
          <p:nvPr>
            <p:ph type="dt" sz="half" idx="10"/>
          </p:nvPr>
        </p:nvSpPr>
        <p:spPr/>
        <p:txBody>
          <a:bodyPr/>
          <a:lstStyle/>
          <a:p>
            <a:fld id="{6F6AA2A1-C9A8-42DC-AF5F-29D58FE3A81E}" type="datetimeFigureOut">
              <a:rPr lang="en-US" dirty="0"/>
              <a:pPr/>
              <a:t>3/31/2021</a:t>
            </a:fld>
            <a:endParaRPr lang="en-US" dirty="0"/>
          </a:p>
        </p:txBody>
      </p:sp>
      <p:sp>
        <p:nvSpPr>
          <p:cNvPr id="10" name="Footer Placeholder 9"/>
          <p:cNvSpPr>
            <a:spLocks noGrp="1"/>
          </p:cNvSpPr>
          <p:nvPr>
            <p:ph type="ftr" sz="quarter" idx="11"/>
          </p:nvPr>
        </p:nvSpPr>
        <p:spPr/>
        <p:txBody>
          <a:bodyPr/>
          <a:lstStyle/>
          <a:p>
            <a:endParaRPr lang="en-US" dirty="0"/>
          </a:p>
        </p:txBody>
      </p:sp>
      <p:sp>
        <p:nvSpPr>
          <p:cNvPr id="11" name="Slide Number Placeholder 10"/>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337473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6227806" y="1"/>
            <a:ext cx="2916194" cy="6857999"/>
          </a:xfrm>
          <a:prstGeom prst="rect">
            <a:avLst/>
          </a:prstGeom>
          <a:blipFill dpi="0" rotWithShape="1">
            <a:blip r:embed="rId2">
              <a:alphaModFix amt="60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685800"/>
            <a:ext cx="2400300" cy="1737360"/>
          </a:xfrm>
        </p:spPr>
        <p:txBody>
          <a:bodyPr anchor="b">
            <a:normAutofit/>
          </a:bodyPr>
          <a:lstStyle>
            <a:lvl1pPr>
              <a:defRPr sz="2800" b="0"/>
            </a:lvl1pPr>
          </a:lstStyle>
          <a:p>
            <a:r>
              <a:rPr lang="en-US" dirty="0"/>
              <a:t>Click to edit Master title style</a:t>
            </a:r>
          </a:p>
        </p:txBody>
      </p:sp>
      <p:sp>
        <p:nvSpPr>
          <p:cNvPr id="3" name="Picture Placeholder 2"/>
          <p:cNvSpPr>
            <a:spLocks noGrp="1" noChangeAspect="1"/>
          </p:cNvSpPr>
          <p:nvPr>
            <p:ph type="pic" idx="1"/>
          </p:nvPr>
        </p:nvSpPr>
        <p:spPr>
          <a:xfrm>
            <a:off x="0" y="0"/>
            <a:ext cx="6227805"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412230" y="2423160"/>
            <a:ext cx="2400300" cy="3291840"/>
          </a:xfrm>
        </p:spPr>
        <p:txBody>
          <a:bodyPr>
            <a:normAutofit/>
          </a:bodyPr>
          <a:lstStyle>
            <a:lvl1pPr marL="0" indent="0">
              <a:lnSpc>
                <a:spcPct val="100000"/>
              </a:lnSpc>
              <a:spcBef>
                <a:spcPts val="1000"/>
              </a:spcBef>
              <a:buNone/>
              <a:defRPr sz="135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grpSp>
        <p:nvGrpSpPr>
          <p:cNvPr id="12" name="Group 11"/>
          <p:cNvGrpSpPr/>
          <p:nvPr/>
        </p:nvGrpSpPr>
        <p:grpSpPr>
          <a:xfrm>
            <a:off x="8522664" y="6255258"/>
            <a:ext cx="393192" cy="393192"/>
            <a:chOff x="8532189" y="5068824"/>
            <a:chExt cx="393192" cy="393192"/>
          </a:xfrm>
        </p:grpSpPr>
        <p:sp>
          <p:nvSpPr>
            <p:cNvPr id="13" name="Oval 12"/>
            <p:cNvSpPr>
              <a:spLocks noChangeAspect="1"/>
            </p:cNvSpPr>
            <p:nvPr/>
          </p:nvSpPr>
          <p:spPr>
            <a:xfrm>
              <a:off x="8532189" y="5068824"/>
              <a:ext cx="393192" cy="39319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4" name="Oval 13"/>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8" name="Date Placeholder 7"/>
          <p:cNvSpPr>
            <a:spLocks noGrp="1"/>
          </p:cNvSpPr>
          <p:nvPr>
            <p:ph type="dt" sz="half" idx="10"/>
          </p:nvPr>
        </p:nvSpPr>
        <p:spPr/>
        <p:txBody>
          <a:bodyPr/>
          <a:lstStyle/>
          <a:p>
            <a:fld id="{18FC28B6-2144-4760-B3DF-18C646FA52B1}" type="datetimeFigureOut">
              <a:rPr lang="en-US" dirty="0"/>
              <a:pPr/>
              <a:t>3/31/2021</a:t>
            </a:fld>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34672204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4B45B24B-F41A-4540-8EEC-C29B4F79802D}" type="datetimeFigureOut">
              <a:rPr lang="en-US" dirty="0"/>
              <a:pPr/>
              <a:t>3/31/2021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3401304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533400"/>
            <a:ext cx="1914525" cy="5638800"/>
          </a:xfrm>
        </p:spPr>
        <p:txBody>
          <a:bodyPr vert="eaVert"/>
          <a:lstStyle>
            <a:lvl1pPr>
              <a:defRPr b="0"/>
            </a:lvl1pPr>
          </a:lstStyle>
          <a:p>
            <a:r>
              <a:rPr lang="en-US" dirty="0"/>
              <a:t>Click to edit Master title style</a:t>
            </a:r>
          </a:p>
        </p:txBody>
      </p:sp>
      <p:sp>
        <p:nvSpPr>
          <p:cNvPr id="3" name="Vertical Text Placeholder 2"/>
          <p:cNvSpPr>
            <a:spLocks noGrp="1"/>
          </p:cNvSpPr>
          <p:nvPr>
            <p:ph type="body" orient="vert" idx="1"/>
          </p:nvPr>
        </p:nvSpPr>
        <p:spPr>
          <a:xfrm>
            <a:off x="800100" y="533400"/>
            <a:ext cx="5629275" cy="563880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FBF989E-5397-49EE-B0F5-E72D9FFD7EC0}" type="datetimeFigureOut">
              <a:rPr lang="en-US" dirty="0"/>
              <a:pPr/>
              <a:t>3/31/2021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27682117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2" name="Group 11"/>
          <p:cNvGrpSpPr/>
          <p:nvPr/>
        </p:nvGrpSpPr>
        <p:grpSpPr>
          <a:xfrm>
            <a:off x="8522664" y="6255258"/>
            <a:ext cx="393192" cy="393192"/>
            <a:chOff x="8532189" y="5068824"/>
            <a:chExt cx="393192" cy="393192"/>
          </a:xfrm>
        </p:grpSpPr>
        <p:sp>
          <p:nvSpPr>
            <p:cNvPr id="8" name="Oval 7"/>
            <p:cNvSpPr>
              <a:spLocks noChangeAspect="1"/>
            </p:cNvSpPr>
            <p:nvPr/>
          </p:nvSpPr>
          <p:spPr>
            <a:xfrm>
              <a:off x="8532189" y="5068824"/>
              <a:ext cx="393192" cy="393192"/>
            </a:xfrm>
            <a:prstGeom prst="ellipse">
              <a:avLst/>
            </a:prstGeom>
            <a:blipFill dpi="0" rotWithShape="1">
              <a:blip r:embed="rId13">
                <a:duotone>
                  <a:schemeClr val="accent1">
                    <a:shade val="45000"/>
                    <a:satMod val="135000"/>
                  </a:schemeClr>
                  <a:prstClr val="white"/>
                </a:duotone>
                <a:extLst>
                  <a:ext uri="{BEBA8EAE-BF5A-486C-A8C5-ECC9F3942E4B}">
                    <a14:imgProps xmln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a:spLocks noChangeAspect="1"/>
            </p:cNvSpPr>
            <p:nvPr/>
          </p:nvSpPr>
          <p:spPr>
            <a:xfrm>
              <a:off x="8568766" y="5105400"/>
              <a:ext cx="320039" cy="320040"/>
            </a:xfrm>
            <a:prstGeom prst="ellipse">
              <a:avLst/>
            </a:prstGeom>
            <a:noFill/>
            <a:ln w="12700" cap="flat" cmpd="sng" algn="ctr">
              <a:solidFill>
                <a:srgbClr val="FFFFFF"/>
              </a:solidFill>
              <a:prstDash val="solid"/>
            </a:ln>
            <a:effectLst/>
          </p:spPr>
        </p:sp>
      </p:grpSp>
      <p:sp>
        <p:nvSpPr>
          <p:cNvPr id="2" name="Title Placeholder 1"/>
          <p:cNvSpPr>
            <a:spLocks noGrp="1"/>
          </p:cNvSpPr>
          <p:nvPr>
            <p:ph type="title"/>
          </p:nvPr>
        </p:nvSpPr>
        <p:spPr>
          <a:xfrm>
            <a:off x="685800" y="484632"/>
            <a:ext cx="7772400" cy="160934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5800" y="2121408"/>
            <a:ext cx="7772400" cy="405079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92368" y="6272785"/>
            <a:ext cx="2455164" cy="365125"/>
          </a:xfrm>
          <a:prstGeom prst="rect">
            <a:avLst/>
          </a:prstGeom>
        </p:spPr>
        <p:txBody>
          <a:bodyPr vert="horz" lIns="91440" tIns="45720" rIns="91440" bIns="45720" rtlCol="0" anchor="ctr"/>
          <a:lstStyle>
            <a:lvl1pPr algn="r">
              <a:defRPr sz="1000">
                <a:solidFill>
                  <a:schemeClr val="accent1">
                    <a:lumMod val="50000"/>
                  </a:schemeClr>
                </a:solidFill>
              </a:defRPr>
            </a:lvl1pPr>
          </a:lstStyle>
          <a:p>
            <a:fld id="{251F38EA-B09F-4C97-9264-D1353869D1EA}" type="datetimeFigureOut">
              <a:rPr lang="en-US" dirty="0"/>
              <a:pPr/>
              <a:t>3/31/2021</a:t>
            </a:fld>
            <a:endParaRPr lang="en-US" dirty="0"/>
          </a:p>
        </p:txBody>
      </p:sp>
      <p:sp>
        <p:nvSpPr>
          <p:cNvPr id="5" name="Footer Placeholder 4"/>
          <p:cNvSpPr>
            <a:spLocks noGrp="1"/>
          </p:cNvSpPr>
          <p:nvPr>
            <p:ph type="ftr" sz="quarter" idx="3"/>
          </p:nvPr>
        </p:nvSpPr>
        <p:spPr>
          <a:xfrm>
            <a:off x="685800" y="6272785"/>
            <a:ext cx="4745736" cy="365125"/>
          </a:xfrm>
          <a:prstGeom prst="rect">
            <a:avLst/>
          </a:prstGeom>
        </p:spPr>
        <p:txBody>
          <a:bodyPr vert="horz" lIns="91440" tIns="45720" rIns="91440" bIns="45720" rtlCol="0" anchor="ctr"/>
          <a:lstStyle>
            <a:lvl1pPr algn="l">
              <a:defRPr sz="100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8483346" y="6272785"/>
            <a:ext cx="480060" cy="365125"/>
          </a:xfrm>
          <a:prstGeom prst="rect">
            <a:avLst/>
          </a:prstGeom>
        </p:spPr>
        <p:txBody>
          <a:bodyPr vert="horz" lIns="91440" tIns="45720" rIns="91440" bIns="45720" rtlCol="0" anchor="ctr"/>
          <a:lstStyle>
            <a:lvl1pPr algn="ctr">
              <a:defRPr sz="1100" b="1" spc="-70" baseline="0">
                <a:solidFill>
                  <a:srgbClr val="FFFFFF"/>
                </a:solidFill>
                <a:latin typeface="+mn-lt"/>
              </a:defRPr>
            </a:lvl1pPr>
          </a:lstStyle>
          <a:p>
            <a:fld id="{4FAB73BC-B049-4115-A692-8D63A059BFB8}" type="slidenum">
              <a:rPr lang="en-US" dirty="0"/>
              <a:pPr/>
              <a:t>‹#›</a:t>
            </a:fld>
            <a:endParaRPr lang="en-US" dirty="0"/>
          </a:p>
        </p:txBody>
      </p:sp>
    </p:spTree>
    <p:extLst>
      <p:ext uri="{BB962C8B-B14F-4D97-AF65-F5344CB8AC3E}">
        <p14:creationId xmlns="" xmlns:p14="http://schemas.microsoft.com/office/powerpoint/2010/main" val="42717968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200" b="0" kern="1200" cap="all" baseline="0">
          <a:blipFill>
            <a:blip r:embed="rId15">
              <a:extLst>
                <a:ext uri="{28A0092B-C50C-407E-A947-70E740481C1C}">
                  <a14:useLocalDpi xmlns=""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2.wdp"/><Relationship Id="rId7" Type="http://schemas.openxmlformats.org/officeDocument/2006/relationships/hyperlink" Target="https://creativecommons.org/licenses/by-nc-sa/3.0/" TargetMode="External"/><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brewminate.com/science-versus-religion-in-american-law/" TargetMode="Externa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8.jpeg"/><Relationship Id="rId7" Type="http://schemas.openxmlformats.org/officeDocument/2006/relationships/hyperlink" Target="http://shorturl.at/ilqCD" TargetMode="Externa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2.jpeg"/><Relationship Id="rId4" Type="http://schemas.openxmlformats.org/officeDocument/2006/relationships/image" Target="../media/image2.png"/><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lebaobabbleu.com/category/grammaire/la-phrase-interrogative/" TargetMode="External"/><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hyperlink" Target="https://creativecommons.org/licenses/by-nc-sa/3.0/"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3" Type="http://schemas.openxmlformats.org/officeDocument/2006/relationships/image" Target="../media/image26.svg"/><Relationship Id="rId3" Type="http://schemas.openxmlformats.org/officeDocument/2006/relationships/diagramLayout" Target="../diagrams/layout1.xml"/><Relationship Id="rId7" Type="http://schemas.openxmlformats.org/officeDocument/2006/relationships/image" Target="../media/image17.png"/><Relationship Id="rId12" Type="http://schemas.openxmlformats.org/officeDocument/2006/relationships/image" Target="../media/image19.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openxmlformats.org/officeDocument/2006/relationships/image" Target="../media/image6.png"/><Relationship Id="rId11" Type="http://schemas.openxmlformats.org/officeDocument/2006/relationships/image" Target="../media/image24.svg"/><Relationship Id="rId5" Type="http://schemas.openxmlformats.org/officeDocument/2006/relationships/diagramColors" Target="../diagrams/colors1.xml"/><Relationship Id="rId10" Type="http://schemas.openxmlformats.org/officeDocument/2006/relationships/image" Target="../media/image18.png"/><Relationship Id="rId4" Type="http://schemas.openxmlformats.org/officeDocument/2006/relationships/diagramQuickStyle" Target="../diagrams/quickStyle1.xml"/><Relationship Id="rId9" Type="http://schemas.openxmlformats.org/officeDocument/2006/relationships/image" Target="../media/image22.svg"/><Relationship Id="rId14"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0.png"/><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3" Type="http://schemas.microsoft.com/office/2007/relationships/hdphoto" Target="../media/hdphoto2.wdp"/><Relationship Id="rId7" Type="http://schemas.openxmlformats.org/officeDocument/2006/relationships/hyperlink" Target="http://brewminate.com/science-versus-religion-in-american-law/"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5.jpeg"/><Relationship Id="rId11" Type="http://schemas.openxmlformats.org/officeDocument/2006/relationships/image" Target="../media/image23.jpeg"/><Relationship Id="rId5" Type="http://schemas.microsoft.com/office/2007/relationships/hdphoto" Target="../media/hdphoto1.wdp"/><Relationship Id="rId10" Type="http://schemas.openxmlformats.org/officeDocument/2006/relationships/image" Target="../media/image22.png"/><Relationship Id="rId4" Type="http://schemas.openxmlformats.org/officeDocument/2006/relationships/image" Target="../media/image3.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 name="Rectangle 52">
            <a:extLst>
              <a:ext uri="{FF2B5EF4-FFF2-40B4-BE49-F238E27FC236}">
                <a16:creationId xmlns="" xmlns:a16="http://schemas.microsoft.com/office/drawing/2014/main" id="{80E61E04-3F7C-42DE-ABE7-D3F7E349C2E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0" y="0"/>
            <a:ext cx="9141714"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1" name="Rectangle 54">
            <a:extLst>
              <a:ext uri="{FF2B5EF4-FFF2-40B4-BE49-F238E27FC236}">
                <a16:creationId xmlns="" xmlns:a16="http://schemas.microsoft.com/office/drawing/2014/main" id="{2B036F7E-6C8A-4549-99EF-9958C587C8B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4257366"/>
            <a:ext cx="9144000" cy="2610465"/>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ctrTitle"/>
          </p:nvPr>
        </p:nvSpPr>
        <p:spPr>
          <a:xfrm>
            <a:off x="715602" y="4094733"/>
            <a:ext cx="6814455" cy="1472224"/>
          </a:xfrm>
        </p:spPr>
        <p:txBody>
          <a:bodyPr anchor="b">
            <a:normAutofit/>
          </a:bodyPr>
          <a:lstStyle/>
          <a:p>
            <a:r>
              <a:rPr lang="uk-UA" sz="4000" dirty="0" smtClean="0"/>
              <a:t>Fundamentals </a:t>
            </a:r>
            <a:r>
              <a:rPr lang="uk-UA" sz="4000" dirty="0" err="1" smtClean="0"/>
              <a:t>of</a:t>
            </a:r>
            <a:r>
              <a:rPr lang="uk-UA" sz="4000" dirty="0" smtClean="0"/>
              <a:t> </a:t>
            </a:r>
            <a:r>
              <a:rPr lang="uk-UA" sz="4000" dirty="0" err="1" smtClean="0"/>
              <a:t>research</a:t>
            </a:r>
            <a:r>
              <a:rPr lang="uk-UA" sz="4000" dirty="0" smtClean="0"/>
              <a:t> </a:t>
            </a:r>
            <a:r>
              <a:rPr lang="uk-UA" sz="4000" dirty="0" err="1" smtClean="0"/>
              <a:t>in</a:t>
            </a:r>
            <a:r>
              <a:rPr lang="uk-UA" sz="4000" dirty="0" smtClean="0"/>
              <a:t> </a:t>
            </a:r>
            <a:r>
              <a:rPr lang="uk-UA" sz="4000" dirty="0" err="1" smtClean="0"/>
              <a:t>pharmacy</a:t>
            </a:r>
            <a:endParaRPr lang="ru-RU" sz="4000" dirty="0"/>
          </a:p>
        </p:txBody>
      </p:sp>
      <p:sp>
        <p:nvSpPr>
          <p:cNvPr id="3" name="Подзаголовок 2"/>
          <p:cNvSpPr>
            <a:spLocks noGrp="1"/>
          </p:cNvSpPr>
          <p:nvPr>
            <p:ph type="subTitle" idx="1"/>
          </p:nvPr>
        </p:nvSpPr>
        <p:spPr>
          <a:xfrm>
            <a:off x="791948" y="5640026"/>
            <a:ext cx="6799858" cy="1071168"/>
          </a:xfrm>
        </p:spPr>
        <p:txBody>
          <a:bodyPr vert="horz" lIns="91440" tIns="45720" rIns="91440" bIns="45720" rtlCol="0" anchor="t">
            <a:normAutofit lnSpcReduction="10000"/>
          </a:bodyPr>
          <a:lstStyle/>
          <a:p>
            <a:r>
              <a:rPr lang="en-US" sz="1600" dirty="0" smtClean="0">
                <a:solidFill>
                  <a:srgbClr val="000000"/>
                </a:solidFill>
                <a:latin typeface="Cambria"/>
                <a:ea typeface="Cambria"/>
              </a:rPr>
              <a:t>Presentation of the elective course</a:t>
            </a:r>
          </a:p>
          <a:p>
            <a:r>
              <a:rPr lang="en-US" sz="1600" dirty="0" smtClean="0">
                <a:solidFill>
                  <a:srgbClr val="000000"/>
                </a:solidFill>
                <a:latin typeface="Cambria"/>
                <a:ea typeface="Cambria"/>
              </a:rPr>
              <a:t>Department of Pharmacy</a:t>
            </a:r>
          </a:p>
          <a:p>
            <a:pPr>
              <a:lnSpc>
                <a:spcPct val="100000"/>
              </a:lnSpc>
            </a:pPr>
            <a:r>
              <a:rPr lang="en-US" sz="1600" dirty="0" smtClean="0">
                <a:solidFill>
                  <a:srgbClr val="000000"/>
                </a:solidFill>
                <a:latin typeface="Cambria"/>
                <a:ea typeface="Cambria"/>
              </a:rPr>
              <a:t>National </a:t>
            </a:r>
            <a:r>
              <a:rPr lang="en-US" sz="1600" dirty="0" err="1" smtClean="0">
                <a:solidFill>
                  <a:srgbClr val="000000"/>
                </a:solidFill>
                <a:latin typeface="Cambria"/>
                <a:ea typeface="Cambria"/>
              </a:rPr>
              <a:t>Pirogov</a:t>
            </a:r>
            <a:r>
              <a:rPr lang="ru-RU" sz="1600" dirty="0" smtClean="0">
                <a:solidFill>
                  <a:srgbClr val="000000"/>
                </a:solidFill>
                <a:latin typeface="Cambria"/>
                <a:ea typeface="Cambria"/>
              </a:rPr>
              <a:t> </a:t>
            </a:r>
            <a:r>
              <a:rPr lang="en-US" sz="1600" dirty="0" smtClean="0">
                <a:solidFill>
                  <a:srgbClr val="000000"/>
                </a:solidFill>
                <a:latin typeface="Cambria"/>
                <a:ea typeface="Cambria"/>
              </a:rPr>
              <a:t>Memorial Medical University, </a:t>
            </a:r>
            <a:r>
              <a:rPr lang="en-US" sz="1600" dirty="0" err="1" smtClean="0">
                <a:solidFill>
                  <a:srgbClr val="000000"/>
                </a:solidFill>
                <a:latin typeface="Cambria"/>
                <a:ea typeface="Cambria"/>
              </a:rPr>
              <a:t>Vinnytsya</a:t>
            </a:r>
            <a:r>
              <a:rPr lang="en-US" sz="1600" dirty="0" smtClean="0">
                <a:solidFill>
                  <a:srgbClr val="000000"/>
                </a:solidFill>
                <a:latin typeface="Cambria"/>
                <a:ea typeface="Cambria"/>
              </a:rPr>
              <a:t> </a:t>
            </a:r>
            <a:endParaRPr lang="ru-RU" sz="1600" dirty="0">
              <a:solidFill>
                <a:srgbClr val="000000"/>
              </a:solidFill>
              <a:latin typeface="Cambria"/>
              <a:ea typeface="Cambria"/>
            </a:endParaRPr>
          </a:p>
        </p:txBody>
      </p:sp>
      <p:pic>
        <p:nvPicPr>
          <p:cNvPr id="23" name="Рисунок 25" descr="Зображення, що містить текст&#10;&#10;Опис створено автоматично">
            <a:extLst>
              <a:ext uri="{FF2B5EF4-FFF2-40B4-BE49-F238E27FC236}">
                <a16:creationId xmlns="" xmlns:a16="http://schemas.microsoft.com/office/drawing/2014/main" id="{95906662-ED5C-4572-9BD7-7B6693FB63EA}"/>
              </a:ext>
            </a:extLst>
          </p:cNvPr>
          <p:cNvPicPr>
            <a:picLocks noChangeAspect="1"/>
          </p:cNvPicPr>
          <p:nvPr/>
        </p:nvPicPr>
        <p:blipFill rotWithShape="1">
          <a:blip r:embed="rId4">
            <a:extLst>
              <a:ext uri="{837473B0-CC2E-450A-ABE3-18F120FF3D39}">
                <a1611:picAttrSrcUrl xmlns="" xmlns:a1611="http://schemas.microsoft.com/office/drawing/2016/11/main" r:id="rId5"/>
              </a:ext>
            </a:extLst>
          </a:blip>
          <a:srcRect l="2203" t="6037" r="5874" b="5689"/>
          <a:stretch/>
        </p:blipFill>
        <p:spPr>
          <a:xfrm>
            <a:off x="657066" y="218974"/>
            <a:ext cx="7525963" cy="4050549"/>
          </a:xfrm>
          <a:prstGeom prst="rect">
            <a:avLst/>
          </a:prstGeom>
        </p:spPr>
      </p:pic>
      <p:grpSp>
        <p:nvGrpSpPr>
          <p:cNvPr id="52" name="Group 56">
            <a:extLst>
              <a:ext uri="{FF2B5EF4-FFF2-40B4-BE49-F238E27FC236}">
                <a16:creationId xmlns="" xmlns:a16="http://schemas.microsoft.com/office/drawing/2014/main" id="{75EE15D0-BDD3-4CA6-B5DC-159D83FA6BC4}"/>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7684192" y="5111496"/>
            <a:ext cx="810678" cy="1080902"/>
            <a:chOff x="9685338" y="4460675"/>
            <a:chExt cx="1080904" cy="1080902"/>
          </a:xfrm>
        </p:grpSpPr>
        <p:sp>
          <p:nvSpPr>
            <p:cNvPr id="58" name="Oval 57">
              <a:extLst>
                <a:ext uri="{FF2B5EF4-FFF2-40B4-BE49-F238E27FC236}">
                  <a16:creationId xmlns="" xmlns:a16="http://schemas.microsoft.com/office/drawing/2014/main" id="{C1D99473-F547-41EE-8D8B-3DFA6E58D06E}"/>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685338" y="4460675"/>
              <a:ext cx="1080904" cy="1080902"/>
            </a:xfrm>
            <a:prstGeom prst="ellipse">
              <a:avLst/>
            </a:prstGeom>
            <a:blipFill dpi="0" rotWithShape="1">
              <a:blip r:embed="rId6">
                <a:duotone>
                  <a:schemeClr val="accent1">
                    <a:shade val="45000"/>
                    <a:satMod val="135000"/>
                  </a:schemeClr>
                  <a:prstClr val="white"/>
                </a:duotone>
              </a:blip>
              <a:srcRect/>
              <a:tile tx="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54" name="Oval 58">
              <a:extLst>
                <a:ext uri="{FF2B5EF4-FFF2-40B4-BE49-F238E27FC236}">
                  <a16:creationId xmlns="" xmlns:a16="http://schemas.microsoft.com/office/drawing/2014/main" id="{71482930-66A8-46E9-8554-6D127FFCF181}"/>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sp>
        <p:nvSpPr>
          <p:cNvPr id="26" name="TextBox 25">
            <a:extLst>
              <a:ext uri="{FF2B5EF4-FFF2-40B4-BE49-F238E27FC236}">
                <a16:creationId xmlns="" xmlns:a16="http://schemas.microsoft.com/office/drawing/2014/main" id="{BCDBB328-4799-4A14-99FA-09371F36BDEE}"/>
              </a:ext>
            </a:extLst>
          </p:cNvPr>
          <p:cNvSpPr txBox="1"/>
          <p:nvPr/>
        </p:nvSpPr>
        <p:spPr>
          <a:xfrm>
            <a:off x="5950031" y="4273872"/>
            <a:ext cx="314701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5">
                  <a:extLst>
                    <a:ext uri="{A12FA001-AC4F-418D-AE19-62706E023703}">
                      <ahyp:hlinkClr xmlns="" xmlns:ahyp="http://schemas.microsoft.com/office/drawing/2018/hyperlinkcolor" val="tx"/>
                    </a:ext>
                  </a:extLst>
                </a:hlinkClick>
              </a:rPr>
              <a:t>Це фото</a:t>
            </a:r>
            <a:r>
              <a:rPr lang="en-US" sz="700">
                <a:solidFill>
                  <a:srgbClr val="FFFFFF"/>
                </a:solidFill>
              </a:rPr>
              <a:t> (автор: невідомий) надається на умовах ліцензії </a:t>
            </a:r>
            <a:r>
              <a:rPr lang="en-US" sz="700">
                <a:solidFill>
                  <a:srgbClr val="FFFFFF"/>
                </a:solidFill>
                <a:hlinkClick r:id="rId7">
                  <a:extLst>
                    <a:ext uri="{A12FA001-AC4F-418D-AE19-62706E023703}">
                      <ahyp:hlinkClr xmlns="" xmlns:ahyp="http://schemas.microsoft.com/office/drawing/2018/hyperlinkcolor" val="tx"/>
                    </a:ext>
                  </a:extLst>
                </a:hlinkClick>
              </a:rPr>
              <a:t>CC BY-SA-NC</a:t>
            </a:r>
            <a:r>
              <a:rPr lang="en-US" sz="700">
                <a:solidFill>
                  <a:srgbClr val="FFFFFF"/>
                </a:solidFill>
              </a:rPr>
              <a:t>.</a:t>
            </a:r>
          </a:p>
        </p:txBody>
      </p:sp>
      <p:pic>
        <p:nvPicPr>
          <p:cNvPr id="30" name="Рисунок 31">
            <a:extLst>
              <a:ext uri="{FF2B5EF4-FFF2-40B4-BE49-F238E27FC236}">
                <a16:creationId xmlns="" xmlns:a16="http://schemas.microsoft.com/office/drawing/2014/main" id="{58F20378-4F3A-41D2-9785-72A2E4A54B9C}"/>
              </a:ext>
            </a:extLst>
          </p:cNvPr>
          <p:cNvPicPr>
            <a:picLocks noChangeAspect="1"/>
          </p:cNvPicPr>
          <p:nvPr/>
        </p:nvPicPr>
        <p:blipFill>
          <a:blip r:embed="rId8"/>
          <a:stretch>
            <a:fillRect/>
          </a:stretch>
        </p:blipFill>
        <p:spPr>
          <a:xfrm>
            <a:off x="7582423" y="4581460"/>
            <a:ext cx="1265128" cy="196436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 xmlns:a16="http://schemas.microsoft.com/office/drawing/2014/main" id="{A943D298-0548-4C7A-870B-7594104F821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bwMode="white">
          <a:xfrm>
            <a:off x="0" y="-1"/>
            <a:ext cx="9141714" cy="685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Rectangle 13">
            <a:extLst>
              <a:ext uri="{FF2B5EF4-FFF2-40B4-BE49-F238E27FC236}">
                <a16:creationId xmlns="" xmlns:a16="http://schemas.microsoft.com/office/drawing/2014/main" id="{FF7B26C5-D249-4988-B86B-5A3D9E7BD90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17145" y="0"/>
            <a:ext cx="9141714" cy="6858000"/>
          </a:xfrm>
          <a:prstGeom prst="rect">
            <a:avLst/>
          </a:prstGeom>
          <a:blipFill dpi="0" rotWithShape="1">
            <a:blip r:embed="rId2">
              <a:alphaModFix amt="45000"/>
              <a:lum bright="70000" contrast="-70000"/>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p:cNvSpPr>
            <a:spLocks noGrp="1"/>
          </p:cNvSpPr>
          <p:nvPr>
            <p:ph type="title"/>
          </p:nvPr>
        </p:nvSpPr>
        <p:spPr>
          <a:xfrm>
            <a:off x="0" y="-360875"/>
            <a:ext cx="9661419" cy="1671974"/>
          </a:xfrm>
        </p:spPr>
        <p:txBody>
          <a:bodyPr>
            <a:normAutofit/>
          </a:bodyPr>
          <a:lstStyle/>
          <a:p>
            <a:pPr algn="ctr"/>
            <a:r>
              <a:rPr lang="en-US" dirty="0" smtClean="0">
                <a:latin typeface="Cambria"/>
                <a:ea typeface="Cambria"/>
              </a:rPr>
              <a:t>Course teachers </a:t>
            </a:r>
            <a:r>
              <a:rPr lang="ru-RU" dirty="0" smtClean="0">
                <a:latin typeface="Cambria"/>
                <a:ea typeface="Cambria"/>
              </a:rPr>
              <a:t/>
            </a:r>
            <a:br>
              <a:rPr lang="ru-RU" dirty="0" smtClean="0">
                <a:latin typeface="Cambria"/>
                <a:ea typeface="Cambria"/>
              </a:rPr>
            </a:br>
            <a:r>
              <a:rPr lang="ru-RU" sz="2400" dirty="0" smtClean="0">
                <a:latin typeface="Cambria"/>
                <a:ea typeface="Cambria"/>
              </a:rPr>
              <a:t>«</a:t>
            </a:r>
            <a:r>
              <a:rPr lang="en-US" sz="2400" dirty="0" smtClean="0">
                <a:latin typeface="Cambria"/>
                <a:ea typeface="Cambria"/>
              </a:rPr>
              <a:t>Fundamentals of research in pharmacy</a:t>
            </a:r>
            <a:r>
              <a:rPr lang="ru-RU" sz="2400" dirty="0" smtClean="0">
                <a:latin typeface="Cambria"/>
                <a:ea typeface="Cambria"/>
              </a:rPr>
              <a:t>»</a:t>
            </a:r>
            <a:endParaRPr lang="ru-RU" dirty="0">
              <a:latin typeface="Cambria"/>
              <a:ea typeface="Cambria"/>
            </a:endParaRPr>
          </a:p>
        </p:txBody>
      </p:sp>
      <p:pic>
        <p:nvPicPr>
          <p:cNvPr id="7" name="Рисунок 7" descr="Зображення, що містить особа, жінка, стіл, у приміщенні&#10;&#10;Опис створено автоматично">
            <a:extLst>
              <a:ext uri="{FF2B5EF4-FFF2-40B4-BE49-F238E27FC236}">
                <a16:creationId xmlns="" xmlns:a16="http://schemas.microsoft.com/office/drawing/2014/main" id="{754C0D68-61F7-454B-942D-908DE83E2776}"/>
              </a:ext>
            </a:extLst>
          </p:cNvPr>
          <p:cNvPicPr>
            <a:picLocks noGrp="1" noChangeAspect="1"/>
          </p:cNvPicPr>
          <p:nvPr>
            <p:ph idx="1"/>
          </p:nvPr>
        </p:nvPicPr>
        <p:blipFill rotWithShape="1">
          <a:blip r:embed="rId3"/>
          <a:srcRect l="24723" t="11667" r="21033"/>
          <a:stretch/>
        </p:blipFill>
        <p:spPr>
          <a:xfrm>
            <a:off x="2064904" y="1111528"/>
            <a:ext cx="1035033" cy="1206816"/>
          </a:xfrm>
        </p:spPr>
      </p:pic>
      <p:grpSp>
        <p:nvGrpSpPr>
          <p:cNvPr id="16" name="Group 15">
            <a:extLst>
              <a:ext uri="{FF2B5EF4-FFF2-40B4-BE49-F238E27FC236}">
                <a16:creationId xmlns="" xmlns:a16="http://schemas.microsoft.com/office/drawing/2014/main" id="{46FDAED0-8B04-4181-B3D3-EA0A93C6659B}"/>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8551293" y="6229681"/>
            <a:ext cx="342900" cy="457200"/>
            <a:chOff x="11361456" y="6195813"/>
            <a:chExt cx="548640" cy="548640"/>
          </a:xfrm>
        </p:grpSpPr>
        <p:sp>
          <p:nvSpPr>
            <p:cNvPr id="17" name="Oval 16">
              <a:extLst>
                <a:ext uri="{FF2B5EF4-FFF2-40B4-BE49-F238E27FC236}">
                  <a16:creationId xmlns="" xmlns:a16="http://schemas.microsoft.com/office/drawing/2014/main" id="{161B6F0D-567B-4CFA-BF50-79FDAC6EBDC8}"/>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11361456" y="6195813"/>
              <a:ext cx="548640" cy="548640"/>
            </a:xfrm>
            <a:prstGeom prst="ellipse">
              <a:avLst/>
            </a:prstGeom>
            <a:blipFill dpi="0" rotWithShape="1">
              <a:blip r:embed="rId4">
                <a:duotone>
                  <a:schemeClr val="accent1">
                    <a:shade val="45000"/>
                    <a:satMod val="135000"/>
                  </a:schemeClr>
                  <a:prstClr val="white"/>
                </a:duotone>
              </a:blip>
              <a:srcRect/>
              <a:tile tx="50800" ty="0" sx="85000" sy="85000" flip="none" algn="tl"/>
            </a:blipFill>
            <a:ln w="25400" cap="flat" cmpd="sng" algn="ctr">
              <a:noFill/>
              <a:prstDash val="solid"/>
            </a:ln>
            <a:effectLst/>
          </p:spPr>
          <p:txBody>
            <a:bodyPr lIns="0" tIns="0" rIns="0" bIns="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Rockwell Extra Bold" pitchFamily="18" charset="0"/>
                <a:ea typeface="+mn-ea"/>
                <a:cs typeface="+mn-cs"/>
              </a:endParaRPr>
            </a:p>
          </p:txBody>
        </p:sp>
        <p:sp>
          <p:nvSpPr>
            <p:cNvPr id="18" name="Oval 17">
              <a:extLst>
                <a:ext uri="{FF2B5EF4-FFF2-40B4-BE49-F238E27FC236}">
                  <a16:creationId xmlns="" xmlns:a16="http://schemas.microsoft.com/office/drawing/2014/main" id="{8CE5D194-0A7E-49A6-B737-F71C1B3960DA}"/>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11396488" y="6230844"/>
              <a:ext cx="478576" cy="478578"/>
            </a:xfrm>
            <a:prstGeom prst="ellipse">
              <a:avLst/>
            </a:prstGeom>
            <a:noFill/>
            <a:ln w="127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grpSp>
      <p:pic>
        <p:nvPicPr>
          <p:cNvPr id="11" name="Рисунок 12" descr="Зображення, що містить особа, одяг, тримає, жінка&#10;&#10;Опис створено автоматично">
            <a:extLst>
              <a:ext uri="{FF2B5EF4-FFF2-40B4-BE49-F238E27FC236}">
                <a16:creationId xmlns="" xmlns:a16="http://schemas.microsoft.com/office/drawing/2014/main" id="{DD0139DB-DBB7-4BE4-B2F4-21172F69CD72}"/>
              </a:ext>
            </a:extLst>
          </p:cNvPr>
          <p:cNvPicPr>
            <a:picLocks noChangeAspect="1"/>
          </p:cNvPicPr>
          <p:nvPr/>
        </p:nvPicPr>
        <p:blipFill rotWithShape="1">
          <a:blip r:embed="rId5"/>
          <a:srcRect l="10883" r="13029" b="-926"/>
          <a:stretch/>
        </p:blipFill>
        <p:spPr>
          <a:xfrm>
            <a:off x="389698" y="2423852"/>
            <a:ext cx="927658" cy="1143971"/>
          </a:xfrm>
          <a:prstGeom prst="rect">
            <a:avLst/>
          </a:prstGeom>
        </p:spPr>
      </p:pic>
      <p:pic>
        <p:nvPicPr>
          <p:cNvPr id="13" name="Рисунок 14" descr="Зображення, що містить одяг, жінка, позує, посмішка&#10;&#10;Опис створено автоматично">
            <a:extLst>
              <a:ext uri="{FF2B5EF4-FFF2-40B4-BE49-F238E27FC236}">
                <a16:creationId xmlns="" xmlns:a16="http://schemas.microsoft.com/office/drawing/2014/main" id="{0FEF649F-7E91-4B1C-9BA5-2B5C3839267B}"/>
              </a:ext>
            </a:extLst>
          </p:cNvPr>
          <p:cNvPicPr>
            <a:picLocks noChangeAspect="1"/>
          </p:cNvPicPr>
          <p:nvPr/>
        </p:nvPicPr>
        <p:blipFill rotWithShape="1">
          <a:blip r:embed="rId6"/>
          <a:srcRect l="11111" t="-1389" r="11586" b="-1710"/>
          <a:stretch/>
        </p:blipFill>
        <p:spPr>
          <a:xfrm>
            <a:off x="4807906" y="2405925"/>
            <a:ext cx="879848" cy="1152598"/>
          </a:xfrm>
          <a:prstGeom prst="rect">
            <a:avLst/>
          </a:prstGeom>
        </p:spPr>
      </p:pic>
      <p:sp>
        <p:nvSpPr>
          <p:cNvPr id="20" name="TextBox 19">
            <a:extLst>
              <a:ext uri="{FF2B5EF4-FFF2-40B4-BE49-F238E27FC236}">
                <a16:creationId xmlns="" xmlns:a16="http://schemas.microsoft.com/office/drawing/2014/main" id="{863B543A-A7D9-47C6-9474-CC00A7694512}"/>
              </a:ext>
            </a:extLst>
          </p:cNvPr>
          <p:cNvSpPr txBox="1"/>
          <p:nvPr/>
        </p:nvSpPr>
        <p:spPr>
          <a:xfrm>
            <a:off x="3294345" y="1123167"/>
            <a:ext cx="3995801" cy="120032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err="1" smtClean="0">
                <a:latin typeface="Cambria"/>
                <a:ea typeface="Cambria"/>
              </a:rPr>
              <a:t>Kryvovyaz</a:t>
            </a:r>
            <a:r>
              <a:rPr lang="en-US" b="1" dirty="0" smtClean="0">
                <a:latin typeface="Cambria"/>
                <a:ea typeface="Cambria"/>
              </a:rPr>
              <a:t> </a:t>
            </a:r>
            <a:r>
              <a:rPr lang="en-US" b="1" dirty="0" err="1" smtClean="0">
                <a:latin typeface="Cambria"/>
                <a:ea typeface="Cambria"/>
              </a:rPr>
              <a:t>Olena</a:t>
            </a:r>
            <a:r>
              <a:rPr lang="en-US" b="1" dirty="0" smtClean="0">
                <a:latin typeface="Cambria"/>
                <a:ea typeface="Cambria"/>
              </a:rPr>
              <a:t> </a:t>
            </a:r>
            <a:r>
              <a:rPr lang="en-US" b="1" dirty="0" err="1" smtClean="0">
                <a:latin typeface="Cambria"/>
                <a:ea typeface="Cambria"/>
              </a:rPr>
              <a:t>Viktorivna</a:t>
            </a:r>
            <a:endParaRPr lang="en-US" b="1" dirty="0" smtClean="0">
              <a:latin typeface="Cambria"/>
              <a:ea typeface="Cambria"/>
            </a:endParaRPr>
          </a:p>
          <a:p>
            <a:r>
              <a:rPr lang="en-US" dirty="0" smtClean="0">
                <a:latin typeface="Cambria"/>
                <a:ea typeface="Cambria"/>
              </a:rPr>
              <a:t>The head of Department of Pharmacy</a:t>
            </a:r>
            <a:r>
              <a:rPr lang="uk-UA" dirty="0" smtClean="0">
                <a:ea typeface="Cambria"/>
              </a:rPr>
              <a:t>,</a:t>
            </a:r>
          </a:p>
          <a:p>
            <a:r>
              <a:rPr lang="en-US" dirty="0" smtClean="0">
                <a:latin typeface="Cambria"/>
                <a:ea typeface="Cambria"/>
              </a:rPr>
              <a:t>Doctor of Sciences </a:t>
            </a:r>
            <a:r>
              <a:rPr lang="en-US" dirty="0" smtClean="0">
                <a:latin typeface="Cambria"/>
                <a:ea typeface="Cambria"/>
              </a:rPr>
              <a:t>(pharmacy</a:t>
            </a:r>
            <a:r>
              <a:rPr lang="en-US" dirty="0" smtClean="0">
                <a:latin typeface="Cambria"/>
                <a:ea typeface="Cambria"/>
              </a:rPr>
              <a:t>)</a:t>
            </a:r>
            <a:r>
              <a:rPr lang="uk-UA" dirty="0" smtClean="0">
                <a:ea typeface="Cambria"/>
              </a:rPr>
              <a:t> </a:t>
            </a:r>
            <a:endParaRPr lang="en-US" dirty="0" smtClean="0">
              <a:ea typeface="Cambria"/>
            </a:endParaRPr>
          </a:p>
          <a:p>
            <a:r>
              <a:rPr lang="en-US" dirty="0" smtClean="0">
                <a:latin typeface="Cambria"/>
                <a:ea typeface="Cambria"/>
              </a:rPr>
              <a:t>Full Professor</a:t>
            </a:r>
            <a:endParaRPr lang="uk-UA" b="1" dirty="0">
              <a:ea typeface="Cambria"/>
            </a:endParaRPr>
          </a:p>
        </p:txBody>
      </p:sp>
      <p:sp>
        <p:nvSpPr>
          <p:cNvPr id="21" name="TextBox 20">
            <a:extLst>
              <a:ext uri="{FF2B5EF4-FFF2-40B4-BE49-F238E27FC236}">
                <a16:creationId xmlns="" xmlns:a16="http://schemas.microsoft.com/office/drawing/2014/main" id="{AEE459DE-41FD-4576-B8B8-4BEED291E5FC}"/>
              </a:ext>
            </a:extLst>
          </p:cNvPr>
          <p:cNvSpPr txBox="1"/>
          <p:nvPr/>
        </p:nvSpPr>
        <p:spPr>
          <a:xfrm>
            <a:off x="1433056" y="2424700"/>
            <a:ext cx="3202486" cy="120032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err="1" smtClean="0">
                <a:latin typeface="Cambria"/>
                <a:ea typeface="Cambria"/>
              </a:rPr>
              <a:t>Tomashevska</a:t>
            </a:r>
            <a:r>
              <a:rPr lang="en-US" b="1" dirty="0" smtClean="0">
                <a:latin typeface="Cambria"/>
                <a:ea typeface="Cambria"/>
              </a:rPr>
              <a:t> </a:t>
            </a:r>
            <a:r>
              <a:rPr lang="en-US" b="1" dirty="0" err="1" smtClean="0">
                <a:latin typeface="Cambria"/>
                <a:ea typeface="Cambria"/>
              </a:rPr>
              <a:t>Yuliya</a:t>
            </a:r>
            <a:r>
              <a:rPr lang="en-US" b="1" dirty="0" smtClean="0">
                <a:latin typeface="Cambria"/>
                <a:ea typeface="Cambria"/>
              </a:rPr>
              <a:t> </a:t>
            </a:r>
            <a:r>
              <a:rPr lang="en-US" b="1" dirty="0" err="1" smtClean="0">
                <a:latin typeface="Cambria"/>
                <a:ea typeface="Cambria"/>
              </a:rPr>
              <a:t>Oleksandrivna</a:t>
            </a:r>
            <a:endParaRPr lang="en-US" b="1" dirty="0" smtClean="0">
              <a:latin typeface="Cambria"/>
              <a:ea typeface="Cambria"/>
            </a:endParaRPr>
          </a:p>
          <a:p>
            <a:r>
              <a:rPr lang="en-US" dirty="0" smtClean="0">
                <a:latin typeface="Cambria"/>
                <a:ea typeface="Cambria"/>
              </a:rPr>
              <a:t>Assoc. </a:t>
            </a:r>
            <a:r>
              <a:rPr lang="en-US" dirty="0" err="1" smtClean="0">
                <a:latin typeface="Cambria"/>
                <a:ea typeface="Cambria"/>
              </a:rPr>
              <a:t>prof</a:t>
            </a:r>
            <a:r>
              <a:rPr lang="en-US" dirty="0" smtClean="0">
                <a:latin typeface="Cambria"/>
                <a:ea typeface="Cambria"/>
              </a:rPr>
              <a:t>. of Department of Pharmacy</a:t>
            </a:r>
            <a:r>
              <a:rPr lang="uk-UA" dirty="0" smtClean="0">
                <a:ea typeface="Cambria"/>
              </a:rPr>
              <a:t>, </a:t>
            </a:r>
            <a:r>
              <a:rPr lang="en-US" dirty="0" smtClean="0">
                <a:latin typeface="Cambria"/>
                <a:ea typeface="Cambria"/>
              </a:rPr>
              <a:t>PhD (pharmacy)</a:t>
            </a:r>
            <a:endParaRPr lang="uk-UA" b="1" dirty="0">
              <a:ea typeface="Cambria"/>
            </a:endParaRPr>
          </a:p>
        </p:txBody>
      </p:sp>
      <p:sp>
        <p:nvSpPr>
          <p:cNvPr id="22" name="TextBox 21">
            <a:extLst>
              <a:ext uri="{FF2B5EF4-FFF2-40B4-BE49-F238E27FC236}">
                <a16:creationId xmlns="" xmlns:a16="http://schemas.microsoft.com/office/drawing/2014/main" id="{12B47340-FB51-4D21-96EA-7BD9BD5BD931}"/>
              </a:ext>
            </a:extLst>
          </p:cNvPr>
          <p:cNvSpPr txBox="1"/>
          <p:nvPr/>
        </p:nvSpPr>
        <p:spPr>
          <a:xfrm>
            <a:off x="5785851" y="2414261"/>
            <a:ext cx="3348623" cy="923330"/>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err="1" smtClean="0">
                <a:latin typeface="Cambria"/>
                <a:ea typeface="Cambria"/>
              </a:rPr>
              <a:t>Voronkina</a:t>
            </a:r>
            <a:r>
              <a:rPr lang="en-US" b="1" dirty="0" smtClean="0">
                <a:latin typeface="Cambria"/>
                <a:ea typeface="Cambria"/>
              </a:rPr>
              <a:t> </a:t>
            </a:r>
            <a:r>
              <a:rPr lang="en-US" b="1" dirty="0" err="1" smtClean="0">
                <a:latin typeface="Cambria"/>
                <a:ea typeface="Cambria"/>
              </a:rPr>
              <a:t>Alona</a:t>
            </a:r>
            <a:r>
              <a:rPr lang="uk-UA" b="1" dirty="0" smtClean="0">
                <a:ea typeface="Cambria"/>
              </a:rPr>
              <a:t> </a:t>
            </a:r>
            <a:r>
              <a:rPr lang="en-US" b="1" dirty="0" err="1" smtClean="0">
                <a:latin typeface="Cambria"/>
                <a:ea typeface="Cambria"/>
              </a:rPr>
              <a:t>Serhiivna</a:t>
            </a:r>
            <a:endParaRPr lang="uk-UA" dirty="0" smtClean="0">
              <a:ea typeface="+mn-lt"/>
              <a:cs typeface="+mn-lt"/>
            </a:endParaRPr>
          </a:p>
          <a:p>
            <a:r>
              <a:rPr lang="en-US" dirty="0" smtClean="0">
                <a:latin typeface="Cambria"/>
                <a:ea typeface="Cambria"/>
              </a:rPr>
              <a:t>Assoc. </a:t>
            </a:r>
            <a:r>
              <a:rPr lang="en-US" dirty="0" err="1" smtClean="0">
                <a:latin typeface="Cambria"/>
                <a:ea typeface="Cambria"/>
              </a:rPr>
              <a:t>prof</a:t>
            </a:r>
            <a:r>
              <a:rPr lang="en-US" dirty="0" smtClean="0">
                <a:latin typeface="Cambria"/>
                <a:ea typeface="Cambria"/>
              </a:rPr>
              <a:t>. of Department of Pharmacy</a:t>
            </a:r>
            <a:r>
              <a:rPr lang="uk-UA" dirty="0" smtClean="0">
                <a:ea typeface="Cambria"/>
              </a:rPr>
              <a:t>, </a:t>
            </a:r>
            <a:r>
              <a:rPr lang="en-US" dirty="0" smtClean="0">
                <a:latin typeface="Cambria"/>
                <a:ea typeface="Cambria"/>
              </a:rPr>
              <a:t>PhD (pharmacy)</a:t>
            </a:r>
            <a:endParaRPr lang="uk-UA" b="1" dirty="0">
              <a:ea typeface="Cambria"/>
            </a:endParaRPr>
          </a:p>
        </p:txBody>
      </p:sp>
      <p:sp>
        <p:nvSpPr>
          <p:cNvPr id="24" name="TextBox 23">
            <a:extLst>
              <a:ext uri="{FF2B5EF4-FFF2-40B4-BE49-F238E27FC236}">
                <a16:creationId xmlns="" xmlns:a16="http://schemas.microsoft.com/office/drawing/2014/main" id="{2352FE9C-A533-4ACA-A74D-AE4F4DB86548}"/>
              </a:ext>
            </a:extLst>
          </p:cNvPr>
          <p:cNvSpPr txBox="1"/>
          <p:nvPr/>
        </p:nvSpPr>
        <p:spPr>
          <a:xfrm>
            <a:off x="3286116" y="4143380"/>
            <a:ext cx="3202485" cy="923330"/>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err="1" smtClean="0">
                <a:latin typeface="Cambria"/>
                <a:ea typeface="Cambria"/>
              </a:rPr>
              <a:t>Kramar</a:t>
            </a:r>
            <a:r>
              <a:rPr lang="en-US" b="1" dirty="0" smtClean="0">
                <a:latin typeface="Cambria"/>
                <a:ea typeface="Cambria"/>
              </a:rPr>
              <a:t> Hanna </a:t>
            </a:r>
            <a:r>
              <a:rPr lang="en-US" b="1" dirty="0" err="1" smtClean="0">
                <a:latin typeface="Cambria"/>
                <a:ea typeface="Cambria"/>
              </a:rPr>
              <a:t>Ivanivna</a:t>
            </a:r>
            <a:endParaRPr lang="uk-UA" dirty="0" smtClean="0">
              <a:ea typeface="+mn-lt"/>
              <a:cs typeface="+mn-lt"/>
            </a:endParaRPr>
          </a:p>
          <a:p>
            <a:r>
              <a:rPr lang="en-US" dirty="0" smtClean="0">
                <a:latin typeface="Cambria"/>
                <a:ea typeface="Cambria"/>
              </a:rPr>
              <a:t>Assistant of Department of Pharmacy</a:t>
            </a:r>
            <a:endParaRPr lang="uk-UA" b="1" dirty="0">
              <a:ea typeface="Cambria"/>
            </a:endParaRPr>
          </a:p>
        </p:txBody>
      </p:sp>
      <p:sp>
        <p:nvSpPr>
          <p:cNvPr id="26" name="TextBox 25">
            <a:extLst>
              <a:ext uri="{FF2B5EF4-FFF2-40B4-BE49-F238E27FC236}">
                <a16:creationId xmlns="" xmlns:a16="http://schemas.microsoft.com/office/drawing/2014/main" id="{0AFCC5B5-C07D-4493-8A59-BE40AA1D8FF7}"/>
              </a:ext>
            </a:extLst>
          </p:cNvPr>
          <p:cNvSpPr txBox="1"/>
          <p:nvPr/>
        </p:nvSpPr>
        <p:spPr>
          <a:xfrm>
            <a:off x="1321496" y="5862181"/>
            <a:ext cx="686634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smtClean="0">
                <a:ea typeface="+mn-lt"/>
                <a:cs typeface="+mn-lt"/>
              </a:rPr>
              <a:t>You can read more about the scientific activity of the course teachers at the link</a:t>
            </a:r>
            <a:r>
              <a:rPr lang="af-ZA" dirty="0" smtClean="0">
                <a:ea typeface="+mn-lt"/>
                <a:cs typeface="+mn-lt"/>
              </a:rPr>
              <a:t> </a:t>
            </a:r>
            <a:r>
              <a:rPr lang="af-ZA" dirty="0" smtClean="0">
                <a:ea typeface="+mn-lt"/>
                <a:cs typeface="+mn-lt"/>
                <a:hlinkClick r:id="rId7"/>
              </a:rPr>
              <a:t>shorturl.at/ilqCD</a:t>
            </a:r>
            <a:r>
              <a:rPr lang="af-ZA" dirty="0" smtClean="0">
                <a:ea typeface="+mn-lt"/>
                <a:cs typeface="+mn-lt"/>
              </a:rPr>
              <a:t> </a:t>
            </a:r>
            <a:r>
              <a:rPr lang="en-US" dirty="0" smtClean="0">
                <a:ea typeface="+mn-lt"/>
                <a:cs typeface="+mn-lt"/>
              </a:rPr>
              <a:t>in the section "Scientific work"</a:t>
            </a:r>
            <a:r>
              <a:rPr lang="af-ZA" dirty="0" smtClean="0">
                <a:ea typeface="+mn-lt"/>
                <a:cs typeface="+mn-lt"/>
              </a:rPr>
              <a:t> </a:t>
            </a:r>
            <a:endParaRPr lang="af-ZA" dirty="0"/>
          </a:p>
        </p:txBody>
      </p:sp>
      <p:pic>
        <p:nvPicPr>
          <p:cNvPr id="3" name="Рисунок 3">
            <a:extLst>
              <a:ext uri="{FF2B5EF4-FFF2-40B4-BE49-F238E27FC236}">
                <a16:creationId xmlns="" xmlns:a16="http://schemas.microsoft.com/office/drawing/2014/main" id="{8364A9EC-7E01-4A93-9360-29AB22E0DED8}"/>
              </a:ext>
            </a:extLst>
          </p:cNvPr>
          <p:cNvPicPr>
            <a:picLocks noChangeAspect="1"/>
          </p:cNvPicPr>
          <p:nvPr/>
        </p:nvPicPr>
        <p:blipFill>
          <a:blip r:embed="rId8"/>
          <a:stretch>
            <a:fillRect/>
          </a:stretch>
        </p:blipFill>
        <p:spPr>
          <a:xfrm>
            <a:off x="392482" y="5721263"/>
            <a:ext cx="906050" cy="895611"/>
          </a:xfrm>
          <a:prstGeom prst="rect">
            <a:avLst/>
          </a:prstGeom>
        </p:spPr>
      </p:pic>
      <p:pic>
        <p:nvPicPr>
          <p:cNvPr id="4" name="Рисунок 31">
            <a:extLst>
              <a:ext uri="{FF2B5EF4-FFF2-40B4-BE49-F238E27FC236}">
                <a16:creationId xmlns="" xmlns:a16="http://schemas.microsoft.com/office/drawing/2014/main" id="{F2B27694-1E1D-4A77-A84A-1D4D450FCF14}"/>
              </a:ext>
            </a:extLst>
          </p:cNvPr>
          <p:cNvPicPr>
            <a:picLocks noChangeAspect="1"/>
          </p:cNvPicPr>
          <p:nvPr/>
        </p:nvPicPr>
        <p:blipFill>
          <a:blip r:embed="rId9"/>
          <a:stretch>
            <a:fillRect/>
          </a:stretch>
        </p:blipFill>
        <p:spPr>
          <a:xfrm>
            <a:off x="8396615" y="5781870"/>
            <a:ext cx="638827" cy="1004040"/>
          </a:xfrm>
          <a:prstGeom prst="rect">
            <a:avLst/>
          </a:prstGeom>
        </p:spPr>
      </p:pic>
      <p:pic>
        <p:nvPicPr>
          <p:cNvPr id="25" name="Picture 2" descr="Ганна/Анна Крамар/Юрченко"/>
          <p:cNvPicPr>
            <a:picLocks noChangeAspect="1" noChangeArrowheads="1"/>
          </p:cNvPicPr>
          <p:nvPr/>
        </p:nvPicPr>
        <p:blipFill>
          <a:blip r:embed="rId10"/>
          <a:srcRect l="17578" r="17968"/>
          <a:stretch>
            <a:fillRect/>
          </a:stretch>
        </p:blipFill>
        <p:spPr bwMode="auto">
          <a:xfrm>
            <a:off x="2285984" y="4143380"/>
            <a:ext cx="858799" cy="864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Рисунок 9">
            <a:extLst>
              <a:ext uri="{FF2B5EF4-FFF2-40B4-BE49-F238E27FC236}">
                <a16:creationId xmlns="" xmlns:a16="http://schemas.microsoft.com/office/drawing/2014/main" id="{3923A5C4-8A59-4597-9AAE-E33EF8BA7190}"/>
              </a:ext>
            </a:extLst>
          </p:cNvPr>
          <p:cNvPicPr>
            <a:picLocks noChangeAspect="1"/>
          </p:cNvPicPr>
          <p:nvPr/>
        </p:nvPicPr>
        <p:blipFill rotWithShape="1">
          <a:blip r:embed="rId2">
            <a:extLst>
              <a:ext uri="{837473B0-CC2E-450A-ABE3-18F120FF3D39}">
                <a1611:picAttrSrcUrl xmlns="" xmlns:a1611="http://schemas.microsoft.com/office/drawing/2016/11/main" r:id="rId3"/>
              </a:ext>
            </a:extLst>
          </a:blip>
          <a:srcRect l="18691" r="7103" b="-187"/>
          <a:stretch/>
        </p:blipFill>
        <p:spPr>
          <a:xfrm>
            <a:off x="214540" y="640080"/>
            <a:ext cx="4146622" cy="5598439"/>
          </a:xfrm>
          <a:prstGeom prst="rect">
            <a:avLst/>
          </a:prstGeom>
        </p:spPr>
      </p:pic>
      <p:sp>
        <p:nvSpPr>
          <p:cNvPr id="2" name="Заголовок 1">
            <a:extLst>
              <a:ext uri="{FF2B5EF4-FFF2-40B4-BE49-F238E27FC236}">
                <a16:creationId xmlns="" xmlns:a16="http://schemas.microsoft.com/office/drawing/2014/main" id="{233F402D-A2B5-4D3C-BE9A-1A5ADC676760}"/>
              </a:ext>
            </a:extLst>
          </p:cNvPr>
          <p:cNvSpPr>
            <a:spLocks noGrp="1"/>
          </p:cNvSpPr>
          <p:nvPr>
            <p:ph type="title"/>
          </p:nvPr>
        </p:nvSpPr>
        <p:spPr>
          <a:xfrm>
            <a:off x="3701844" y="484632"/>
            <a:ext cx="4955458" cy="1609344"/>
          </a:xfrm>
        </p:spPr>
        <p:txBody>
          <a:bodyPr>
            <a:normAutofit/>
          </a:bodyPr>
          <a:lstStyle/>
          <a:p>
            <a:r>
              <a:rPr lang="en-US" sz="3600" dirty="0" smtClean="0">
                <a:latin typeface="Cambria"/>
                <a:ea typeface="Cambria"/>
              </a:rPr>
              <a:t>Who should enroll in this course?</a:t>
            </a:r>
            <a:endParaRPr lang="uk-UA" sz="3600" dirty="0"/>
          </a:p>
        </p:txBody>
      </p:sp>
      <p:sp>
        <p:nvSpPr>
          <p:cNvPr id="16" name="Content Placeholder 13">
            <a:extLst>
              <a:ext uri="{FF2B5EF4-FFF2-40B4-BE49-F238E27FC236}">
                <a16:creationId xmlns="" xmlns:a16="http://schemas.microsoft.com/office/drawing/2014/main" id="{5B26035B-205A-49C7-BA0A-A240EEED6FF4}"/>
              </a:ext>
            </a:extLst>
          </p:cNvPr>
          <p:cNvSpPr>
            <a:spLocks noGrp="1"/>
          </p:cNvSpPr>
          <p:nvPr>
            <p:ph idx="1"/>
          </p:nvPr>
        </p:nvSpPr>
        <p:spPr>
          <a:xfrm>
            <a:off x="3701845" y="2121408"/>
            <a:ext cx="4955457" cy="4050792"/>
          </a:xfrm>
        </p:spPr>
        <p:txBody>
          <a:bodyPr vert="horz" lIns="91440" tIns="45720" rIns="91440" bIns="45720" rtlCol="0" anchor="t">
            <a:normAutofit lnSpcReduction="10000"/>
          </a:bodyPr>
          <a:lstStyle/>
          <a:p>
            <a:r>
              <a:rPr lang="en-US" dirty="0" smtClean="0"/>
              <a:t>For those who have not yet decided whether they are interested in scientific activities: </a:t>
            </a:r>
            <a:r>
              <a:rPr lang="en-US" b="1" u="sng" dirty="0" smtClean="0"/>
              <a:t>we will interest you!</a:t>
            </a:r>
          </a:p>
          <a:p>
            <a:r>
              <a:rPr lang="en-US" dirty="0" smtClean="0"/>
              <a:t>For those who have experience in conducting research and want to improve their skills and deepen their knowledge: </a:t>
            </a:r>
            <a:r>
              <a:rPr lang="en-US" b="1" u="sng" dirty="0" smtClean="0"/>
              <a:t>You will definitely learn a lot!</a:t>
            </a:r>
          </a:p>
          <a:p>
            <a:r>
              <a:rPr lang="en-US" dirty="0" smtClean="0"/>
              <a:t>For those who want to better understand the sources of scientific information in the field of pharmacy: </a:t>
            </a:r>
            <a:r>
              <a:rPr lang="en-US" b="1" u="sng" dirty="0" smtClean="0"/>
              <a:t>You will learn to quickly find and analyze the data you need!</a:t>
            </a:r>
            <a:endParaRPr lang="en-US" b="1" u="sng" dirty="0"/>
          </a:p>
        </p:txBody>
      </p:sp>
      <p:sp>
        <p:nvSpPr>
          <p:cNvPr id="10" name="TextBox 9">
            <a:extLst>
              <a:ext uri="{FF2B5EF4-FFF2-40B4-BE49-F238E27FC236}">
                <a16:creationId xmlns="" xmlns:a16="http://schemas.microsoft.com/office/drawing/2014/main" id="{25DB16F1-7CAA-476A-AB0A-973A5F366784}"/>
              </a:ext>
            </a:extLst>
          </p:cNvPr>
          <p:cNvSpPr txBox="1"/>
          <p:nvPr/>
        </p:nvSpPr>
        <p:spPr>
          <a:xfrm>
            <a:off x="5996985" y="6657945"/>
            <a:ext cx="314701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 xmlns:ahyp="http://schemas.microsoft.com/office/drawing/2018/hyperlinkcolor" val="tx"/>
                    </a:ext>
                  </a:extLst>
                </a:hlinkClick>
              </a:rPr>
              <a:t>Це фото</a:t>
            </a:r>
            <a:r>
              <a:rPr lang="en-US" sz="700">
                <a:solidFill>
                  <a:srgbClr val="FFFFFF"/>
                </a:solidFill>
              </a:rPr>
              <a:t> (автор: невідомий) надається на умовах ліцензії </a:t>
            </a:r>
            <a:r>
              <a:rPr lang="en-US" sz="700">
                <a:solidFill>
                  <a:srgbClr val="FFFFFF"/>
                </a:solidFill>
                <a:hlinkClick r:id="rId4">
                  <a:extLst>
                    <a:ext uri="{A12FA001-AC4F-418D-AE19-62706E023703}">
                      <ahyp:hlinkClr xmlns="" xmlns:ahyp="http://schemas.microsoft.com/office/drawing/2018/hyperlinkcolor" val="tx"/>
                    </a:ext>
                  </a:extLst>
                </a:hlinkClick>
              </a:rPr>
              <a:t>CC BY-SA-NC</a:t>
            </a:r>
            <a:r>
              <a:rPr lang="en-US" sz="700">
                <a:solidFill>
                  <a:srgbClr val="FFFFFF"/>
                </a:solidFill>
              </a:rPr>
              <a:t>.</a:t>
            </a:r>
          </a:p>
        </p:txBody>
      </p:sp>
      <p:pic>
        <p:nvPicPr>
          <p:cNvPr id="18" name="Рисунок 31" descr="Зображення, що містить знак, малювання&#10;&#10;Опис створено автоматично">
            <a:extLst>
              <a:ext uri="{FF2B5EF4-FFF2-40B4-BE49-F238E27FC236}">
                <a16:creationId xmlns="" xmlns:a16="http://schemas.microsoft.com/office/drawing/2014/main" id="{E28F7095-59B3-446A-8536-07163893ECFC}"/>
              </a:ext>
            </a:extLst>
          </p:cNvPr>
          <p:cNvPicPr>
            <a:picLocks noChangeAspect="1"/>
          </p:cNvPicPr>
          <p:nvPr/>
        </p:nvPicPr>
        <p:blipFill>
          <a:blip r:embed="rId5"/>
          <a:stretch>
            <a:fillRect/>
          </a:stretch>
        </p:blipFill>
        <p:spPr>
          <a:xfrm>
            <a:off x="8396615" y="5781870"/>
            <a:ext cx="638827" cy="1004040"/>
          </a:xfrm>
          <a:prstGeom prst="rect">
            <a:avLst/>
          </a:prstGeom>
        </p:spPr>
      </p:pic>
    </p:spTree>
    <p:extLst>
      <p:ext uri="{BB962C8B-B14F-4D97-AF65-F5344CB8AC3E}">
        <p14:creationId xmlns="" xmlns:p14="http://schemas.microsoft.com/office/powerpoint/2010/main" val="535796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5A47A81F-7C14-4263-A141-08C11FFD157D}"/>
              </a:ext>
            </a:extLst>
          </p:cNvPr>
          <p:cNvSpPr>
            <a:spLocks noGrp="1"/>
          </p:cNvSpPr>
          <p:nvPr>
            <p:ph type="title"/>
          </p:nvPr>
        </p:nvSpPr>
        <p:spPr/>
        <p:txBody>
          <a:bodyPr>
            <a:normAutofit fontScale="90000"/>
          </a:bodyPr>
          <a:lstStyle/>
          <a:p>
            <a:r>
              <a:rPr lang="en-US" dirty="0" smtClean="0">
                <a:latin typeface="Cambria"/>
                <a:ea typeface="Cambria"/>
              </a:rPr>
              <a:t>Goals and objectives of the course "Fundamentals of Research in Pharmacy"</a:t>
            </a:r>
            <a:endParaRPr lang="uk-UA" sz="2400" dirty="0"/>
          </a:p>
        </p:txBody>
      </p:sp>
      <p:sp>
        <p:nvSpPr>
          <p:cNvPr id="3" name="Місце для тексту 2">
            <a:extLst>
              <a:ext uri="{FF2B5EF4-FFF2-40B4-BE49-F238E27FC236}">
                <a16:creationId xmlns="" xmlns:a16="http://schemas.microsoft.com/office/drawing/2014/main" id="{2A573045-FB03-4CAF-899D-8CFFDFBC06E0}"/>
              </a:ext>
            </a:extLst>
          </p:cNvPr>
          <p:cNvSpPr>
            <a:spLocks noGrp="1"/>
          </p:cNvSpPr>
          <p:nvPr>
            <p:ph type="body" idx="1"/>
          </p:nvPr>
        </p:nvSpPr>
        <p:spPr/>
        <p:txBody>
          <a:bodyPr/>
          <a:lstStyle/>
          <a:p>
            <a:r>
              <a:rPr lang="en-US" dirty="0" smtClean="0">
                <a:latin typeface="Cambria"/>
                <a:ea typeface="Cambria"/>
              </a:rPr>
              <a:t>Goals</a:t>
            </a:r>
            <a:endParaRPr lang="uk-UA" dirty="0"/>
          </a:p>
        </p:txBody>
      </p:sp>
      <p:sp>
        <p:nvSpPr>
          <p:cNvPr id="4" name="Місце для вмісту 3">
            <a:extLst>
              <a:ext uri="{FF2B5EF4-FFF2-40B4-BE49-F238E27FC236}">
                <a16:creationId xmlns="" xmlns:a16="http://schemas.microsoft.com/office/drawing/2014/main" id="{9C61C824-941B-4F79-AAE7-2D8016247A38}"/>
              </a:ext>
            </a:extLst>
          </p:cNvPr>
          <p:cNvSpPr>
            <a:spLocks noGrp="1"/>
          </p:cNvSpPr>
          <p:nvPr>
            <p:ph sz="half" idx="2"/>
          </p:nvPr>
        </p:nvSpPr>
        <p:spPr/>
        <p:txBody>
          <a:bodyPr vert="horz" lIns="91440" tIns="45720" rIns="91440" bIns="45720" rtlCol="0" anchor="t">
            <a:normAutofit/>
          </a:bodyPr>
          <a:lstStyle/>
          <a:p>
            <a:r>
              <a:rPr lang="en-US" dirty="0" smtClean="0">
                <a:latin typeface="Cambria"/>
                <a:ea typeface="Cambria"/>
              </a:rPr>
              <a:t>Formation of the applicant's higher education holistic and structured idea of scientific research</a:t>
            </a:r>
          </a:p>
          <a:p>
            <a:r>
              <a:rPr lang="en-US" dirty="0" smtClean="0">
                <a:latin typeface="Cambria"/>
                <a:ea typeface="Cambria"/>
              </a:rPr>
              <a:t>Acquisition by the applicant of knowledge concerning methodological bases of scientific researches, principles of academic integrity, structure and types of scientific works</a:t>
            </a:r>
            <a:endParaRPr lang="uk-UA" dirty="0">
              <a:latin typeface="Cambria"/>
              <a:ea typeface="Cambria"/>
            </a:endParaRPr>
          </a:p>
          <a:p>
            <a:pPr>
              <a:buClr>
                <a:srgbClr val="9E3611"/>
              </a:buClr>
            </a:pPr>
            <a:endParaRPr lang="uk-UA" dirty="0">
              <a:latin typeface="Cambria"/>
              <a:ea typeface="Cambria"/>
            </a:endParaRPr>
          </a:p>
        </p:txBody>
      </p:sp>
      <p:sp>
        <p:nvSpPr>
          <p:cNvPr id="5" name="Місце для тексту 4">
            <a:extLst>
              <a:ext uri="{FF2B5EF4-FFF2-40B4-BE49-F238E27FC236}">
                <a16:creationId xmlns="" xmlns:a16="http://schemas.microsoft.com/office/drawing/2014/main" id="{6241AFD6-F6C1-4363-866B-ADF93349B21B}"/>
              </a:ext>
            </a:extLst>
          </p:cNvPr>
          <p:cNvSpPr>
            <a:spLocks noGrp="1"/>
          </p:cNvSpPr>
          <p:nvPr>
            <p:ph type="body" sz="quarter" idx="3"/>
          </p:nvPr>
        </p:nvSpPr>
        <p:spPr/>
        <p:txBody>
          <a:bodyPr/>
          <a:lstStyle/>
          <a:p>
            <a:r>
              <a:rPr lang="en-US" dirty="0" smtClean="0">
                <a:latin typeface="Cambria"/>
                <a:ea typeface="Cambria"/>
              </a:rPr>
              <a:t>Objectives</a:t>
            </a:r>
            <a:endParaRPr lang="uk-UA" dirty="0"/>
          </a:p>
        </p:txBody>
      </p:sp>
      <p:sp>
        <p:nvSpPr>
          <p:cNvPr id="6" name="Місце для вмісту 5">
            <a:extLst>
              <a:ext uri="{FF2B5EF4-FFF2-40B4-BE49-F238E27FC236}">
                <a16:creationId xmlns="" xmlns:a16="http://schemas.microsoft.com/office/drawing/2014/main" id="{60461FF9-9EF6-4758-9E7F-30A1D5CFA5D4}"/>
              </a:ext>
            </a:extLst>
          </p:cNvPr>
          <p:cNvSpPr>
            <a:spLocks noGrp="1"/>
          </p:cNvSpPr>
          <p:nvPr>
            <p:ph sz="quarter" idx="4"/>
          </p:nvPr>
        </p:nvSpPr>
        <p:spPr/>
        <p:txBody>
          <a:bodyPr vert="horz" lIns="91440" tIns="45720" rIns="91440" bIns="45720" rtlCol="0" anchor="t">
            <a:normAutofit/>
          </a:bodyPr>
          <a:lstStyle/>
          <a:p>
            <a:r>
              <a:rPr lang="en-US" dirty="0" smtClean="0">
                <a:latin typeface="Cambria"/>
                <a:ea typeface="Cambria"/>
              </a:rPr>
              <a:t>Prepare the applicant to conduct their own research</a:t>
            </a:r>
          </a:p>
          <a:p>
            <a:r>
              <a:rPr lang="en-US" dirty="0" smtClean="0">
                <a:latin typeface="Cambria"/>
                <a:ea typeface="Cambria"/>
              </a:rPr>
              <a:t>To deepen knowledge and expand the information field for applicants conducting active scientific activity</a:t>
            </a:r>
            <a:endParaRPr lang="uk-UA" dirty="0">
              <a:latin typeface="Cambria"/>
              <a:ea typeface="Cambria"/>
            </a:endParaRPr>
          </a:p>
        </p:txBody>
      </p:sp>
      <p:pic>
        <p:nvPicPr>
          <p:cNvPr id="8" name="Рисунок 31" descr="Зображення, що містить знак, малювання&#10;&#10;Опис створено автоматично">
            <a:extLst>
              <a:ext uri="{FF2B5EF4-FFF2-40B4-BE49-F238E27FC236}">
                <a16:creationId xmlns="" xmlns:a16="http://schemas.microsoft.com/office/drawing/2014/main" id="{1D473A1F-31C0-4A5B-9987-437686C69A1B}"/>
              </a:ext>
            </a:extLst>
          </p:cNvPr>
          <p:cNvPicPr>
            <a:picLocks noChangeAspect="1"/>
          </p:cNvPicPr>
          <p:nvPr/>
        </p:nvPicPr>
        <p:blipFill>
          <a:blip r:embed="rId2"/>
          <a:stretch>
            <a:fillRect/>
          </a:stretch>
        </p:blipFill>
        <p:spPr>
          <a:xfrm>
            <a:off x="8396615" y="5781870"/>
            <a:ext cx="638827" cy="1004040"/>
          </a:xfrm>
          <a:prstGeom prst="rect">
            <a:avLst/>
          </a:prstGeom>
        </p:spPr>
      </p:pic>
    </p:spTree>
    <p:extLst>
      <p:ext uri="{BB962C8B-B14F-4D97-AF65-F5344CB8AC3E}">
        <p14:creationId xmlns="" xmlns:p14="http://schemas.microsoft.com/office/powerpoint/2010/main" val="150778969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12315A06-5EAC-407E-B554-1A03A235907F}"/>
              </a:ext>
            </a:extLst>
          </p:cNvPr>
          <p:cNvSpPr>
            <a:spLocks noGrp="1"/>
          </p:cNvSpPr>
          <p:nvPr>
            <p:ph type="title"/>
          </p:nvPr>
        </p:nvSpPr>
        <p:spPr>
          <a:xfrm>
            <a:off x="6412230" y="863252"/>
            <a:ext cx="2400300" cy="787470"/>
          </a:xfrm>
        </p:spPr>
        <p:txBody>
          <a:bodyPr>
            <a:normAutofit fontScale="90000"/>
          </a:bodyPr>
          <a:lstStyle/>
          <a:p>
            <a:r>
              <a:rPr lang="en-US" dirty="0" smtClean="0">
                <a:latin typeface="Cambria"/>
                <a:ea typeface="Cambria"/>
              </a:rPr>
              <a:t>Course content</a:t>
            </a:r>
            <a:endParaRPr lang="uk-UA" dirty="0"/>
          </a:p>
        </p:txBody>
      </p:sp>
      <p:graphicFrame>
        <p:nvGraphicFramePr>
          <p:cNvPr id="8" name="Місце для вмісту 2">
            <a:extLst>
              <a:ext uri="{FF2B5EF4-FFF2-40B4-BE49-F238E27FC236}">
                <a16:creationId xmlns="" xmlns:a16="http://schemas.microsoft.com/office/drawing/2014/main" id="{32D903C4-CA19-4140-8D95-4BC16AC79CF4}"/>
              </a:ext>
            </a:extLst>
          </p:cNvPr>
          <p:cNvGraphicFramePr>
            <a:graphicFrameLocks noGrp="1"/>
          </p:cNvGraphicFramePr>
          <p:nvPr>
            <p:ph idx="1"/>
            <p:extLst>
              <p:ext uri="{D42A27DB-BD31-4B8C-83A1-F6EECF244321}">
                <p14:modId xmlns="" xmlns:p14="http://schemas.microsoft.com/office/powerpoint/2010/main" val="1682313028"/>
              </p:ext>
            </p:extLst>
          </p:nvPr>
        </p:nvGraphicFramePr>
        <p:xfrm>
          <a:off x="96295" y="341335"/>
          <a:ext cx="6161112" cy="62204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Місце для тексту 3">
            <a:extLst>
              <a:ext uri="{FF2B5EF4-FFF2-40B4-BE49-F238E27FC236}">
                <a16:creationId xmlns="" xmlns:a16="http://schemas.microsoft.com/office/drawing/2014/main" id="{627FCB2B-F854-4A9C-98E4-FE83849EC732}"/>
              </a:ext>
            </a:extLst>
          </p:cNvPr>
          <p:cNvSpPr>
            <a:spLocks noGrp="1"/>
          </p:cNvSpPr>
          <p:nvPr>
            <p:ph type="body" sz="half" idx="2"/>
          </p:nvPr>
        </p:nvSpPr>
        <p:spPr>
          <a:xfrm>
            <a:off x="6255656" y="1650722"/>
            <a:ext cx="2796956" cy="4064278"/>
          </a:xfrm>
        </p:spPr>
        <p:txBody>
          <a:bodyPr vert="horz" lIns="91440" tIns="45720" rIns="91440" bIns="45720" rtlCol="0" anchor="t">
            <a:noAutofit/>
          </a:bodyPr>
          <a:lstStyle/>
          <a:p>
            <a:r>
              <a:rPr lang="en-US" sz="1600" dirty="0" smtClean="0">
                <a:latin typeface="Cambria"/>
                <a:ea typeface="Cambria"/>
              </a:rPr>
              <a:t>The course "Fundamentals of Research in Pharmacy" examines the main stages, stages and goals of research, provides information on leading information resources that will help plan, conduct and present research using modern tools and adhering to the principles of academic integrity.</a:t>
            </a:r>
            <a:endParaRPr lang="uk-UA" sz="1600" dirty="0">
              <a:latin typeface="Cambria"/>
              <a:ea typeface="Cambria"/>
            </a:endParaRPr>
          </a:p>
        </p:txBody>
      </p:sp>
      <p:pic>
        <p:nvPicPr>
          <p:cNvPr id="6" name="Рисунок 31" descr="Зображення, що містить знак, малювання&#10;&#10;Опис створено автоматично">
            <a:extLst>
              <a:ext uri="{FF2B5EF4-FFF2-40B4-BE49-F238E27FC236}">
                <a16:creationId xmlns="" xmlns:a16="http://schemas.microsoft.com/office/drawing/2014/main" id="{DAC990CA-298C-493A-8A20-F3465EC02926}"/>
              </a:ext>
            </a:extLst>
          </p:cNvPr>
          <p:cNvPicPr>
            <a:picLocks noChangeAspect="1"/>
          </p:cNvPicPr>
          <p:nvPr/>
        </p:nvPicPr>
        <p:blipFill>
          <a:blip r:embed="rId6"/>
          <a:stretch>
            <a:fillRect/>
          </a:stretch>
        </p:blipFill>
        <p:spPr>
          <a:xfrm>
            <a:off x="8396615" y="5781870"/>
            <a:ext cx="638827" cy="1004040"/>
          </a:xfrm>
          <a:prstGeom prst="rect">
            <a:avLst/>
          </a:prstGeom>
        </p:spPr>
      </p:pic>
      <p:pic>
        <p:nvPicPr>
          <p:cNvPr id="2663" name="Графіка 2663" descr="Atom with solid fill">
            <a:extLst>
              <a:ext uri="{FF2B5EF4-FFF2-40B4-BE49-F238E27FC236}">
                <a16:creationId xmlns="" xmlns:a16="http://schemas.microsoft.com/office/drawing/2014/main" id="{F8F49DEA-B5CE-4220-B29C-FDBD7AB2B57F}"/>
              </a:ext>
            </a:extLst>
          </p:cNvPr>
          <p:cNvPicPr>
            <a:picLocks noChangeAspect="1"/>
          </p:cNvPicPr>
          <p:nvPr/>
        </p:nvPicPr>
        <p:blipFill>
          <a:blip r:embed="rId7" cstate="print">
            <a:extLst>
              <a:ext uri="{96DAC541-7B7A-43D3-8B79-37D633B846F1}">
                <asvg:svgBlip xmlns="" xmlns:asvg="http://schemas.microsoft.com/office/drawing/2016/SVG/main" r:embed="rId9"/>
              </a:ext>
            </a:extLst>
          </a:blip>
          <a:stretch>
            <a:fillRect/>
          </a:stretch>
        </p:blipFill>
        <p:spPr>
          <a:xfrm>
            <a:off x="2820443" y="3744238"/>
            <a:ext cx="768264" cy="768264"/>
          </a:xfrm>
          <a:prstGeom prst="rect">
            <a:avLst/>
          </a:prstGeom>
        </p:spPr>
      </p:pic>
      <p:pic>
        <p:nvPicPr>
          <p:cNvPr id="2794" name="Графіка 2794" descr="Pandemic flattening curve bar graph outline">
            <a:extLst>
              <a:ext uri="{FF2B5EF4-FFF2-40B4-BE49-F238E27FC236}">
                <a16:creationId xmlns="" xmlns:a16="http://schemas.microsoft.com/office/drawing/2014/main" id="{6830B9B2-90FD-4FBC-99CC-7587F74C5329}"/>
              </a:ext>
            </a:extLst>
          </p:cNvPr>
          <p:cNvPicPr>
            <a:picLocks noChangeAspect="1"/>
          </p:cNvPicPr>
          <p:nvPr/>
        </p:nvPicPr>
        <p:blipFill>
          <a:blip r:embed="rId10" cstate="print">
            <a:extLst>
              <a:ext uri="{96DAC541-7B7A-43D3-8B79-37D633B846F1}">
                <asvg:svgBlip xmlns="" xmlns:asvg="http://schemas.microsoft.com/office/drawing/2016/SVG/main" r:embed="rId11"/>
              </a:ext>
            </a:extLst>
          </a:blip>
          <a:stretch>
            <a:fillRect/>
          </a:stretch>
        </p:blipFill>
        <p:spPr>
          <a:xfrm>
            <a:off x="4835047" y="3598102"/>
            <a:ext cx="914400" cy="914400"/>
          </a:xfrm>
          <a:prstGeom prst="rect">
            <a:avLst/>
          </a:prstGeom>
        </p:spPr>
      </p:pic>
      <p:pic>
        <p:nvPicPr>
          <p:cNvPr id="3016" name="Графіка 3016" descr="Homeopathy outline">
            <a:extLst>
              <a:ext uri="{FF2B5EF4-FFF2-40B4-BE49-F238E27FC236}">
                <a16:creationId xmlns="" xmlns:a16="http://schemas.microsoft.com/office/drawing/2014/main" id="{3A21B488-1A1D-4212-BAC4-7A3B818045B7}"/>
              </a:ext>
            </a:extLst>
          </p:cNvPr>
          <p:cNvPicPr>
            <a:picLocks noChangeAspect="1"/>
          </p:cNvPicPr>
          <p:nvPr/>
        </p:nvPicPr>
        <p:blipFill>
          <a:blip r:embed="rId12" cstate="print">
            <a:extLst>
              <a:ext uri="{96DAC541-7B7A-43D3-8B79-37D633B846F1}">
                <asvg:svgBlip xmlns="" xmlns:asvg="http://schemas.microsoft.com/office/drawing/2016/SVG/main" r:embed="rId13"/>
              </a:ext>
            </a:extLst>
          </a:blip>
          <a:stretch>
            <a:fillRect/>
          </a:stretch>
        </p:blipFill>
        <p:spPr>
          <a:xfrm>
            <a:off x="4835046" y="1259910"/>
            <a:ext cx="914400" cy="914400"/>
          </a:xfrm>
          <a:prstGeom prst="rect">
            <a:avLst/>
          </a:prstGeom>
        </p:spPr>
      </p:pic>
    </p:spTree>
    <p:extLst>
      <p:ext uri="{BB962C8B-B14F-4D97-AF65-F5344CB8AC3E}">
        <p14:creationId xmlns="" xmlns:p14="http://schemas.microsoft.com/office/powerpoint/2010/main" val="14350177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67F04CFB-7694-48F5-91E2-7A66563EE5D0}"/>
              </a:ext>
            </a:extLst>
          </p:cNvPr>
          <p:cNvSpPr>
            <a:spLocks noGrp="1"/>
          </p:cNvSpPr>
          <p:nvPr>
            <p:ph type="title"/>
          </p:nvPr>
        </p:nvSpPr>
        <p:spPr/>
        <p:txBody>
          <a:bodyPr/>
          <a:lstStyle/>
          <a:p>
            <a:r>
              <a:rPr lang="en-US" dirty="0" smtClean="0">
                <a:latin typeface="Cambria"/>
                <a:ea typeface="Cambria"/>
              </a:rPr>
              <a:t>AS </a:t>
            </a:r>
            <a:r>
              <a:rPr lang="en-US" dirty="0" smtClean="0">
                <a:latin typeface="Cambria"/>
                <a:ea typeface="Cambria"/>
              </a:rPr>
              <a:t>A RESULT OF </a:t>
            </a:r>
            <a:r>
              <a:rPr lang="en-US" dirty="0" smtClean="0">
                <a:latin typeface="Cambria"/>
                <a:ea typeface="Cambria"/>
              </a:rPr>
              <a:t>LEARNING </a:t>
            </a:r>
            <a:r>
              <a:rPr lang="en-US" dirty="0" smtClean="0">
                <a:latin typeface="Cambria"/>
                <a:ea typeface="Cambria"/>
              </a:rPr>
              <a:t>YOU </a:t>
            </a:r>
            <a:r>
              <a:rPr lang="en-US" dirty="0" smtClean="0">
                <a:latin typeface="Cambria"/>
                <a:ea typeface="Cambria"/>
              </a:rPr>
              <a:t>WILL:</a:t>
            </a:r>
            <a:endParaRPr lang="uk-UA" dirty="0">
              <a:ea typeface="+mj-lt"/>
              <a:cs typeface="+mj-lt"/>
            </a:endParaRPr>
          </a:p>
        </p:txBody>
      </p:sp>
      <p:sp>
        <p:nvSpPr>
          <p:cNvPr id="3" name="Місце для тексту 2">
            <a:extLst>
              <a:ext uri="{FF2B5EF4-FFF2-40B4-BE49-F238E27FC236}">
                <a16:creationId xmlns="" xmlns:a16="http://schemas.microsoft.com/office/drawing/2014/main" id="{631D57C0-F1B7-4FAE-96BE-B4B127295178}"/>
              </a:ext>
            </a:extLst>
          </p:cNvPr>
          <p:cNvSpPr>
            <a:spLocks noGrp="1"/>
          </p:cNvSpPr>
          <p:nvPr>
            <p:ph type="body" idx="1"/>
          </p:nvPr>
        </p:nvSpPr>
        <p:spPr/>
        <p:txBody>
          <a:bodyPr/>
          <a:lstStyle/>
          <a:p>
            <a:r>
              <a:rPr lang="en-US" dirty="0" smtClean="0">
                <a:latin typeface="Cambria"/>
                <a:ea typeface="Cambria"/>
              </a:rPr>
              <a:t>Know</a:t>
            </a:r>
            <a:endParaRPr lang="uk-UA" dirty="0"/>
          </a:p>
        </p:txBody>
      </p:sp>
      <p:sp>
        <p:nvSpPr>
          <p:cNvPr id="4" name="Місце для вмісту 3">
            <a:extLst>
              <a:ext uri="{FF2B5EF4-FFF2-40B4-BE49-F238E27FC236}">
                <a16:creationId xmlns="" xmlns:a16="http://schemas.microsoft.com/office/drawing/2014/main" id="{4EC46475-F47B-4455-AF23-A609C1026276}"/>
              </a:ext>
            </a:extLst>
          </p:cNvPr>
          <p:cNvSpPr>
            <a:spLocks noGrp="1"/>
          </p:cNvSpPr>
          <p:nvPr>
            <p:ph sz="half" idx="2"/>
          </p:nvPr>
        </p:nvSpPr>
        <p:spPr/>
        <p:txBody>
          <a:bodyPr vert="horz" lIns="91440" tIns="45720" rIns="91440" bIns="45720" rtlCol="0" anchor="t">
            <a:normAutofit lnSpcReduction="10000"/>
          </a:bodyPr>
          <a:lstStyle/>
          <a:p>
            <a:r>
              <a:rPr lang="en-US" dirty="0" smtClean="0">
                <a:latin typeface="Cambria"/>
                <a:ea typeface="Cambria"/>
              </a:rPr>
              <a:t>Basic principles of scientific research</a:t>
            </a:r>
          </a:p>
          <a:p>
            <a:r>
              <a:rPr lang="en-US" dirty="0" smtClean="0">
                <a:latin typeface="Cambria"/>
                <a:ea typeface="Cambria"/>
              </a:rPr>
              <a:t>Stages and types of research</a:t>
            </a:r>
          </a:p>
          <a:p>
            <a:r>
              <a:rPr lang="en-US" dirty="0" smtClean="0">
                <a:latin typeface="Cambria"/>
                <a:ea typeface="Cambria"/>
              </a:rPr>
              <a:t>Methods and designs used in research in the field of pharmacy</a:t>
            </a:r>
          </a:p>
          <a:p>
            <a:r>
              <a:rPr lang="en-US" dirty="0" smtClean="0">
                <a:latin typeface="Cambria"/>
                <a:ea typeface="Cambria"/>
              </a:rPr>
              <a:t>Ways to publish research results</a:t>
            </a:r>
          </a:p>
          <a:p>
            <a:r>
              <a:rPr lang="en-US" dirty="0" smtClean="0">
                <a:latin typeface="Cambria"/>
                <a:ea typeface="Cambria"/>
              </a:rPr>
              <a:t>Principles of academic integrity</a:t>
            </a:r>
            <a:endParaRPr lang="uk-UA" dirty="0">
              <a:latin typeface="Cambria"/>
              <a:ea typeface="Cambria"/>
            </a:endParaRPr>
          </a:p>
        </p:txBody>
      </p:sp>
      <p:sp>
        <p:nvSpPr>
          <p:cNvPr id="5" name="Місце для тексту 4">
            <a:extLst>
              <a:ext uri="{FF2B5EF4-FFF2-40B4-BE49-F238E27FC236}">
                <a16:creationId xmlns="" xmlns:a16="http://schemas.microsoft.com/office/drawing/2014/main" id="{F718C1A4-A766-4F92-90BC-A053C18895C3}"/>
              </a:ext>
            </a:extLst>
          </p:cNvPr>
          <p:cNvSpPr>
            <a:spLocks noGrp="1"/>
          </p:cNvSpPr>
          <p:nvPr>
            <p:ph type="body" sz="quarter" idx="3"/>
          </p:nvPr>
        </p:nvSpPr>
        <p:spPr/>
        <p:txBody>
          <a:bodyPr/>
          <a:lstStyle/>
          <a:p>
            <a:r>
              <a:rPr lang="en-US" dirty="0" smtClean="0">
                <a:latin typeface="Cambria"/>
                <a:ea typeface="Cambria"/>
              </a:rPr>
              <a:t>Be able to</a:t>
            </a:r>
            <a:endParaRPr lang="uk-UA" dirty="0"/>
          </a:p>
        </p:txBody>
      </p:sp>
      <p:sp>
        <p:nvSpPr>
          <p:cNvPr id="6" name="Місце для вмісту 5">
            <a:extLst>
              <a:ext uri="{FF2B5EF4-FFF2-40B4-BE49-F238E27FC236}">
                <a16:creationId xmlns="" xmlns:a16="http://schemas.microsoft.com/office/drawing/2014/main" id="{3EB97B64-038C-4994-AB92-DB90872188D4}"/>
              </a:ext>
            </a:extLst>
          </p:cNvPr>
          <p:cNvSpPr>
            <a:spLocks noGrp="1"/>
          </p:cNvSpPr>
          <p:nvPr>
            <p:ph sz="quarter" idx="4"/>
          </p:nvPr>
        </p:nvSpPr>
        <p:spPr/>
        <p:txBody>
          <a:bodyPr vert="horz" lIns="91440" tIns="45720" rIns="91440" bIns="45720" rtlCol="0" anchor="t">
            <a:normAutofit fontScale="85000" lnSpcReduction="10000"/>
          </a:bodyPr>
          <a:lstStyle/>
          <a:p>
            <a:r>
              <a:rPr lang="en-US" dirty="0" smtClean="0">
                <a:latin typeface="Cambria"/>
                <a:ea typeface="Cambria"/>
              </a:rPr>
              <a:t>Use on-line resources and leading </a:t>
            </a:r>
            <a:r>
              <a:rPr lang="en-US" dirty="0" smtClean="0">
                <a:latin typeface="Cambria"/>
                <a:ea typeface="Cambria"/>
              </a:rPr>
              <a:t>science metric </a:t>
            </a:r>
            <a:r>
              <a:rPr lang="en-US" dirty="0" smtClean="0">
                <a:latin typeface="Cambria"/>
                <a:ea typeface="Cambria"/>
              </a:rPr>
              <a:t>databases to search and analyze scientific information</a:t>
            </a:r>
          </a:p>
          <a:p>
            <a:r>
              <a:rPr lang="en-US" dirty="0" smtClean="0">
                <a:latin typeface="Cambria"/>
                <a:ea typeface="Cambria"/>
              </a:rPr>
              <a:t>Develop the design of basic types of research, determine research methods.</a:t>
            </a:r>
          </a:p>
          <a:p>
            <a:r>
              <a:rPr lang="en-US" dirty="0" smtClean="0">
                <a:latin typeface="Cambria"/>
                <a:ea typeface="Cambria"/>
              </a:rPr>
              <a:t>Structure data to present research results</a:t>
            </a:r>
          </a:p>
          <a:p>
            <a:r>
              <a:rPr lang="en-US" dirty="0" smtClean="0">
                <a:latin typeface="Cambria"/>
                <a:ea typeface="Cambria"/>
              </a:rPr>
              <a:t>Determine the presence of academic plagiarism</a:t>
            </a:r>
          </a:p>
          <a:p>
            <a:r>
              <a:rPr lang="en-US" dirty="0" smtClean="0">
                <a:latin typeface="Cambria"/>
                <a:ea typeface="Cambria"/>
              </a:rPr>
              <a:t>Design a bibliography of your work using modern software products</a:t>
            </a:r>
            <a:endParaRPr lang="uk-UA" dirty="0">
              <a:latin typeface="Cambria"/>
              <a:ea typeface="Cambria"/>
            </a:endParaRPr>
          </a:p>
          <a:p>
            <a:pPr>
              <a:buClr>
                <a:srgbClr val="9E3611"/>
              </a:buClr>
            </a:pPr>
            <a:endParaRPr lang="uk-UA" dirty="0">
              <a:latin typeface="Cambria"/>
              <a:ea typeface="Cambria"/>
            </a:endParaRPr>
          </a:p>
        </p:txBody>
      </p:sp>
      <p:pic>
        <p:nvPicPr>
          <p:cNvPr id="7" name="Графіка 7" descr="Checkmark with solid fill">
            <a:extLst>
              <a:ext uri="{FF2B5EF4-FFF2-40B4-BE49-F238E27FC236}">
                <a16:creationId xmlns="" xmlns:a16="http://schemas.microsoft.com/office/drawing/2014/main" id="{F4B8A428-7D6F-4D26-9B4D-BFA075A6322F}"/>
              </a:ext>
            </a:extLst>
          </p:cNvPr>
          <p:cNvPicPr>
            <a:picLocks noChangeAspect="1"/>
          </p:cNvPicPr>
          <p:nvPr/>
        </p:nvPicPr>
        <p:blipFill>
          <a:blip r:embed="rId2">
            <a:extLst>
              <a:ext uri="{96DAC541-7B7A-43D3-8B79-37D633B846F1}">
                <asvg:svgBlip xmlns="" xmlns:asvg="http://schemas.microsoft.com/office/drawing/2016/SVG/main" r:embed="rId3"/>
              </a:ext>
            </a:extLst>
          </a:blip>
          <a:stretch>
            <a:fillRect/>
          </a:stretch>
        </p:blipFill>
        <p:spPr>
          <a:xfrm>
            <a:off x="7538581" y="748430"/>
            <a:ext cx="914400" cy="914400"/>
          </a:xfrm>
          <a:prstGeom prst="rect">
            <a:avLst/>
          </a:prstGeom>
        </p:spPr>
      </p:pic>
      <p:pic>
        <p:nvPicPr>
          <p:cNvPr id="9" name="Рисунок 31" descr="Зображення, що містить знак, малювання&#10;&#10;Опис створено автоматично">
            <a:extLst>
              <a:ext uri="{FF2B5EF4-FFF2-40B4-BE49-F238E27FC236}">
                <a16:creationId xmlns="" xmlns:a16="http://schemas.microsoft.com/office/drawing/2014/main" id="{37A5ED7E-69E1-4E17-9D82-4601C8476A5D}"/>
              </a:ext>
            </a:extLst>
          </p:cNvPr>
          <p:cNvPicPr>
            <a:picLocks noChangeAspect="1"/>
          </p:cNvPicPr>
          <p:nvPr/>
        </p:nvPicPr>
        <p:blipFill>
          <a:blip r:embed="rId4"/>
          <a:stretch>
            <a:fillRect/>
          </a:stretch>
        </p:blipFill>
        <p:spPr>
          <a:xfrm>
            <a:off x="8396615" y="5781870"/>
            <a:ext cx="638827" cy="1004040"/>
          </a:xfrm>
          <a:prstGeom prst="rect">
            <a:avLst/>
          </a:prstGeom>
        </p:spPr>
      </p:pic>
    </p:spTree>
    <p:extLst>
      <p:ext uri="{BB962C8B-B14F-4D97-AF65-F5344CB8AC3E}">
        <p14:creationId xmlns="" xmlns:p14="http://schemas.microsoft.com/office/powerpoint/2010/main" val="2975169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 xmlns:a16="http://schemas.microsoft.com/office/drawing/2014/main" id="{7665F3AE-17A5-46FC-9A96-461E88CDD1B7}"/>
              </a:ext>
            </a:extLst>
          </p:cNvPr>
          <p:cNvSpPr>
            <a:spLocks noGrp="1"/>
          </p:cNvSpPr>
          <p:nvPr>
            <p:ph type="title"/>
          </p:nvPr>
        </p:nvSpPr>
        <p:spPr>
          <a:xfrm>
            <a:off x="685800" y="484632"/>
            <a:ext cx="7772400" cy="1301294"/>
          </a:xfrm>
        </p:spPr>
        <p:txBody>
          <a:bodyPr/>
          <a:lstStyle/>
          <a:p>
            <a:r>
              <a:rPr lang="en-US" dirty="0" smtClean="0">
                <a:latin typeface="Cambria"/>
                <a:ea typeface="Cambria"/>
              </a:rPr>
              <a:t>Course Uses</a:t>
            </a:r>
            <a:endParaRPr lang="uk-UA" dirty="0">
              <a:latin typeface="Cambria"/>
              <a:ea typeface="Cambria"/>
            </a:endParaRPr>
          </a:p>
        </p:txBody>
      </p:sp>
      <p:sp>
        <p:nvSpPr>
          <p:cNvPr id="3" name="Місце для тексту 2">
            <a:extLst>
              <a:ext uri="{FF2B5EF4-FFF2-40B4-BE49-F238E27FC236}">
                <a16:creationId xmlns="" xmlns:a16="http://schemas.microsoft.com/office/drawing/2014/main" id="{2AB127B2-E89D-41D3-870D-CA7E5F90DA5B}"/>
              </a:ext>
            </a:extLst>
          </p:cNvPr>
          <p:cNvSpPr>
            <a:spLocks noGrp="1"/>
          </p:cNvSpPr>
          <p:nvPr>
            <p:ph type="body" idx="1"/>
          </p:nvPr>
        </p:nvSpPr>
        <p:spPr>
          <a:xfrm>
            <a:off x="714348" y="1785926"/>
            <a:ext cx="3657600" cy="640080"/>
          </a:xfrm>
        </p:spPr>
        <p:txBody>
          <a:bodyPr/>
          <a:lstStyle/>
          <a:p>
            <a:r>
              <a:rPr lang="en-US" dirty="0" smtClean="0">
                <a:latin typeface="Cambria"/>
                <a:ea typeface="Cambria"/>
              </a:rPr>
              <a:t>Forms and methods of teaching</a:t>
            </a:r>
            <a:endParaRPr lang="uk-UA" dirty="0"/>
          </a:p>
        </p:txBody>
      </p:sp>
      <p:sp>
        <p:nvSpPr>
          <p:cNvPr id="4" name="Місце для вмісту 3">
            <a:extLst>
              <a:ext uri="{FF2B5EF4-FFF2-40B4-BE49-F238E27FC236}">
                <a16:creationId xmlns="" xmlns:a16="http://schemas.microsoft.com/office/drawing/2014/main" id="{707ECA09-561A-4285-9584-55880867DF2E}"/>
              </a:ext>
            </a:extLst>
          </p:cNvPr>
          <p:cNvSpPr>
            <a:spLocks noGrp="1"/>
          </p:cNvSpPr>
          <p:nvPr>
            <p:ph sz="half" idx="2"/>
          </p:nvPr>
        </p:nvSpPr>
        <p:spPr>
          <a:xfrm>
            <a:off x="642910" y="2643182"/>
            <a:ext cx="3657600" cy="3291840"/>
          </a:xfrm>
        </p:spPr>
        <p:txBody>
          <a:bodyPr vert="horz" lIns="91440" tIns="45720" rIns="91440" bIns="45720" rtlCol="0" anchor="t">
            <a:normAutofit fontScale="92500" lnSpcReduction="20000"/>
          </a:bodyPr>
          <a:lstStyle/>
          <a:p>
            <a:r>
              <a:rPr lang="en-US" dirty="0" smtClean="0">
                <a:latin typeface="Cambria"/>
                <a:ea typeface="Cambria"/>
              </a:rPr>
              <a:t>Lectures</a:t>
            </a:r>
          </a:p>
          <a:p>
            <a:r>
              <a:rPr lang="en-US" dirty="0" smtClean="0">
                <a:latin typeface="Cambria"/>
                <a:ea typeface="Cambria"/>
              </a:rPr>
              <a:t>Practical training:</a:t>
            </a:r>
          </a:p>
          <a:p>
            <a:pPr lvl="1"/>
            <a:r>
              <a:rPr lang="en-US" dirty="0" smtClean="0">
                <a:latin typeface="Cambria"/>
                <a:ea typeface="Cambria"/>
              </a:rPr>
              <a:t>Trainings</a:t>
            </a:r>
          </a:p>
          <a:p>
            <a:pPr lvl="1"/>
            <a:r>
              <a:rPr lang="en-US" dirty="0" smtClean="0">
                <a:latin typeface="Cambria"/>
                <a:ea typeface="Cambria"/>
              </a:rPr>
              <a:t>Round tables</a:t>
            </a:r>
          </a:p>
          <a:p>
            <a:pPr lvl="1"/>
            <a:r>
              <a:rPr lang="en-US" dirty="0" smtClean="0">
                <a:latin typeface="Cambria"/>
                <a:ea typeface="Cambria"/>
              </a:rPr>
              <a:t>Solving situational problems on search and analysis of information on given topics, definition of research methods.</a:t>
            </a:r>
          </a:p>
          <a:p>
            <a:pPr lvl="1"/>
            <a:r>
              <a:rPr lang="en-US" dirty="0" smtClean="0">
                <a:latin typeface="Cambria"/>
                <a:ea typeface="Cambria"/>
              </a:rPr>
              <a:t>At the request of the student: individual work on development of research design, or presentation of own researches</a:t>
            </a:r>
          </a:p>
          <a:p>
            <a:r>
              <a:rPr lang="en-US" dirty="0" smtClean="0">
                <a:latin typeface="Cambria"/>
                <a:ea typeface="Cambria"/>
              </a:rPr>
              <a:t>Final control: credit</a:t>
            </a:r>
            <a:endParaRPr lang="uk-UA" dirty="0">
              <a:latin typeface="Cambria"/>
              <a:ea typeface="Cambria"/>
            </a:endParaRPr>
          </a:p>
        </p:txBody>
      </p:sp>
      <p:sp>
        <p:nvSpPr>
          <p:cNvPr id="5" name="Місце для тексту 4">
            <a:extLst>
              <a:ext uri="{FF2B5EF4-FFF2-40B4-BE49-F238E27FC236}">
                <a16:creationId xmlns="" xmlns:a16="http://schemas.microsoft.com/office/drawing/2014/main" id="{B7BF8A20-DFFE-43DB-965E-A498CB4FD477}"/>
              </a:ext>
            </a:extLst>
          </p:cNvPr>
          <p:cNvSpPr>
            <a:spLocks noGrp="1"/>
          </p:cNvSpPr>
          <p:nvPr>
            <p:ph type="body" sz="quarter" idx="3"/>
          </p:nvPr>
        </p:nvSpPr>
        <p:spPr>
          <a:xfrm>
            <a:off x="4786314" y="1714488"/>
            <a:ext cx="3657600" cy="640080"/>
          </a:xfrm>
        </p:spPr>
        <p:txBody>
          <a:bodyPr/>
          <a:lstStyle/>
          <a:p>
            <a:r>
              <a:rPr lang="en-US" dirty="0" smtClean="0">
                <a:latin typeface="Cambria"/>
                <a:ea typeface="Cambria"/>
              </a:rPr>
              <a:t>Material-technical base</a:t>
            </a:r>
            <a:endParaRPr lang="uk-UA" dirty="0"/>
          </a:p>
        </p:txBody>
      </p:sp>
      <p:sp>
        <p:nvSpPr>
          <p:cNvPr id="6" name="Місце для вмісту 5">
            <a:extLst>
              <a:ext uri="{FF2B5EF4-FFF2-40B4-BE49-F238E27FC236}">
                <a16:creationId xmlns="" xmlns:a16="http://schemas.microsoft.com/office/drawing/2014/main" id="{C349459A-69F6-4F5B-91BB-9D780CDB2846}"/>
              </a:ext>
            </a:extLst>
          </p:cNvPr>
          <p:cNvSpPr>
            <a:spLocks noGrp="1"/>
          </p:cNvSpPr>
          <p:nvPr>
            <p:ph sz="quarter" idx="4"/>
          </p:nvPr>
        </p:nvSpPr>
        <p:spPr>
          <a:xfrm>
            <a:off x="4786314" y="2571744"/>
            <a:ext cx="3657600" cy="2971816"/>
          </a:xfrm>
        </p:spPr>
        <p:txBody>
          <a:bodyPr vert="horz" lIns="91440" tIns="45720" rIns="91440" bIns="45720" rtlCol="0" anchor="t">
            <a:normAutofit fontScale="92500" lnSpcReduction="10000"/>
          </a:bodyPr>
          <a:lstStyle/>
          <a:p>
            <a:r>
              <a:rPr lang="en-US" dirty="0" smtClean="0">
                <a:latin typeface="Cambria"/>
                <a:ea typeface="Cambria"/>
              </a:rPr>
              <a:t>Author's course of lectures</a:t>
            </a:r>
          </a:p>
          <a:p>
            <a:r>
              <a:rPr lang="en-US" dirty="0" smtClean="0">
                <a:latin typeface="Cambria"/>
                <a:ea typeface="Cambria"/>
              </a:rPr>
              <a:t>Internet access</a:t>
            </a:r>
          </a:p>
          <a:p>
            <a:r>
              <a:rPr lang="en-US" dirty="0" smtClean="0">
                <a:latin typeface="Cambria"/>
                <a:ea typeface="Cambria"/>
              </a:rPr>
              <a:t>Institutional Access </a:t>
            </a:r>
            <a:r>
              <a:rPr lang="en-US" dirty="0" smtClean="0">
                <a:latin typeface="Cambria"/>
                <a:ea typeface="Cambria"/>
              </a:rPr>
              <a:t>to </a:t>
            </a:r>
            <a:r>
              <a:rPr lang="en-US" dirty="0" err="1" smtClean="0">
                <a:latin typeface="Cambria"/>
                <a:ea typeface="Cambria"/>
              </a:rPr>
              <a:t>commecial</a:t>
            </a:r>
            <a:r>
              <a:rPr lang="en-US" dirty="0" smtClean="0">
                <a:latin typeface="Cambria"/>
                <a:ea typeface="Cambria"/>
              </a:rPr>
              <a:t> science metric </a:t>
            </a:r>
            <a:r>
              <a:rPr lang="en-US" dirty="0" smtClean="0">
                <a:latin typeface="Cambria"/>
                <a:ea typeface="Cambria"/>
              </a:rPr>
              <a:t>databases: Web of Science, Scopus, Science direct. Open access databases and information resources.</a:t>
            </a:r>
          </a:p>
          <a:p>
            <a:r>
              <a:rPr lang="en-US" dirty="0" smtClean="0">
                <a:latin typeface="Cambria"/>
                <a:ea typeface="Cambria"/>
              </a:rPr>
              <a:t>Demonstration equipment: projector, laptop</a:t>
            </a:r>
            <a:endParaRPr lang="uk-UA" dirty="0">
              <a:latin typeface="Cambria"/>
              <a:ea typeface="Cambria"/>
            </a:endParaRPr>
          </a:p>
        </p:txBody>
      </p:sp>
      <p:sp>
        <p:nvSpPr>
          <p:cNvPr id="7" name="TextBox 6">
            <a:extLst>
              <a:ext uri="{FF2B5EF4-FFF2-40B4-BE49-F238E27FC236}">
                <a16:creationId xmlns="" xmlns:a16="http://schemas.microsoft.com/office/drawing/2014/main" id="{D35EFF25-65B5-40D7-AA2F-F2CD3E0F2102}"/>
              </a:ext>
            </a:extLst>
          </p:cNvPr>
          <p:cNvSpPr txBox="1"/>
          <p:nvPr/>
        </p:nvSpPr>
        <p:spPr>
          <a:xfrm>
            <a:off x="1571604" y="5929330"/>
            <a:ext cx="637615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smtClean="0">
                <a:latin typeface="Cambria"/>
                <a:ea typeface="Cambria"/>
              </a:rPr>
              <a:t>The principles of discipline assessment correspond to the "Regulations on the organization of the educational process" in VNMU. MI </a:t>
            </a:r>
            <a:r>
              <a:rPr lang="en-US" dirty="0" err="1" smtClean="0">
                <a:latin typeface="Cambria"/>
                <a:ea typeface="Cambria"/>
              </a:rPr>
              <a:t>Pirogov</a:t>
            </a:r>
            <a:r>
              <a:rPr lang="en-US" dirty="0" smtClean="0">
                <a:latin typeface="Cambria"/>
                <a:ea typeface="Cambria"/>
              </a:rPr>
              <a:t> </a:t>
            </a:r>
            <a:r>
              <a:rPr lang="en-US" dirty="0" err="1" smtClean="0">
                <a:latin typeface="Cambria"/>
                <a:ea typeface="Cambria"/>
              </a:rPr>
              <a:t>shorturl.at</a:t>
            </a:r>
            <a:r>
              <a:rPr lang="en-US" dirty="0" smtClean="0">
                <a:latin typeface="Cambria"/>
                <a:ea typeface="Cambria"/>
              </a:rPr>
              <a:t>/oBKS7</a:t>
            </a:r>
            <a:endParaRPr lang="uk-UA" dirty="0"/>
          </a:p>
        </p:txBody>
      </p:sp>
      <p:pic>
        <p:nvPicPr>
          <p:cNvPr id="9" name="Рисунок 31" descr="Зображення, що містить знак, малювання&#10;&#10;Опис створено автоматично">
            <a:extLst>
              <a:ext uri="{FF2B5EF4-FFF2-40B4-BE49-F238E27FC236}">
                <a16:creationId xmlns="" xmlns:a16="http://schemas.microsoft.com/office/drawing/2014/main" id="{86918AC8-6A80-4099-B1B0-65AAE131D3E2}"/>
              </a:ext>
            </a:extLst>
          </p:cNvPr>
          <p:cNvPicPr>
            <a:picLocks noChangeAspect="1"/>
          </p:cNvPicPr>
          <p:nvPr/>
        </p:nvPicPr>
        <p:blipFill>
          <a:blip r:embed="rId2"/>
          <a:stretch>
            <a:fillRect/>
          </a:stretch>
        </p:blipFill>
        <p:spPr>
          <a:xfrm>
            <a:off x="8396615" y="5781870"/>
            <a:ext cx="638827" cy="1004040"/>
          </a:xfrm>
          <a:prstGeom prst="rect">
            <a:avLst/>
          </a:prstGeom>
        </p:spPr>
      </p:pic>
    </p:spTree>
    <p:extLst>
      <p:ext uri="{BB962C8B-B14F-4D97-AF65-F5344CB8AC3E}">
        <p14:creationId xmlns="" xmlns:p14="http://schemas.microsoft.com/office/powerpoint/2010/main" val="12057665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6">
            <a:extLst>
              <a:ext uri="{FF2B5EF4-FFF2-40B4-BE49-F238E27FC236}">
                <a16:creationId xmlns="" xmlns:a16="http://schemas.microsoft.com/office/drawing/2014/main" id="{2550AE69-AC86-4188-83E5-A856C4F1DCF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90625" y="1346946"/>
            <a:ext cx="7667244" cy="80683"/>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5" name="Rectangle 38">
            <a:extLst>
              <a:ext uri="{FF2B5EF4-FFF2-40B4-BE49-F238E27FC236}">
                <a16:creationId xmlns="" xmlns:a16="http://schemas.microsoft.com/office/drawing/2014/main" id="{EC4CA156-2C9D-4F0C-B229-88D8B5E17BC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90625" y="4299696"/>
            <a:ext cx="7667244" cy="80683"/>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36" name="Rectangle 40">
            <a:extLst>
              <a:ext uri="{FF2B5EF4-FFF2-40B4-BE49-F238E27FC236}">
                <a16:creationId xmlns="" xmlns:a16="http://schemas.microsoft.com/office/drawing/2014/main" id="{D7361ED3-EBE5-4EFC-8DA3-D0CE4BF2F4B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690625" y="1484779"/>
            <a:ext cx="7667244" cy="2743200"/>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8" name="Group 42">
            <a:extLst>
              <a:ext uri="{FF2B5EF4-FFF2-40B4-BE49-F238E27FC236}">
                <a16:creationId xmlns="" xmlns:a16="http://schemas.microsoft.com/office/drawing/2014/main" id="{85105087-7F16-4C94-837C-C45445116665}"/>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 xmlns:p16="http://schemas.microsoft.com/office/powerpoint/2015/main" val="1"/>
              </p:ext>
            </p:extLst>
          </p:nvPr>
        </p:nvGrpSpPr>
        <p:grpSpPr>
          <a:xfrm>
            <a:off x="7236911" y="4068923"/>
            <a:ext cx="810678" cy="1080902"/>
            <a:chOff x="9685338" y="4460675"/>
            <a:chExt cx="1080904" cy="1080902"/>
          </a:xfrm>
        </p:grpSpPr>
        <p:sp>
          <p:nvSpPr>
            <p:cNvPr id="44" name="Oval 43">
              <a:extLst>
                <a:ext uri="{FF2B5EF4-FFF2-40B4-BE49-F238E27FC236}">
                  <a16:creationId xmlns="" xmlns:a16="http://schemas.microsoft.com/office/drawing/2014/main" id="{4F2F3467-E50F-4A91-B27D-E324936A66D0}"/>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45" name="Oval 44">
              <a:extLst>
                <a:ext uri="{FF2B5EF4-FFF2-40B4-BE49-F238E27FC236}">
                  <a16:creationId xmlns="" xmlns:a16="http://schemas.microsoft.com/office/drawing/2014/main" id="{D678BE03-AC84-4940-A7FD-5B143FE2D65D}"/>
                </a:ext>
                <a:ext uri="{C183D7F6-B498-43B3-948B-1728B52AA6E4}">
                  <adec:decorative xmlns="" xmlns:adec="http://schemas.microsoft.com/office/drawing/2017/decorative" val="1"/>
                </a:ext>
              </a:extLst>
            </p:cNvPr>
            <p:cNvSpPr/>
            <p:nvPr>
              <p:extLst>
                <p:ext uri="{386F3935-93C4-4BCD-93E2-E3B085C9AB24}">
                  <p16:designElem xmlns="" xmlns:p16="http://schemas.microsoft.com/office/powerpoint/2015/main" val="1"/>
                </p:ext>
              </p:extLst>
            </p:nvPr>
          </p:nvSpPr>
          <p:spPr>
            <a:xfrm>
              <a:off x="9793429" y="4568765"/>
              <a:ext cx="864723" cy="864722"/>
            </a:xfrm>
            <a:prstGeom prst="ellipse">
              <a:avLst/>
            </a:prstGeom>
            <a:noFill/>
            <a:ln w="25400" cap="flat" cmpd="sng" algn="ctr">
              <a:solidFill>
                <a:sysClr val="window" lastClr="FFFFFF"/>
              </a:solidFill>
              <a:prstDash val="solid"/>
            </a:ln>
            <a:effectLst/>
          </p:spPr>
        </p:sp>
      </p:grpSp>
      <p:sp useBgFill="1">
        <p:nvSpPr>
          <p:cNvPr id="40" name="Rectangle 46">
            <a:extLst>
              <a:ext uri="{FF2B5EF4-FFF2-40B4-BE49-F238E27FC236}">
                <a16:creationId xmlns="" xmlns:a16="http://schemas.microsoft.com/office/drawing/2014/main" id="{B558F58E-93BA-44A3-BCDA-585AFF2E4F3F}"/>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оловок 1">
            <a:extLst>
              <a:ext uri="{FF2B5EF4-FFF2-40B4-BE49-F238E27FC236}">
                <a16:creationId xmlns="" xmlns:a16="http://schemas.microsoft.com/office/drawing/2014/main" id="{E9F2B021-DE40-4297-B76A-386716AC4604}"/>
              </a:ext>
            </a:extLst>
          </p:cNvPr>
          <p:cNvSpPr>
            <a:spLocks noGrp="1"/>
          </p:cNvSpPr>
          <p:nvPr>
            <p:ph type="title"/>
          </p:nvPr>
        </p:nvSpPr>
        <p:spPr>
          <a:xfrm>
            <a:off x="491490" y="2822646"/>
            <a:ext cx="3893819" cy="3170497"/>
          </a:xfrm>
        </p:spPr>
        <p:txBody>
          <a:bodyPr vert="horz" lIns="91440" tIns="45720" rIns="91440" bIns="45720" rtlCol="0" anchor="t">
            <a:normAutofit/>
          </a:bodyPr>
          <a:lstStyle/>
          <a:p>
            <a:pPr>
              <a:lnSpc>
                <a:spcPct val="80000"/>
              </a:lnSpc>
            </a:pPr>
            <a:r>
              <a:rPr lang="en-US" sz="3500" dirty="0" smtClean="0">
                <a:blipFill dpi="0" rotWithShape="1">
                  <a:blip r:embed="rId4"/>
                  <a:srcRect/>
                  <a:tile tx="6350" ty="-127000" sx="65000" sy="64000" flip="none" algn="tl"/>
                </a:blipFill>
              </a:rPr>
              <a:t>We are waiting for YOU at the elective course </a:t>
            </a:r>
            <a:r>
              <a:rPr lang="en-US" sz="3500" dirty="0" smtClean="0">
                <a:solidFill>
                  <a:srgbClr val="FF0000"/>
                </a:solidFill>
              </a:rPr>
              <a:t>"FUNDAMENTALS OF RESEARCH IN PHARMACY"</a:t>
            </a:r>
            <a:endParaRPr lang="en-US" sz="3500" dirty="0">
              <a:solidFill>
                <a:srgbClr val="FF0000"/>
              </a:solidFill>
            </a:endParaRPr>
          </a:p>
        </p:txBody>
      </p:sp>
      <p:sp>
        <p:nvSpPr>
          <p:cNvPr id="42" name="Rectangle 48">
            <a:extLst>
              <a:ext uri="{FF2B5EF4-FFF2-40B4-BE49-F238E27FC236}">
                <a16:creationId xmlns="" xmlns:a16="http://schemas.microsoft.com/office/drawing/2014/main" id="{34DBF680-FBD0-4394-A076-AD549E2DB406}"/>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91490" y="2631257"/>
            <a:ext cx="3634740" cy="54864"/>
          </a:xfrm>
          <a:prstGeom prst="rect">
            <a:avLst/>
          </a:prstGeom>
          <a:blipFill dpi="0" rotWithShape="1">
            <a:blip r:embed="rId2">
              <a:alphaModFix amt="85000"/>
              <a:lum bright="70000" contrast="-70000"/>
              <a:extLst>
                <a:ext uri="{BEBA8EAE-BF5A-486C-A8C5-ECC9F3942E4B}">
                  <a14:imgProps xmlns="" xmlns:a14="http://schemas.microsoft.com/office/drawing/2010/main">
                    <a14:imgLayer r:embed="rId3">
                      <a14:imgEffect>
                        <a14:sharpenSoften amount="61000"/>
                      </a14:imgEffect>
                    </a14:imgLayer>
                  </a14:imgProps>
                </a:ext>
                <a:ext uri="{28A0092B-C50C-407E-A947-70E740481C1C}">
                  <a14:useLocalDpi xmlns=""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pic>
        <p:nvPicPr>
          <p:cNvPr id="5" name="Рисунок 4" descr="Зображення, що містить текст&#10;&#10;Опис створено автоматично">
            <a:extLst>
              <a:ext uri="{FF2B5EF4-FFF2-40B4-BE49-F238E27FC236}">
                <a16:creationId xmlns="" xmlns:a16="http://schemas.microsoft.com/office/drawing/2014/main" id="{D4775FDA-ED8F-4A81-A8A3-1E27E5E2CE87}"/>
              </a:ext>
            </a:extLst>
          </p:cNvPr>
          <p:cNvPicPr>
            <a:picLocks noChangeAspect="1"/>
          </p:cNvPicPr>
          <p:nvPr/>
        </p:nvPicPr>
        <p:blipFill rotWithShape="1">
          <a:blip r:embed="rId6">
            <a:extLst>
              <a:ext uri="{837473B0-CC2E-450A-ABE3-18F120FF3D39}">
                <a1611:picAttrSrcUrl xmlns="" xmlns:a1611="http://schemas.microsoft.com/office/drawing/2016/11/main" r:id="rId7"/>
              </a:ext>
            </a:extLst>
          </a:blip>
          <a:srcRect l="28370" r="33005"/>
          <a:stretch/>
        </p:blipFill>
        <p:spPr>
          <a:xfrm>
            <a:off x="4434843" y="10"/>
            <a:ext cx="4709157" cy="6857990"/>
          </a:xfrm>
          <a:custGeom>
            <a:avLst/>
            <a:gdLst/>
            <a:ahLst/>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p:spPr>
      </p:pic>
      <p:sp>
        <p:nvSpPr>
          <p:cNvPr id="51" name="Freeform: Shape 50">
            <a:extLst>
              <a:ext uri="{FF2B5EF4-FFF2-40B4-BE49-F238E27FC236}">
                <a16:creationId xmlns="" xmlns:a16="http://schemas.microsoft.com/office/drawing/2014/main" id="{025516A9-A197-45C0-A7C3-D8D04C443D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434842" y="0"/>
            <a:ext cx="4709158" cy="6858000"/>
          </a:xfrm>
          <a:custGeom>
            <a:avLst/>
            <a:gdLst>
              <a:gd name="connsiteX0" fmla="*/ 45571 w 6278877"/>
              <a:gd name="connsiteY0" fmla="*/ 0 h 6858000"/>
              <a:gd name="connsiteX1" fmla="*/ 6278877 w 6278877"/>
              <a:gd name="connsiteY1" fmla="*/ 0 h 6858000"/>
              <a:gd name="connsiteX2" fmla="*/ 6278877 w 6278877"/>
              <a:gd name="connsiteY2" fmla="*/ 6858000 h 6858000"/>
              <a:gd name="connsiteX3" fmla="*/ 3292307 w 6278877"/>
              <a:gd name="connsiteY3" fmla="*/ 6858000 h 6858000"/>
              <a:gd name="connsiteX4" fmla="*/ 3181525 w 6278877"/>
              <a:gd name="connsiteY4" fmla="*/ 6786980 h 6858000"/>
              <a:gd name="connsiteX5" fmla="*/ 0 w 6278877"/>
              <a:gd name="connsiteY5" fmla="*/ 803252 h 6858000"/>
              <a:gd name="connsiteX6" fmla="*/ 37255 w 6278877"/>
              <a:gd name="connsiteY6" fmla="*/ 65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278877" h="6858000">
                <a:moveTo>
                  <a:pt x="45571" y="0"/>
                </a:moveTo>
                <a:lnTo>
                  <a:pt x="6278877" y="0"/>
                </a:lnTo>
                <a:lnTo>
                  <a:pt x="6278877" y="6858000"/>
                </a:lnTo>
                <a:lnTo>
                  <a:pt x="3292307" y="6858000"/>
                </a:lnTo>
                <a:lnTo>
                  <a:pt x="3181525" y="6786980"/>
                </a:lnTo>
                <a:cubicBezTo>
                  <a:pt x="1262020" y="5490189"/>
                  <a:pt x="0" y="3294101"/>
                  <a:pt x="0" y="803252"/>
                </a:cubicBezTo>
                <a:cubicBezTo>
                  <a:pt x="0" y="554167"/>
                  <a:pt x="12619" y="308030"/>
                  <a:pt x="37255" y="65445"/>
                </a:cubicBezTo>
                <a:close/>
              </a:path>
            </a:pathLst>
          </a:custGeom>
          <a:blipFill dpi="0" rotWithShape="1">
            <a:blip r:embed="rId8">
              <a:alphaModFix amt="30000"/>
              <a:duotone>
                <a:prstClr val="black"/>
                <a:schemeClr val="accent1">
                  <a:tint val="45000"/>
                  <a:satMod val="400000"/>
                </a:schemeClr>
              </a:duotone>
              <a:extLst>
                <a:ext uri="{BEBA8EAE-BF5A-486C-A8C5-ECC9F3942E4B}">
                  <a14:imgProps xmlns="" xmlns:a14="http://schemas.microsoft.com/office/drawing/2010/main">
                    <a14:imgLayer r:embed="rId3">
                      <a14:imgEffect>
                        <a14:sharpenSoften amount="61000"/>
                      </a14:imgEffect>
                      <a14:imgEffect>
                        <a14:brightnessContrast bright="-25000" contrast="20000"/>
                      </a14:imgEffect>
                    </a14:imgLayer>
                  </a14:imgProps>
                </a:ext>
                <a:ext uri="{28A0092B-C50C-407E-A947-70E740481C1C}">
                  <a14:useLocalDpi xmlns=""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Рисунок 31" descr="Зображення, що містить знак, малювання&#10;&#10;Опис створено автоматично">
            <a:extLst>
              <a:ext uri="{FF2B5EF4-FFF2-40B4-BE49-F238E27FC236}">
                <a16:creationId xmlns="" xmlns:a16="http://schemas.microsoft.com/office/drawing/2014/main" id="{43FAF726-BF12-4CDC-9EA5-8AD7C37CF48D}"/>
              </a:ext>
            </a:extLst>
          </p:cNvPr>
          <p:cNvPicPr>
            <a:picLocks noChangeAspect="1"/>
          </p:cNvPicPr>
          <p:nvPr/>
        </p:nvPicPr>
        <p:blipFill>
          <a:blip r:embed="rId9"/>
          <a:stretch>
            <a:fillRect/>
          </a:stretch>
        </p:blipFill>
        <p:spPr>
          <a:xfrm>
            <a:off x="8396615" y="5781870"/>
            <a:ext cx="638827" cy="1004040"/>
          </a:xfrm>
          <a:prstGeom prst="rect">
            <a:avLst/>
          </a:prstGeom>
        </p:spPr>
      </p:pic>
      <p:pic>
        <p:nvPicPr>
          <p:cNvPr id="6" name="Рисунок 6" descr="Cartoon Welcome Hello · Free image on Pixabay">
            <a:extLst>
              <a:ext uri="{FF2B5EF4-FFF2-40B4-BE49-F238E27FC236}">
                <a16:creationId xmlns="" xmlns:a16="http://schemas.microsoft.com/office/drawing/2014/main" id="{0368C4FE-050F-40E3-B867-396140388EA5}"/>
              </a:ext>
            </a:extLst>
          </p:cNvPr>
          <p:cNvPicPr>
            <a:picLocks noChangeAspect="1"/>
          </p:cNvPicPr>
          <p:nvPr/>
        </p:nvPicPr>
        <p:blipFill>
          <a:blip r:embed="rId10" cstate="print"/>
          <a:stretch>
            <a:fillRect/>
          </a:stretch>
        </p:blipFill>
        <p:spPr>
          <a:xfrm>
            <a:off x="695195" y="182632"/>
            <a:ext cx="2743199" cy="2484407"/>
          </a:xfrm>
          <a:prstGeom prst="rect">
            <a:avLst/>
          </a:prstGeom>
        </p:spPr>
      </p:pic>
      <p:pic>
        <p:nvPicPr>
          <p:cNvPr id="7" name="Рисунок 7" descr="Welcome Heart Blue Free Stock Photo - Public Domain Pictures">
            <a:extLst>
              <a:ext uri="{FF2B5EF4-FFF2-40B4-BE49-F238E27FC236}">
                <a16:creationId xmlns="" xmlns:a16="http://schemas.microsoft.com/office/drawing/2014/main" id="{E80BAEA6-F50B-46BB-BC63-1E332B7814AA}"/>
              </a:ext>
            </a:extLst>
          </p:cNvPr>
          <p:cNvPicPr>
            <a:picLocks noChangeAspect="1"/>
          </p:cNvPicPr>
          <p:nvPr/>
        </p:nvPicPr>
        <p:blipFill>
          <a:blip r:embed="rId11"/>
          <a:stretch>
            <a:fillRect/>
          </a:stretch>
        </p:blipFill>
        <p:spPr>
          <a:xfrm>
            <a:off x="695195" y="229771"/>
            <a:ext cx="2743199" cy="2118731"/>
          </a:xfrm>
          <a:prstGeom prst="rect">
            <a:avLst/>
          </a:prstGeom>
        </p:spPr>
      </p:pic>
    </p:spTree>
    <p:extLst>
      <p:ext uri="{BB962C8B-B14F-4D97-AF65-F5344CB8AC3E}">
        <p14:creationId xmlns="" xmlns:p14="http://schemas.microsoft.com/office/powerpoint/2010/main" val="63894034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otalTime>818</TotalTime>
  <Words>614</Words>
  <Application>Microsoft Office PowerPoint</Application>
  <PresentationFormat>Экран (4:3)</PresentationFormat>
  <Paragraphs>66</Paragraphs>
  <Slides>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8</vt:i4>
      </vt:variant>
    </vt:vector>
  </HeadingPairs>
  <TitlesOfParts>
    <vt:vector size="9" baseType="lpstr">
      <vt:lpstr>Wood Type</vt:lpstr>
      <vt:lpstr>Fundamentals of research in pharmacy</vt:lpstr>
      <vt:lpstr>Course teachers  «Fundamentals of research in pharmacy»</vt:lpstr>
      <vt:lpstr>Who should enroll in this course?</vt:lpstr>
      <vt:lpstr>Goals and objectives of the course "Fundamentals of Research in Pharmacy"</vt:lpstr>
      <vt:lpstr>Course content</vt:lpstr>
      <vt:lpstr>AS A RESULT OF LEARNING YOU WILL:</vt:lpstr>
      <vt:lpstr>Course Uses</vt:lpstr>
      <vt:lpstr>We are waiting for YOU at the elective course "FUNDAMENTALS OF RESEARCH IN PHARMACY"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Основи наукових досліджень у фармації</dc:title>
  <dc:creator>user</dc:creator>
  <cp:lastModifiedBy>user</cp:lastModifiedBy>
  <cp:revision>568</cp:revision>
  <dcterms:created xsi:type="dcterms:W3CDTF">2020-12-12T12:19:43Z</dcterms:created>
  <dcterms:modified xsi:type="dcterms:W3CDTF">2021-03-31T12:55:09Z</dcterms:modified>
</cp:coreProperties>
</file>