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340" r:id="rId2"/>
    <p:sldId id="341" r:id="rId3"/>
    <p:sldId id="343" r:id="rId4"/>
    <p:sldId id="356" r:id="rId5"/>
    <p:sldId id="357" r:id="rId6"/>
    <p:sldId id="358" r:id="rId7"/>
    <p:sldId id="359" r:id="rId8"/>
    <p:sldId id="360" r:id="rId9"/>
    <p:sldId id="355" r:id="rId10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9E0B9"/>
    <a:srgbClr val="FFFFFF"/>
  </p:clrMru>
</p:presentationPr>
</file>

<file path=ppt/tableStyles.xml><?xml version="1.0" encoding="utf-8"?>
<a:tblStyleLst xmlns:a="http://schemas.openxmlformats.org/drawingml/2006/main" def="{1E171933-4619-4E11-9A3F-F7608DF75F80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391" autoAdjust="0"/>
    <p:restoredTop sz="94660" autoAdjust="0"/>
  </p:normalViewPr>
  <p:slideViewPr>
    <p:cSldViewPr snapToGrid="0">
      <p:cViewPr varScale="1">
        <p:scale>
          <a:sx n="72" d="100"/>
          <a:sy n="72" d="100"/>
        </p:scale>
        <p:origin x="-204" y="-10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1376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6264"/>
    </p:cViewPr>
  </p:sorterViewPr>
  <p:notesViewPr>
    <p:cSldViewPr snapToGrid="0">
      <p:cViewPr varScale="1">
        <p:scale>
          <a:sx n="67" d="100"/>
          <a:sy n="67" d="100"/>
        </p:scale>
        <p:origin x="3120" y="72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/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/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A6BE1B2-3788-4E63-9731-C4B57DF4429D}" type="datetimeFigureOut">
              <a:rPr lang="en-US"/>
              <a:pPr>
                <a:defRPr/>
              </a:pPr>
              <a:t>6/12/2025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38270F8-9F46-4A63-9CA8-AE5662B918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4D58871-B7BC-45FD-88F2-1DFE0EF4F095}" type="datetimeFigureOut">
              <a:rPr lang="en-US"/>
              <a:pPr>
                <a:defRPr/>
              </a:pPr>
              <a:t>6/12/2025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1AC818C-205B-4248-BAD2-BD6DBA9690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D3B396B-0FE4-4AF3-8884-311432B75DF7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CE4731-6C6E-4938-AF29-2CAF468AD3AF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63F15AA-9BA1-45C1-A94F-4F012B12F388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732893-931D-4C61-B189-8DB24EA3F2F3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624BADF-42D4-445B-A7D2-F87D5184F21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FF5107B-7F4A-4FCB-A6EA-89387C0315C3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4C21D4-A4C1-49B9-BF70-60740E781AC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33795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9B271C-D3F6-4F45-81C1-753BA24209E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uk-UA" smtClean="0"/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62FE29-B09F-42BF-9824-2D606CFFDD18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1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50850" y="425450"/>
            <a:ext cx="11304588" cy="600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633046"/>
            <a:ext cx="10571998" cy="3366198"/>
          </a:xfrm>
          <a:ln>
            <a:noFill/>
          </a:ln>
          <a:effectLst/>
        </p:spPr>
        <p:txBody>
          <a:bodyPr/>
          <a:lstStyle>
            <a:lvl1pPr algn="ctr">
              <a:defRPr sz="7200" b="1" spc="-300" baseline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2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436563" y="414338"/>
            <a:ext cx="11318875" cy="601821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5" name="Graphic 9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46088" y="425450"/>
            <a:ext cx="5380037" cy="598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217" y="924167"/>
            <a:ext cx="4383156" cy="5009322"/>
          </a:xfrm>
          <a:solidFill>
            <a:schemeClr val="accent1">
              <a:lumMod val="50000"/>
            </a:schemeClr>
          </a:solidFill>
          <a:effectLst>
            <a:outerShdw blurRad="254000" dist="50800" dir="2700000" algn="ctr" rotWithShape="0">
              <a:prstClr val="black">
                <a:alpha val="25000"/>
              </a:prstClr>
            </a:outerShdw>
          </a:effectLst>
        </p:spPr>
        <p:txBody>
          <a:bodyPr anchor="ctr"/>
          <a:lstStyle>
            <a:lvl1pPr algn="ctr">
              <a:defRPr sz="3600" spc="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00800" y="924512"/>
            <a:ext cx="4750904" cy="5008977"/>
          </a:xfrm>
        </p:spPr>
        <p:txBody>
          <a:bodyPr/>
          <a:lstStyle>
            <a:lvl1pPr marL="0" indent="0">
              <a:buNone/>
              <a:defRPr/>
            </a:lvl1pPr>
            <a:lvl2pPr marL="742950" indent="-285750">
              <a:buFont typeface="Arial" panose="020B0604020202020204" pitchFamily="34" charset="0"/>
              <a:buChar char="•"/>
              <a:defRPr/>
            </a:lvl2pPr>
            <a:lvl3pPr marL="1200150" indent="-285750">
              <a:buFont typeface="Arial" panose="020B0604020202020204" pitchFamily="34" charset="0"/>
              <a:buChar char="•"/>
              <a:defRPr/>
            </a:lvl3pPr>
            <a:lvl4pPr marL="1543050" indent="-171450">
              <a:buFont typeface="Arial" panose="020B0604020202020204" pitchFamily="34" charset="0"/>
              <a:buChar char="•"/>
              <a:defRPr/>
            </a:lvl4pPr>
            <a:lvl5pPr marL="2000250" indent="-171450"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436563" y="420688"/>
            <a:ext cx="11318875" cy="601662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5" name="Picture 1">
            <a:extLst>
              <a:ext uri="{FF2B5EF4-FFF2-40B4-BE49-F238E27FC236}"/>
              <a:ext uri="{C183D7F6-B498-43B3-948B-1728B52AA6E4}"/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/>
            </a:extLst>
          </a:blip>
          <a:srcRect/>
          <a:stretch/>
        </p:blipFill>
        <p:spPr>
          <a:xfrm rot="5400000">
            <a:off x="3090924" y="-2235006"/>
            <a:ext cx="6010147" cy="11320132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1741064"/>
            <a:ext cx="10571998" cy="1928264"/>
          </a:xfrm>
          <a:ln>
            <a:noFill/>
          </a:ln>
          <a:effectLst/>
        </p:spPr>
        <p:txBody>
          <a:bodyPr/>
          <a:lstStyle>
            <a:lvl1pPr algn="ctr">
              <a:defRPr sz="3600" spc="0" baseline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0" y="3694102"/>
            <a:ext cx="10572000" cy="896468"/>
          </a:xfrm>
          <a:effectLst/>
        </p:spPr>
        <p:txBody>
          <a:bodyPr>
            <a:normAutofit/>
          </a:bodyPr>
          <a:lstStyle>
            <a:lvl1pPr marL="0" indent="0" algn="ctr">
              <a:buNone/>
              <a:defRPr sz="1800" b="1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/>
              <a:t>Образец подзаголовка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4624388" y="414338"/>
            <a:ext cx="7131050" cy="601821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11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439738" y="420688"/>
            <a:ext cx="4184650" cy="601662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6" name="Picture 3">
            <a:extLst>
              <a:ext uri="{FF2B5EF4-FFF2-40B4-BE49-F238E27FC236}"/>
              <a:ext uri="{C183D7F6-B498-43B3-948B-1728B52AA6E4}"/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/>
            </a:extLst>
          </a:blip>
          <a:srcRect/>
          <a:stretch/>
        </p:blipFill>
        <p:spPr>
          <a:xfrm rot="10800000">
            <a:off x="435934" y="422551"/>
            <a:ext cx="4183495" cy="6010146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717" y="924339"/>
            <a:ext cx="3990110" cy="5009322"/>
          </a:xfrm>
          <a:noFill/>
          <a:effectLst/>
        </p:spPr>
        <p:txBody>
          <a:bodyPr anchor="ctr"/>
          <a:lstStyle>
            <a:lvl1pPr algn="ctr">
              <a:defRPr sz="3600" spc="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3" name="Content Placeholder 9">
            <a:extLst>
              <a:ext uri="{FF2B5EF4-FFF2-40B4-BE49-F238E27FC236}"/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46793" y="924340"/>
            <a:ext cx="5684373" cy="5009322"/>
          </a:xfrm>
          <a:effectLst/>
        </p:spPr>
        <p:txBody>
          <a:bodyPr lIns="0" rIns="0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</a:defRPr>
            </a:lvl1pPr>
            <a:lvl2pPr marL="457200" indent="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</a:defRPr>
            </a:lvl2pPr>
            <a:lvl3pPr marL="914400" indent="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</a:defRPr>
            </a:lvl3pPr>
            <a:lvl4pPr marL="1371600" indent="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</a:defRPr>
            </a:lvl4pPr>
            <a:lvl5pPr marL="1828800" indent="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436563" y="414338"/>
            <a:ext cx="11318875" cy="6018212"/>
          </a:xfrm>
          <a:prstGeom prst="rect">
            <a:avLst/>
          </a:prstGeom>
          <a:solidFill>
            <a:srgbClr val="F9E0B9"/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6" name="Graphic 7"/>
          <p:cNvPicPr>
            <a:picLocks noChangeAspect="1"/>
          </p:cNvPicPr>
          <p:nvPr userDrawn="1"/>
        </p:nvPicPr>
        <p:blipFill>
          <a:blip r:embed="rId2"/>
          <a:srcRect l="-253" t="-2" r="-388" b="-1353"/>
          <a:stretch>
            <a:fillRect/>
          </a:stretch>
        </p:blipFill>
        <p:spPr bwMode="auto">
          <a:xfrm>
            <a:off x="1000125" y="800100"/>
            <a:ext cx="3667125" cy="524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5516" y="1433219"/>
            <a:ext cx="5695102" cy="2092049"/>
          </a:xfrm>
          <a:noFill/>
          <a:effectLst/>
        </p:spPr>
        <p:txBody>
          <a:bodyPr/>
          <a:lstStyle>
            <a:lvl1pPr algn="ctr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50099" y="1974707"/>
            <a:ext cx="2907792" cy="2907792"/>
          </a:xfrm>
          <a:solidFill>
            <a:srgbClr val="F9E0B9"/>
          </a:solidFill>
          <a:effectLst/>
        </p:spPr>
        <p:txBody>
          <a:bodyPr rtlCol="0" anchor="t">
            <a:normAutofit/>
          </a:bodyPr>
          <a:lstStyle>
            <a:lvl1pPr marL="0" indent="0" algn="ctr"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3" name="Content Placeholder 9">
            <a:extLst>
              <a:ext uri="{FF2B5EF4-FFF2-40B4-BE49-F238E27FC236}"/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496789" y="3525268"/>
            <a:ext cx="5683829" cy="2595429"/>
          </a:xfrm>
          <a:effectLst/>
        </p:spPr>
        <p:txBody>
          <a:bodyPr anchor="t"/>
          <a:lstStyle>
            <a:lvl1pPr marL="0" indent="0" algn="ctr">
              <a:lnSpc>
                <a:spcPct val="150000"/>
              </a:lnSpc>
              <a:spcBef>
                <a:spcPts val="0"/>
              </a:spcBef>
              <a:buNone/>
              <a:defRPr b="1">
                <a:solidFill>
                  <a:schemeClr val="accent1">
                    <a:lumMod val="50000"/>
                  </a:schemeClr>
                </a:solidFill>
              </a:defRPr>
            </a:lvl1pPr>
            <a:lvl2pPr algn="ctr">
              <a:buClr>
                <a:schemeClr val="accent1">
                  <a:lumMod val="50000"/>
                </a:schemeClr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 algn="ctr">
              <a:buClr>
                <a:schemeClr val="accent1">
                  <a:lumMod val="50000"/>
                </a:schemeClr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 algn="ctr">
              <a:buClr>
                <a:schemeClr val="accent1">
                  <a:lumMod val="50000"/>
                </a:schemeClr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 algn="ctr">
              <a:buClr>
                <a:schemeClr val="accent1">
                  <a:lumMod val="50000"/>
                </a:schemeClr>
              </a:buClr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411163" y="422275"/>
            <a:ext cx="4224337" cy="60102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Rectangle 2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4635500" y="422275"/>
            <a:ext cx="7145338" cy="60102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935" y="633845"/>
            <a:ext cx="3990110" cy="2192482"/>
          </a:xfrm>
          <a:noFill/>
          <a:effectLst/>
        </p:spPr>
        <p:txBody>
          <a:bodyPr anchor="ctr"/>
          <a:lstStyle>
            <a:lvl1pPr algn="ctr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/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747423" y="3174531"/>
            <a:ext cx="3772622" cy="3122360"/>
          </a:xfrm>
          <a:effectLst/>
        </p:spPr>
        <p:txBody>
          <a:bodyPr rIns="274320" anchor="t"/>
          <a:lstStyle>
            <a:lvl1pPr marL="283464" indent="-283464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 marL="7429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 marL="1143000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 marL="1600200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 marL="2057400" indent="-2286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/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237732" y="946205"/>
            <a:ext cx="5971020" cy="5161655"/>
          </a:xfrm>
        </p:spPr>
        <p:txBody>
          <a:bodyPr/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5962650" y="0"/>
            <a:ext cx="622935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2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381000" y="422275"/>
            <a:ext cx="5124450" cy="60102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prstClr val="white"/>
                </a:solidFill>
              </a:rPr>
              <a:t>c</a:t>
            </a:r>
          </a:p>
        </p:txBody>
      </p:sp>
      <p:pic>
        <p:nvPicPr>
          <p:cNvPr id="8" name="Graphic 3"/>
          <p:cNvPicPr>
            <a:picLocks noChangeAspect="1"/>
          </p:cNvPicPr>
          <p:nvPr userDrawn="1"/>
        </p:nvPicPr>
        <p:blipFill>
          <a:blip r:embed="rId2"/>
          <a:srcRect l="-2" t="-388" r="-1353" b="-253"/>
          <a:stretch>
            <a:fillRect/>
          </a:stretch>
        </p:blipFill>
        <p:spPr bwMode="auto">
          <a:xfrm>
            <a:off x="658813" y="3429000"/>
            <a:ext cx="4589462" cy="277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5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1236663" y="776288"/>
            <a:ext cx="3433762" cy="501808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577445" y="157637"/>
            <a:ext cx="4851694" cy="2190705"/>
          </a:xfrm>
          <a:noFill/>
          <a:effectLst/>
        </p:spPr>
        <p:txBody>
          <a:bodyPr/>
          <a:lstStyle>
            <a:lvl1pPr algn="l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endParaRPr lang="en-US" dirty="0"/>
          </a:p>
        </p:txBody>
      </p:sp>
      <p:sp>
        <p:nvSpPr>
          <p:cNvPr id="12" name="Picture Placeholder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236663" y="776288"/>
            <a:ext cx="3433762" cy="5018087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  <p:sp>
        <p:nvSpPr>
          <p:cNvPr id="5" name="Content Placeholder 9">
            <a:extLst>
              <a:ext uri="{FF2B5EF4-FFF2-40B4-BE49-F238E27FC236}"/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592615" y="2505979"/>
            <a:ext cx="4837385" cy="3926717"/>
          </a:xfrm>
          <a:effectLst/>
        </p:spPr>
        <p:txBody>
          <a:bodyPr anchor="t"/>
          <a:lstStyle>
            <a:lvl1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None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 marL="742950" indent="-28575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 marL="11430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 marL="16002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 marL="20574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/>
              <a:ext uri="{C183D7F6-B498-43B3-948B-1728B52AA6E4}"/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/>
            </a:extLst>
          </a:blip>
          <a:srcRect/>
          <a:stretch/>
        </p:blipFill>
        <p:spPr>
          <a:xfrm rot="10800000">
            <a:off x="-2" y="0"/>
            <a:ext cx="12192001" cy="6858000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411163" y="422275"/>
            <a:ext cx="4224337" cy="60102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Rectangle 2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4635500" y="422275"/>
            <a:ext cx="7145338" cy="60102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cxnSp>
        <p:nvCxnSpPr>
          <p:cNvPr id="11" name="Straight Connector 4">
            <a:extLst>
              <a:ext uri="{FF2B5EF4-FFF2-40B4-BE49-F238E27FC236}"/>
              <a:ext uri="{C183D7F6-B498-43B3-948B-1728B52AA6E4}"/>
            </a:extLst>
          </p:cNvPr>
          <p:cNvCxnSpPr>
            <a:cxnSpLocks/>
          </p:cNvCxnSpPr>
          <p:nvPr userDrawn="1"/>
        </p:nvCxnSpPr>
        <p:spPr>
          <a:xfrm>
            <a:off x="5154613" y="3446463"/>
            <a:ext cx="6176962" cy="0"/>
          </a:xfrm>
          <a:prstGeom prst="line">
            <a:avLst/>
          </a:prstGeom>
          <a:ln w="19050"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935" y="924339"/>
            <a:ext cx="3990110" cy="5009322"/>
          </a:xfrm>
          <a:noFill/>
          <a:effectLst/>
        </p:spPr>
        <p:txBody>
          <a:bodyPr anchor="ctr"/>
          <a:lstStyle>
            <a:lvl1pPr algn="ctr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/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153836" y="1371602"/>
            <a:ext cx="6177309" cy="1953489"/>
          </a:xfrm>
          <a:effectLst/>
        </p:spPr>
        <p:txBody>
          <a:bodyPr anchor="t"/>
          <a:lstStyle>
            <a:lvl1pPr marL="283464" indent="-283464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1pPr>
            <a:lvl2pPr marL="742950" indent="-2857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2pPr>
            <a:lvl3pPr marL="11430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3pPr>
            <a:lvl4pPr marL="16002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4pPr>
            <a:lvl5pPr marL="20574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6" name="Content Placeholder 9">
            <a:extLst>
              <a:ext uri="{FF2B5EF4-FFF2-40B4-BE49-F238E27FC236}"/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5153836" y="3745924"/>
            <a:ext cx="6177309" cy="2238918"/>
          </a:xfrm>
          <a:effectLst/>
        </p:spPr>
        <p:txBody>
          <a:bodyPr anchor="t"/>
          <a:lstStyle>
            <a:lvl1pPr marL="283464" indent="-283464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1pPr>
            <a:lvl2pPr marL="742950" indent="-28575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2pPr>
            <a:lvl3pPr marL="11430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3pPr>
            <a:lvl4pPr marL="16002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4pPr>
            <a:lvl5pPr marL="2057400" indent="-22860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>
            <a:extLst>
              <a:ext uri="{FF2B5EF4-FFF2-40B4-BE49-F238E27FC236}"/>
              <a:ext uri="{C183D7F6-B498-43B3-948B-1728B52AA6E4}"/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/>
            </a:extLst>
          </a:blip>
          <a:srcRect/>
          <a:stretch/>
        </p:blipFill>
        <p:spPr>
          <a:xfrm rot="5400000">
            <a:off x="2666999" y="-2654300"/>
            <a:ext cx="6858000" cy="12166601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381000" y="422275"/>
            <a:ext cx="11425238" cy="60102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01" y="685800"/>
            <a:ext cx="10571998" cy="2983528"/>
          </a:xfrm>
          <a:effectLst/>
        </p:spPr>
        <p:txBody>
          <a:bodyPr/>
          <a:lstStyle>
            <a:lvl1pPr algn="ctr">
              <a:defRPr sz="3600" spc="0" baseline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Content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6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7556500" y="0"/>
            <a:ext cx="4635500" cy="685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Rectangle 6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500063" y="487363"/>
            <a:ext cx="6481762" cy="590391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8" name="Picture 7">
            <a:extLst>
              <a:ext uri="{FF2B5EF4-FFF2-40B4-BE49-F238E27FC236}"/>
              <a:ext uri="{C183D7F6-B498-43B3-948B-1728B52AA6E4}"/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/>
            </a:extLst>
          </a:blip>
          <a:srcRect/>
          <a:stretch/>
        </p:blipFill>
        <p:spPr>
          <a:xfrm rot="10800000">
            <a:off x="495630" y="477518"/>
            <a:ext cx="6482079" cy="5913121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036952" y="477518"/>
            <a:ext cx="3829465" cy="2693887"/>
          </a:xfrm>
          <a:noFill/>
          <a:effectLst/>
        </p:spPr>
        <p:txBody>
          <a:bodyPr/>
          <a:lstStyle>
            <a:lvl1pPr algn="l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3" name="Table Placeholder 12">
            <a:extLst>
              <a:ext uri="{FF2B5EF4-FFF2-40B4-BE49-F238E27FC236}"/>
            </a:extLst>
          </p:cNvPr>
          <p:cNvSpPr>
            <a:spLocks noGrp="1"/>
          </p:cNvSpPr>
          <p:nvPr>
            <p:ph type="tbl" sz="quarter" idx="11"/>
          </p:nvPr>
        </p:nvSpPr>
        <p:spPr>
          <a:xfrm>
            <a:off x="952500" y="909638"/>
            <a:ext cx="5578475" cy="5038725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 dirty="0"/>
              <a:t>Click icon to add table</a:t>
            </a:r>
          </a:p>
        </p:txBody>
      </p:sp>
      <p:sp>
        <p:nvSpPr>
          <p:cNvPr id="5" name="Content Placeholder 9">
            <a:extLst>
              <a:ext uri="{FF2B5EF4-FFF2-40B4-BE49-F238E27FC236}"/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036953" y="3449781"/>
            <a:ext cx="3829465" cy="2940860"/>
          </a:xfrm>
          <a:effectLst/>
        </p:spPr>
        <p:txBody>
          <a:bodyPr anchor="t"/>
          <a:lstStyle>
            <a:lvl1pPr marL="285750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1pPr>
            <a:lvl2pPr marL="742950" indent="-28575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2pPr>
            <a:lvl3pPr marL="11430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3pPr>
            <a:lvl4pPr marL="16002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4pPr>
            <a:lvl5pPr marL="2057400" indent="-228600">
              <a:lnSpc>
                <a:spcPct val="150000"/>
              </a:lnSpc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>
            <a:extLst>
              <a:ext uri="{FF2B5EF4-FFF2-40B4-BE49-F238E27FC236}"/>
              <a:ext uri="{C183D7F6-B498-43B3-948B-1728B52AA6E4}"/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/>
            </a:extLst>
          </a:blip>
          <a:srcRect/>
          <a:stretch/>
        </p:blipFill>
        <p:spPr>
          <a:xfrm rot="5400000">
            <a:off x="2666999" y="-2654300"/>
            <a:ext cx="6858000" cy="12166601"/>
          </a:xfrm>
          <a:prstGeom prst="rect">
            <a:avLst/>
          </a:prstGeom>
        </p:spPr>
      </p:pic>
      <p:sp>
        <p:nvSpPr>
          <p:cNvPr id="5" name="Rectangle 3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381000" y="422275"/>
            <a:ext cx="11425238" cy="60102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373" y="571501"/>
            <a:ext cx="11139054" cy="1028699"/>
          </a:xfrm>
          <a:effectLst/>
        </p:spPr>
        <p:txBody>
          <a:bodyPr anchor="ctr"/>
          <a:lstStyle>
            <a:lvl1pPr algn="ctr">
              <a:defRPr sz="3600" spc="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1" name="Table Placeholder 10">
            <a:extLst>
              <a:ext uri="{FF2B5EF4-FFF2-40B4-BE49-F238E27FC236}"/>
            </a:extLst>
          </p:cNvPr>
          <p:cNvSpPr>
            <a:spLocks noGrp="1"/>
          </p:cNvSpPr>
          <p:nvPr>
            <p:ph type="tbl" sz="quarter" idx="10"/>
          </p:nvPr>
        </p:nvSpPr>
        <p:spPr>
          <a:xfrm>
            <a:off x="838200" y="1860550"/>
            <a:ext cx="10515600" cy="4198938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 dirty="0"/>
              <a:t>Click icon to add table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>
            <a:grpSpLocks/>
          </p:cNvGrpSpPr>
          <p:nvPr userDrawn="1"/>
        </p:nvGrpSpPr>
        <p:grpSpPr bwMode="auto">
          <a:xfrm rot="10800000">
            <a:off x="0" y="0"/>
            <a:ext cx="11533188" cy="6858000"/>
            <a:chOff x="659106" y="0"/>
            <a:chExt cx="11532896" cy="6858000"/>
          </a:xfrm>
        </p:grpSpPr>
        <p:sp>
          <p:nvSpPr>
            <p:cNvPr id="5" name="Rectangle 2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5994559" y="0"/>
              <a:ext cx="6197443" cy="68580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outerShdw blurRad="254000" dist="508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  <p:pic>
          <p:nvPicPr>
            <p:cNvPr id="6" name="Graphic 3"/>
            <p:cNvPicPr>
              <a:picLocks noChangeAspect="1"/>
            </p:cNvPicPr>
            <p:nvPr/>
          </p:nvPicPr>
          <p:blipFill>
            <a:blip r:embed="rId2"/>
            <a:srcRect l="-1353" t="-388" r="-2" b="-253"/>
            <a:stretch>
              <a:fillRect/>
            </a:stretch>
          </p:blipFill>
          <p:spPr bwMode="auto">
            <a:xfrm flipH="1">
              <a:off x="659106" y="1956391"/>
              <a:ext cx="4878094" cy="2780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4">
              <a:extLst>
                <a:ext uri="{FF2B5EF4-FFF2-40B4-BE49-F238E27FC236}"/>
              </a:extLst>
            </p:cNvPr>
            <p:cNvSpPr/>
            <p:nvPr/>
          </p:nvSpPr>
          <p:spPr>
            <a:xfrm>
              <a:off x="1329014" y="779462"/>
              <a:ext cx="3433676" cy="501808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prstClr val="white"/>
                </a:solidFill>
              </a:endParaRPr>
            </a:p>
          </p:txBody>
        </p:sp>
      </p:grpSp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17542" y="132080"/>
            <a:ext cx="4928894" cy="6507711"/>
          </a:xfrm>
          <a:noFill/>
          <a:effectLst/>
        </p:spPr>
        <p:txBody>
          <a:bodyPr anchor="ctr"/>
          <a:lstStyle>
            <a:lvl1pPr algn="ctr">
              <a:defRPr sz="3600" spc="0" baseline="0">
                <a:solidFill>
                  <a:schemeClr val="accent1">
                    <a:lumMod val="50000"/>
                  </a:schemeClr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429500" y="992188"/>
            <a:ext cx="3425825" cy="5018087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en-US" noProof="0" dirty="0"/>
              <a:t>Click icon to add picture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>
            <a:extLst>
              <a:ext uri="{FF2B5EF4-FFF2-40B4-BE49-F238E27FC236}"/>
              <a:ext uri="{C183D7F6-B498-43B3-948B-1728B52AA6E4}"/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/>
            </a:extLst>
          </a:blip>
          <a:srcRect/>
          <a:stretch/>
        </p:blipFill>
        <p:spPr>
          <a:xfrm rot="5400000">
            <a:off x="2666999" y="-2654300"/>
            <a:ext cx="6858000" cy="12166601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381000" y="422275"/>
            <a:ext cx="11425238" cy="6010275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3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381000" y="1889125"/>
            <a:ext cx="11425238" cy="454342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935" y="571499"/>
            <a:ext cx="11118274" cy="1154114"/>
          </a:xfrm>
          <a:noFill/>
          <a:effectLst/>
        </p:spPr>
        <p:txBody>
          <a:bodyPr anchor="ctr"/>
          <a:lstStyle>
            <a:lvl1pPr algn="ctr">
              <a:defRPr sz="3600" spc="0" baseline="0">
                <a:solidFill>
                  <a:schemeClr val="tx1"/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5" name="Content Placeholder 9">
            <a:extLst>
              <a:ext uri="{FF2B5EF4-FFF2-40B4-BE49-F238E27FC236}"/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841667" y="2461056"/>
            <a:ext cx="3626424" cy="3721535"/>
          </a:xfrm>
          <a:effectLst/>
        </p:spPr>
        <p:txBody>
          <a:bodyPr anchor="t">
            <a:normAutofit/>
          </a:bodyPr>
          <a:lstStyle>
            <a:lvl1pPr marL="285750" indent="-28575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 sz="1800">
                <a:solidFill>
                  <a:schemeClr val="accent1">
                    <a:lumMod val="50000"/>
                  </a:schemeClr>
                </a:solidFill>
              </a:defRPr>
            </a:lvl1pPr>
            <a:lvl2pPr marL="742950" indent="-285750">
              <a:lnSpc>
                <a:spcPct val="120000"/>
              </a:lnSpc>
              <a:spcAft>
                <a:spcPts val="120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 sz="1600">
                <a:solidFill>
                  <a:schemeClr val="accent1">
                    <a:lumMod val="50000"/>
                  </a:schemeClr>
                </a:solidFill>
              </a:defRPr>
            </a:lvl2pPr>
            <a:lvl3pPr marL="1143000" indent="-228600">
              <a:lnSpc>
                <a:spcPct val="120000"/>
              </a:lnSpc>
              <a:spcAft>
                <a:spcPts val="120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 sz="1400">
                <a:solidFill>
                  <a:schemeClr val="accent1">
                    <a:lumMod val="50000"/>
                  </a:schemeClr>
                </a:solidFill>
              </a:defRPr>
            </a:lvl3pPr>
            <a:lvl4pPr marL="1600200" indent="-228600">
              <a:lnSpc>
                <a:spcPct val="120000"/>
              </a:lnSpc>
              <a:spcAft>
                <a:spcPts val="120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 sz="1200">
                <a:solidFill>
                  <a:schemeClr val="accent1">
                    <a:lumMod val="50000"/>
                  </a:schemeClr>
                </a:solidFill>
              </a:defRPr>
            </a:lvl4pPr>
            <a:lvl5pPr marL="2057400" indent="-228600">
              <a:lnSpc>
                <a:spcPct val="120000"/>
              </a:lnSpc>
              <a:spcAft>
                <a:spcPts val="1200"/>
              </a:spcAft>
              <a:buClr>
                <a:schemeClr val="accent1">
                  <a:lumMod val="50000"/>
                </a:schemeClr>
              </a:buClr>
              <a:buFont typeface="Arial" panose="020B0604020202020204" pitchFamily="34" charset="0"/>
              <a:buChar char="•"/>
              <a:defRPr sz="1200"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  <p:sp>
        <p:nvSpPr>
          <p:cNvPr id="6" name="Content Placeholder 9">
            <a:extLst>
              <a:ext uri="{FF2B5EF4-FFF2-40B4-BE49-F238E27FC236}"/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995282" y="2440275"/>
            <a:ext cx="5164553" cy="3721534"/>
          </a:xfrm>
          <a:effectLst/>
        </p:spPr>
        <p:txBody>
          <a:bodyPr anchor="t">
            <a:normAutofit/>
          </a:bodyPr>
          <a:lstStyle>
            <a:lvl1pPr marL="342900" indent="-342900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buClr>
                <a:schemeClr val="accent1">
                  <a:lumMod val="50000"/>
                </a:schemeClr>
              </a:buClr>
              <a:buFont typeface="+mj-lt"/>
              <a:buAutoNum type="arabicPeriod"/>
              <a:defRPr sz="1800" b="1">
                <a:solidFill>
                  <a:schemeClr val="accent1">
                    <a:lumMod val="50000"/>
                  </a:schemeClr>
                </a:solidFill>
              </a:defRPr>
            </a:lvl1pPr>
            <a:lvl2pPr marL="347472" indent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chemeClr val="accent1">
                  <a:lumMod val="50000"/>
                </a:schemeClr>
              </a:buClr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2pPr>
            <a:lvl3pPr marL="914400" indent="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50000"/>
                </a:schemeClr>
              </a:buClr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3pPr>
            <a:lvl4pPr marL="1371600" indent="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50000"/>
                </a:schemeClr>
              </a:buClr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4pPr>
            <a:lvl5pPr marL="1828800" indent="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50000"/>
                </a:schemeClr>
              </a:buClr>
              <a:buNone/>
              <a:defRPr sz="1800">
                <a:solidFill>
                  <a:schemeClr val="accent1">
                    <a:lumMod val="50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/>
              <a:ext uri="{C183D7F6-B498-43B3-948B-1728B52AA6E4}"/>
            </a:extLst>
          </p:cNvPr>
          <p:cNvSpPr/>
          <p:nvPr userDrawn="1"/>
        </p:nvSpPr>
        <p:spPr>
          <a:xfrm>
            <a:off x="436563" y="414338"/>
            <a:ext cx="11318875" cy="601821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254000" dist="50800" dir="2700000" algn="tl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5" name="Picture 5">
            <a:extLst>
              <a:ext uri="{FF2B5EF4-FFF2-40B4-BE49-F238E27FC236}"/>
              <a:ext uri="{C183D7F6-B498-43B3-948B-1728B52AA6E4}"/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duotone>
              <a:prstClr val="black"/>
              <a:schemeClr val="accent1">
                <a:tint val="45000"/>
                <a:satMod val="400000"/>
              </a:schemeClr>
            </a:duotone>
            <a:alphaModFix amt="50000"/>
            <a:extLst>
              <a:ext uri="{28A0092B-C50C-407E-A947-70E740481C1C}"/>
            </a:extLst>
          </a:blip>
          <a:srcRect/>
          <a:stretch/>
        </p:blipFill>
        <p:spPr>
          <a:xfrm rot="5400000">
            <a:off x="3092299" y="-2231063"/>
            <a:ext cx="6007395" cy="11320129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660" y="1017858"/>
            <a:ext cx="10650681" cy="2719255"/>
          </a:xfrm>
          <a:noFill/>
          <a:effectLst/>
        </p:spPr>
        <p:txBody>
          <a:bodyPr/>
          <a:lstStyle>
            <a:lvl1pPr algn="ctr">
              <a:defRPr sz="7200" spc="-300" baseline="0">
                <a:solidFill>
                  <a:schemeClr val="accent4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70660" y="4042066"/>
            <a:ext cx="10650681" cy="2296843"/>
          </a:xfrm>
          <a:effectLst/>
        </p:spPr>
        <p:txBody>
          <a:bodyPr anchor="t"/>
          <a:lstStyle>
            <a:lvl1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chemeClr val="tx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ru-RU" dirty="0"/>
              <a:t>Образец текста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09625" y="447675"/>
            <a:ext cx="10572750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09625" y="2184400"/>
            <a:ext cx="10563225" cy="367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0850" y="6042025"/>
            <a:ext cx="8645525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500" y="6042025"/>
            <a:ext cx="13446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A659B76-831F-40AC-8BD0-254013C1A30C}" type="datetime1">
              <a:rPr lang="en-US"/>
              <a:pPr>
                <a:defRPr/>
              </a:pPr>
              <a:t>6/12/2025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9113" y="5916613"/>
            <a:ext cx="1062037" cy="490537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20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D8D6C76-58A5-4062-9F4B-41FAFE57B06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</p:sldLayoutIdLst>
  <p:hf sldNum="0" hdr="0" ft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EFEFE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EFEFE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EFEFE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4000" b="1">
          <a:solidFill>
            <a:srgbClr val="FEFEFE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913" y="536575"/>
            <a:ext cx="10572750" cy="1350963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2000" spc="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ВІННИЦЬКИЙ НАЦІОНАЛЬНИЙ МЕДИЧНИЙ УНІВЕРСИТЕТ ім. М.І. ПИРОГОВА</a:t>
            </a:r>
            <a:r>
              <a:rPr lang="ru-RU" sz="1800" b="0" spc="0" dirty="0">
                <a:solidFill>
                  <a:schemeClr val="accent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1800" b="0" spc="0" dirty="0">
                <a:solidFill>
                  <a:schemeClr val="accent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uk-UA" sz="1800" spc="0" dirty="0">
                <a:solidFill>
                  <a:schemeClr val="accent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</a:t>
            </a:r>
            <a:r>
              <a:rPr lang="ru-RU" sz="1800" b="0" spc="0" dirty="0">
                <a:solidFill>
                  <a:schemeClr val="accent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1800" b="0" spc="0" dirty="0">
                <a:solidFill>
                  <a:schemeClr val="accent2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spc="0" dirty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КАФЕДРА ЛАТИНСЬКОЇ МОВИ  ТА  МЕДИЧНОЇ  ТЕРМІНОЛОГІЇ</a:t>
            </a:r>
            <a:endParaRPr lang="en-US" dirty="0">
              <a:solidFill>
                <a:schemeClr val="accent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23913" y="2003425"/>
            <a:ext cx="10612437" cy="3378200"/>
          </a:xfrm>
          <a:prstGeom prst="rect">
            <a:avLst/>
          </a:prstGeom>
        </p:spPr>
        <p:txBody>
          <a:bodyPr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Font typeface="Arial" charset="0"/>
              <a:buNone/>
            </a:pPr>
            <a:r>
              <a:rPr lang="uk-UA" sz="2800" b="1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>ВИБІРКОВА НАВЧАЛЬНА ДИСЦИПЛІНА </a:t>
            </a:r>
            <a:r>
              <a:rPr lang="uk-UA" sz="3600" b="1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b="1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3600" b="1">
                <a:latin typeface="Times New Roman" pitchFamily="18" charset="0"/>
                <a:cs typeface="Times New Roman" pitchFamily="18" charset="0"/>
              </a:rPr>
            </a:br>
            <a:r>
              <a:rPr lang="uk-UA" sz="5400" b="1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Сучасна</a:t>
            </a:r>
            <a:r>
              <a:rPr lang="ru-RU" sz="5400" b="1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5400" b="1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медична латина </a:t>
            </a:r>
            <a:r>
              <a:rPr lang="ru-RU" sz="5400" b="1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(практико-</a:t>
            </a:r>
            <a:r>
              <a:rPr lang="uk-UA" sz="5400" b="1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орієнтований</a:t>
            </a:r>
            <a:r>
              <a:rPr lang="ru-RU" sz="5400" b="1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 курс)</a:t>
            </a:r>
            <a:r>
              <a:rPr lang="ru-RU" sz="5400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Calibri" pitchFamily="34" charset="0"/>
              </a:rPr>
              <a:t/>
            </a:r>
            <a:br>
              <a:rPr lang="ru-RU" sz="5400" i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Calibri" pitchFamily="34" charset="0"/>
              </a:rPr>
            </a:br>
            <a:r>
              <a:rPr lang="ru-RU" sz="4000" b="1">
                <a:solidFill>
                  <a:srgbClr val="F9E0B9"/>
                </a:solidFill>
                <a:latin typeface="Times New Roman" pitchFamily="18" charset="0"/>
                <a:cs typeface="Calibri" pitchFamily="34" charset="0"/>
              </a:rPr>
              <a:t>для </a:t>
            </a:r>
            <a:r>
              <a:rPr lang="uk-UA" sz="4000" b="1">
                <a:solidFill>
                  <a:srgbClr val="F9E0B9"/>
                </a:solidFill>
                <a:latin typeface="Times New Roman" pitchFamily="18" charset="0"/>
                <a:cs typeface="Calibri" pitchFamily="34" charset="0"/>
              </a:rPr>
              <a:t>здобувачів освіти спеціальності </a:t>
            </a:r>
          </a:p>
          <a:p>
            <a:pPr algn="ctr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Font typeface="Arial" charset="0"/>
              <a:buNone/>
            </a:pPr>
            <a:r>
              <a:rPr lang="uk-UA" sz="4000" b="1">
                <a:solidFill>
                  <a:srgbClr val="F9E0B9"/>
                </a:solidFill>
                <a:latin typeface="Times New Roman" pitchFamily="18" charset="0"/>
                <a:cs typeface="Calibri" pitchFamily="34" charset="0"/>
              </a:rPr>
              <a:t>«Медична психологія</a:t>
            </a:r>
            <a:r>
              <a:rPr lang="ru-RU" sz="4000" b="1">
                <a:solidFill>
                  <a:srgbClr val="F9E0B9"/>
                </a:solidFill>
                <a:latin typeface="Times New Roman" pitchFamily="18" charset="0"/>
                <a:cs typeface="Calibri" pitchFamily="34" charset="0"/>
              </a:rPr>
              <a:t>»</a:t>
            </a:r>
            <a:endParaRPr lang="en-US" sz="4000">
              <a:solidFill>
                <a:srgbClr val="F9E0B9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944563" y="923925"/>
            <a:ext cx="4383087" cy="5010150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defRPr/>
            </a:pPr>
            <a:r>
              <a:rPr lang="uk-UA" sz="4000" dirty="0" err="1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>Salvete</a:t>
            </a:r>
            <a:r>
              <a:rPr lang="uk-UA" sz="4000" dirty="0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4000" dirty="0" err="1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>carissimi</a:t>
            </a:r>
            <a:r>
              <a:rPr lang="uk-UA" sz="4000" dirty="0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dirty="0" err="1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>studentes</a:t>
            </a:r>
            <a:r>
              <a:rPr lang="uk-UA" sz="4000" dirty="0" smtClean="0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uk-UA" sz="4000" dirty="0" smtClean="0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dirty="0" smtClean="0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dirty="0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dirty="0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dirty="0">
                <a:solidFill>
                  <a:srgbClr val="F9E0B9"/>
                </a:solidFill>
                <a:latin typeface="Times New Roman" pitchFamily="18" charset="0"/>
                <a:cs typeface="Times New Roman" pitchFamily="18" charset="0"/>
              </a:rPr>
              <a:t>Вітаємо, шановні студенти!</a:t>
            </a:r>
          </a:p>
        </p:txBody>
      </p:sp>
      <p:sp>
        <p:nvSpPr>
          <p:cNvPr id="3" name="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849938" y="923925"/>
            <a:ext cx="5907087" cy="5010150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80000"/>
              </a:lnSpc>
            </a:pPr>
            <a:r>
              <a:rPr lang="uk-UA" sz="320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Вибіркова навчальна дисципліна </a:t>
            </a:r>
            <a:r>
              <a:rPr lang="uk-UA" sz="3200" smtClean="0">
                <a:solidFill>
                  <a:srgbClr val="F9E0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«Сучасна медична латина (практико-орієнтований курс)» </a:t>
            </a:r>
          </a:p>
          <a:p>
            <a:pPr algn="ctr" eaLnBrk="1" hangingPunct="1">
              <a:lnSpc>
                <a:spcPct val="80000"/>
              </a:lnSpc>
            </a:pPr>
            <a:r>
              <a:rPr lang="uk-UA" sz="320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сприятиме поглибленню знань із основ нормативної граматики латинської мови, грецько-латинських словотворчих елементів та засвоєнню  принципів побудови термінів міжнародної латинської медичної термінології та сучасних міжнародних номенклатур. </a:t>
            </a:r>
          </a:p>
        </p:txBody>
      </p:sp>
      <p:pic>
        <p:nvPicPr>
          <p:cNvPr id="20483" name="Рисунок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1888" y="3251200"/>
            <a:ext cx="4022725" cy="268287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>
          <a:xfrm>
            <a:off x="550863" y="923925"/>
            <a:ext cx="3989387" cy="5010150"/>
          </a:xfrm>
        </p:spPr>
        <p:txBody>
          <a:bodyPr/>
          <a:lstStyle/>
          <a:p>
            <a:pPr eaLnBrk="1" hangingPunct="1"/>
            <a:r>
              <a:rPr lang="en-US" smtClean="0"/>
              <a:t>Current market analysis</a:t>
            </a:r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876800" y="923925"/>
            <a:ext cx="6734175" cy="5010150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35D"/>
              </a:buClr>
              <a:buFont typeface="Arial" charset="0"/>
              <a:buNone/>
              <a:defRPr/>
            </a:pPr>
            <a:r>
              <a:rPr lang="uk-UA" sz="2800" b="1" u="sng" smtClean="0">
                <a:solidFill>
                  <a:srgbClr val="00635D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Предметом</a:t>
            </a:r>
            <a:r>
              <a:rPr lang="uk-UA" sz="2800" smtClean="0">
                <a:solidFill>
                  <a:srgbClr val="00635D"/>
                </a:solidFill>
                <a:latin typeface="Times New Roman" pitchFamily="18" charset="0"/>
              </a:rPr>
              <a:t> вивчення вибіркової навчальної дисципліни «</a:t>
            </a:r>
            <a:r>
              <a:rPr lang="uk-UA" sz="2800" b="1" smtClean="0">
                <a:solidFill>
                  <a:srgbClr val="00635D"/>
                </a:solidFill>
                <a:latin typeface="Times New Roman" pitchFamily="18" charset="0"/>
              </a:rPr>
              <a:t>Сучасна медична латина (практико-орієнтований курс)»</a:t>
            </a:r>
            <a:r>
              <a:rPr lang="uk-UA" sz="2800" smtClean="0">
                <a:solidFill>
                  <a:srgbClr val="00635D"/>
                </a:solidFill>
                <a:latin typeface="Times New Roman" pitchFamily="18" charset="0"/>
              </a:rPr>
              <a:t> є особливості вживання та семантика лексичних одиниць основних розділів курсу медичної термінології (фармацевтичної, клінічної) і міжнародних номенклатур.</a:t>
            </a:r>
            <a:r>
              <a:rPr lang="uk-UA" sz="2800" b="1" smtClean="0">
                <a:solidFill>
                  <a:srgbClr val="00635D"/>
                </a:solidFill>
                <a:latin typeface="Times New Roman" pitchFamily="18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>
                <a:srgbClr val="00635D"/>
              </a:buClr>
              <a:buFont typeface="Arial" charset="0"/>
              <a:buNone/>
              <a:defRPr/>
            </a:pPr>
            <a:r>
              <a:rPr lang="uk-UA" sz="2800" smtClean="0">
                <a:solidFill>
                  <a:srgbClr val="00635D"/>
                </a:solidFill>
                <a:latin typeface="Times New Roman" pitchFamily="18" charset="0"/>
              </a:rPr>
              <a:t>Обов’язковою складовою курсу є гуманітарний напрямок, який передбачає засвоєння латинських афоризмів і сталих медичних висловів. </a:t>
            </a:r>
          </a:p>
        </p:txBody>
      </p:sp>
      <p:pic>
        <p:nvPicPr>
          <p:cNvPr id="22531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01775"/>
            <a:ext cx="4430713" cy="4143375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>
          <a:xfrm>
            <a:off x="550863" y="923925"/>
            <a:ext cx="3989387" cy="5010150"/>
          </a:xfrm>
        </p:spPr>
        <p:txBody>
          <a:bodyPr/>
          <a:lstStyle/>
          <a:p>
            <a:pPr eaLnBrk="1" hangingPunct="1"/>
            <a:r>
              <a:rPr lang="en-US" smtClean="0"/>
              <a:t>Current market analysis</a:t>
            </a:r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876800" y="923925"/>
            <a:ext cx="6734175" cy="5010150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100000"/>
              </a:lnSpc>
              <a:defRPr/>
            </a:pPr>
            <a:r>
              <a:rPr lang="uk-UA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Мета</a:t>
            </a:r>
            <a:r>
              <a:rPr lang="uk-UA" sz="2800" b="1" dirty="0">
                <a:latin typeface="Times New Roman" pitchFamily="18" charset="0"/>
              </a:rPr>
              <a:t> </a:t>
            </a:r>
            <a:r>
              <a:rPr lang="uk-UA" sz="2800" dirty="0">
                <a:latin typeface="Times New Roman" pitchFamily="18" charset="0"/>
              </a:rPr>
              <a:t>вибіркової навчальної дисципліни </a:t>
            </a:r>
            <a:r>
              <a:rPr lang="uk-UA" sz="2800" b="1" dirty="0">
                <a:latin typeface="Times New Roman" pitchFamily="18" charset="0"/>
              </a:rPr>
              <a:t>«Сучасна медична латина (практико-орієнтований курс)»:</a:t>
            </a:r>
            <a:r>
              <a:rPr lang="uk-UA" sz="2800" dirty="0">
                <a:latin typeface="Times New Roman" pitchFamily="18" charset="0"/>
              </a:rPr>
              <a:t> розширення термінологічного базису майбутніх </a:t>
            </a:r>
            <a:r>
              <a:rPr lang="uk-UA" sz="2800" dirty="0" smtClean="0">
                <a:latin typeface="Times New Roman" pitchFamily="18" charset="0"/>
              </a:rPr>
              <a:t>медичних психологів,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сприятиме більш глибокому розумінню профільних дисциплін і підвищенню рівня професійної </a:t>
            </a:r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мовної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компетентності для ефективного використання спеціалізованої термінології у практичній діяльності</a:t>
            </a:r>
            <a:r>
              <a:rPr lang="uk-UA" sz="2800" dirty="0"/>
              <a:t>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лікаря-психолога.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4579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125" y="1778000"/>
            <a:ext cx="4498975" cy="324485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>
          <a:xfrm>
            <a:off x="619125" y="923925"/>
            <a:ext cx="3989388" cy="5010150"/>
          </a:xfrm>
        </p:spPr>
        <p:txBody>
          <a:bodyPr/>
          <a:lstStyle/>
          <a:p>
            <a:pPr eaLnBrk="1" hangingPunct="1"/>
            <a:endParaRPr lang="uk-UA" smtClean="0"/>
          </a:p>
        </p:txBody>
      </p:sp>
      <p:sp>
        <p:nvSpPr>
          <p:cNvPr id="3" name="Content Placeholder 2">
            <a:extLst>
              <a:ext uri="{FF2B5EF4-FFF2-40B4-BE49-F238E27FC236}"/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876800" y="923925"/>
            <a:ext cx="6734175" cy="5010150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100000"/>
              </a:lnSpc>
              <a:defRPr/>
            </a:pPr>
            <a:r>
              <a:rPr lang="uk-UA" sz="2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Завдання</a:t>
            </a:r>
            <a:r>
              <a:rPr lang="uk-UA" sz="2800" dirty="0">
                <a:latin typeface="Times New Roman" pitchFamily="18" charset="0"/>
              </a:rPr>
              <a:t> вибіркової навчальної дисципліни </a:t>
            </a:r>
            <a:r>
              <a:rPr lang="uk-UA" sz="2800" b="1" dirty="0">
                <a:latin typeface="Times New Roman" pitchFamily="18" charset="0"/>
              </a:rPr>
              <a:t>«Сучасна медична латина (практико-орієнтований курс)»</a:t>
            </a:r>
            <a:r>
              <a:rPr lang="uk-UA" sz="2800" dirty="0">
                <a:latin typeface="Times New Roman" pitchFamily="18" charset="0"/>
              </a:rPr>
              <a:t>: формування практичних навичок і вмінь перекладу та вільного володіння лексичним матеріалом сучасних міжнародних </a:t>
            </a:r>
            <a:r>
              <a:rPr lang="uk-UA" sz="2800" dirty="0" err="1">
                <a:latin typeface="Times New Roman" pitchFamily="18" charset="0"/>
              </a:rPr>
              <a:t>номенклатур</a:t>
            </a:r>
            <a:r>
              <a:rPr lang="uk-UA" sz="2800" dirty="0">
                <a:latin typeface="Times New Roman" pitchFamily="18" charset="0"/>
              </a:rPr>
              <a:t>, системного оновлення його та інтеграції в процесі засвоєння професійних дисциплін, опрацюванні фахової літератури, здійсненні професійної діяльності. </a:t>
            </a:r>
          </a:p>
        </p:txBody>
      </p:sp>
      <p:pic>
        <p:nvPicPr>
          <p:cNvPr id="26627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" y="1720850"/>
            <a:ext cx="4554538" cy="3416300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0" y="550863"/>
            <a:ext cx="11218863" cy="152241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200" dirty="0"/>
              <a:t>Структура навчальної дисципліни </a:t>
            </a: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>«</a:t>
            </a:r>
            <a:r>
              <a:rPr lang="uk-UA" sz="3200" dirty="0"/>
              <a:t>Сучасна медична латина </a:t>
            </a:r>
            <a:r>
              <a:rPr lang="uk-UA" sz="3200" dirty="0" smtClean="0"/>
              <a:t/>
            </a:r>
            <a:br>
              <a:rPr lang="uk-UA" sz="3200" dirty="0" smtClean="0"/>
            </a:br>
            <a:r>
              <a:rPr lang="uk-UA" sz="3200" dirty="0" smtClean="0"/>
              <a:t>(</a:t>
            </a:r>
            <a:r>
              <a:rPr lang="uk-UA" sz="3200" dirty="0"/>
              <a:t>практико-орієнтований курс)»:</a:t>
            </a:r>
            <a:endParaRPr lang="uk-UA" sz="3200" dirty="0">
              <a:latin typeface="Calibri" pitchFamily="34" charset="0"/>
            </a:endParaRPr>
          </a:p>
        </p:txBody>
      </p:sp>
      <p:sp>
        <p:nvSpPr>
          <p:cNvPr id="3" name="Subtitle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1850" y="1887538"/>
            <a:ext cx="10571163" cy="4600575"/>
          </a:xfrm>
        </p:spPr>
        <p:txBody>
          <a:bodyPr rtlCol="0">
            <a:noAutofit/>
          </a:bodyPr>
          <a:lstStyle/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uk-UA" sz="28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Модуль І «Фармацевтична термінологія»: </a:t>
            </a:r>
          </a:p>
          <a:p>
            <a:pPr algn="just" eaLnBrk="1" fontAlgn="auto" hangingPunct="1">
              <a:buFont typeface="Arial" panose="020B0604020202020204" pitchFamily="34" charset="0"/>
              <a:buNone/>
              <a:defRPr/>
            </a:pPr>
            <a:r>
              <a:rPr lang="uk-UA" sz="2600" b="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 фармацевтичних номенклатурних найменувань, виписування назв лікарських засобів на частотні відрізки, рекомендовані ВООЗ для міжнародних непатентованих назв (INN), класифікація назв лікарських форм та способи їх виписування в рецептах, поглиблене вивчення продуктивних способів утворення фармацевтичних термінів </a:t>
            </a:r>
            <a:r>
              <a:rPr lang="uk-UA" sz="2600" b="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r>
              <a:rPr lang="uk-UA" sz="2600" b="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.; </a:t>
            </a:r>
            <a:endParaRPr lang="uk-UA" sz="2600" b="0" i="1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fontAlgn="auto" hangingPunct="1">
              <a:buFont typeface="Arial" panose="020B0604020202020204" pitchFamily="34" charset="0"/>
              <a:buNone/>
              <a:defRPr/>
            </a:pPr>
            <a:r>
              <a:rPr lang="uk-UA" sz="28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Модуль ІІ «Клінічна термінологія»: </a:t>
            </a:r>
          </a:p>
          <a:p>
            <a:pPr algn="just" eaLnBrk="1" fontAlgn="auto" hangingPunct="1">
              <a:buFont typeface="Arial" panose="020B0604020202020204" pitchFamily="34" charset="0"/>
              <a:buNone/>
              <a:defRPr/>
            </a:pPr>
            <a:r>
              <a:rPr lang="uk-UA" sz="2600" b="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переклад та тлумачення назв </a:t>
            </a:r>
            <a:r>
              <a:rPr lang="uk-UA" sz="2600" b="0" dirty="0" err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хвороб</a:t>
            </a:r>
            <a:r>
              <a:rPr lang="uk-UA" sz="2600" b="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 патологічних станів, синдромів, симптомів, клінічних </a:t>
            </a:r>
            <a:r>
              <a:rPr lang="uk-UA" sz="2600" b="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діагнозів, </a:t>
            </a:r>
            <a:r>
              <a:rPr lang="ru-RU" sz="2600" b="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 метою </a:t>
            </a:r>
            <a:r>
              <a:rPr lang="uk-UA" sz="2600" b="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поглиблення теоретичних знань і формування професійної </a:t>
            </a:r>
            <a:r>
              <a:rPr lang="uk-UA" sz="2600" b="0" dirty="0" err="1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мовної</a:t>
            </a:r>
            <a:r>
              <a:rPr lang="uk-UA" sz="2600" b="0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компетентності.</a:t>
            </a:r>
            <a:endParaRPr lang="uk-UA" sz="2600" b="0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68363" y="900113"/>
            <a:ext cx="10571162" cy="5021262"/>
          </a:xfrm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uk-UA" dirty="0">
                <a:latin typeface="Calibri" pitchFamily="34" charset="0"/>
              </a:rPr>
              <a:t> </a:t>
            </a:r>
            <a:r>
              <a:rPr lang="uk-UA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В</a:t>
            </a:r>
            <a:r>
              <a:rPr lang="ru-RU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ид</a:t>
            </a:r>
            <a:r>
              <a:rPr lang="uk-UA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и </a:t>
            </a:r>
            <a:r>
              <a:rPr lang="ru-RU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3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навчальної</a:t>
            </a:r>
            <a:r>
              <a:rPr lang="ru-RU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 </a:t>
            </a:r>
            <a:r>
              <a:rPr lang="ru-RU" sz="3200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діяльності</a:t>
            </a:r>
            <a:r>
              <a:rPr lang="uk-UA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:</a:t>
            </a:r>
            <a:br>
              <a:rPr lang="uk-UA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</a:br>
            <a:r>
              <a:rPr lang="uk-UA" sz="3200" b="0" dirty="0" smtClean="0">
                <a:latin typeface="Times New Roman" pitchFamily="18" charset="0"/>
              </a:rPr>
              <a:t> 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- практичні заняття;</a:t>
            </a:r>
            <a:r>
              <a:rPr lang="uk-UA" sz="3200" b="0" dirty="0">
                <a:solidFill>
                  <a:schemeClr val="accent2"/>
                </a:solidFill>
                <a:latin typeface="Times New Roman" pitchFamily="18" charset="0"/>
              </a:rPr>
              <a:t/>
            </a:r>
            <a:br>
              <a:rPr lang="uk-UA" sz="3200" b="0" dirty="0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 - самостійна</a:t>
            </a:r>
            <a:r>
              <a:rPr lang="ru-RU" sz="3200" b="0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ru-RU" sz="3200" b="0" dirty="0">
                <a:solidFill>
                  <a:schemeClr val="accent2"/>
                </a:solidFill>
                <a:latin typeface="Times New Roman" pitchFamily="18" charset="0"/>
              </a:rPr>
              <a:t>робота</a:t>
            </a:r>
            <a:r>
              <a:rPr lang="uk-UA" sz="3200" dirty="0">
                <a:solidFill>
                  <a:schemeClr val="accent2"/>
                </a:solidFill>
                <a:latin typeface="Times New Roman" pitchFamily="18" charset="0"/>
              </a:rPr>
              <a:t>.</a:t>
            </a:r>
            <a:br>
              <a:rPr lang="uk-UA" sz="3200" dirty="0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uk-UA" sz="2800" dirty="0">
                <a:latin typeface="Times New Roman" pitchFamily="18" charset="0"/>
              </a:rPr>
              <a:t/>
            </a:r>
            <a:br>
              <a:rPr lang="uk-UA" sz="2800" dirty="0">
                <a:latin typeface="Times New Roman" pitchFamily="18" charset="0"/>
              </a:rPr>
            </a:br>
            <a:r>
              <a:rPr lang="uk-UA" sz="3200" dirty="0">
                <a:latin typeface="Times New Roman" pitchFamily="18" charset="0"/>
              </a:rPr>
              <a:t>   </a:t>
            </a:r>
            <a:r>
              <a:rPr lang="uk-UA" sz="32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Методи контролю</a:t>
            </a:r>
            <a:r>
              <a:rPr lang="uk-UA" sz="32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:</a:t>
            </a:r>
            <a:r>
              <a:rPr lang="ru-RU" sz="3200" dirty="0">
                <a:latin typeface="Times New Roman" pitchFamily="18" charset="0"/>
              </a:rPr>
              <a:t/>
            </a:r>
            <a:br>
              <a:rPr lang="ru-RU" sz="3200" dirty="0">
                <a:latin typeface="Times New Roman" pitchFamily="18" charset="0"/>
              </a:rPr>
            </a:br>
            <a:r>
              <a:rPr lang="ru-RU" sz="3200" dirty="0">
                <a:latin typeface="Times New Roman" pitchFamily="18" charset="0"/>
              </a:rPr>
              <a:t> </a:t>
            </a:r>
            <a:r>
              <a:rPr lang="uk-UA" sz="3200" b="0" dirty="0">
                <a:solidFill>
                  <a:schemeClr val="accent2"/>
                </a:solidFill>
                <a:latin typeface="Times New Roman" pitchFamily="18" charset="0"/>
              </a:rPr>
              <a:t>- 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 поточний</a:t>
            </a:r>
            <a:r>
              <a:rPr lang="ru-RU" sz="3200" b="0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ru-RU" sz="3200" b="0" dirty="0">
                <a:solidFill>
                  <a:schemeClr val="accent2"/>
                </a:solidFill>
                <a:latin typeface="Times New Roman" pitchFamily="18" charset="0"/>
              </a:rPr>
              <a:t>контроль 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усіх</a:t>
            </a:r>
            <a:r>
              <a:rPr lang="ru-RU" sz="3200" b="0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видів</a:t>
            </a:r>
            <a:r>
              <a:rPr lang="ru-RU" sz="3200" b="0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робіт</a:t>
            </a:r>
            <a:r>
              <a:rPr lang="ru-RU" sz="3200" b="0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теоретичної та 	практичної підготовки на кожному практичному занятті</a:t>
            </a:r>
            <a:r>
              <a:rPr lang="ru-RU" sz="3200" b="0" dirty="0" smtClean="0">
                <a:solidFill>
                  <a:schemeClr val="accent2"/>
                </a:solidFill>
                <a:latin typeface="Times New Roman" pitchFamily="18" charset="0"/>
              </a:rPr>
              <a:t> 	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традиційною</a:t>
            </a:r>
            <a:r>
              <a:rPr lang="ru-RU" sz="3200" b="0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оцінкою;</a:t>
            </a:r>
            <a:r>
              <a:rPr lang="uk-UA" sz="3200" b="0" dirty="0">
                <a:solidFill>
                  <a:schemeClr val="accent2"/>
                </a:solidFill>
                <a:latin typeface="Times New Roman" pitchFamily="18" charset="0"/>
              </a:rPr>
              <a:t/>
            </a:r>
            <a:br>
              <a:rPr lang="uk-UA" sz="3200" b="0" dirty="0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 -  підсумковий</a:t>
            </a:r>
            <a:r>
              <a:rPr lang="ru-RU" sz="3200" b="0" dirty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ru-RU" sz="3200" b="0" dirty="0">
                <a:solidFill>
                  <a:schemeClr val="accent2"/>
                </a:solidFill>
                <a:latin typeface="Times New Roman" pitchFamily="18" charset="0"/>
              </a:rPr>
              <a:t>контроль </a:t>
            </a:r>
            <a:r>
              <a:rPr lang="uk-UA" sz="3200" b="0" dirty="0">
                <a:solidFill>
                  <a:schemeClr val="accent2"/>
                </a:solidFill>
                <a:latin typeface="Times New Roman" pitchFamily="18" charset="0"/>
              </a:rPr>
              <a:t>– 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залік</a:t>
            </a:r>
            <a:r>
              <a:rPr lang="ru-RU" sz="3200" b="0" dirty="0" smtClean="0">
                <a:solidFill>
                  <a:schemeClr val="accent2"/>
                </a:solidFill>
                <a:latin typeface="Times New Roman" pitchFamily="18" charset="0"/>
              </a:rPr>
              <a:t>  </a:t>
            </a:r>
            <a:r>
              <a:rPr lang="ru-RU" sz="3200" b="0" dirty="0">
                <a:solidFill>
                  <a:schemeClr val="accent2"/>
                </a:solidFill>
                <a:latin typeface="Times New Roman" pitchFamily="18" charset="0"/>
              </a:rPr>
              <a:t>на 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останньому </a:t>
            </a:r>
            <a:r>
              <a:rPr lang="ru-RU" sz="3200" b="0" dirty="0" smtClean="0">
                <a:solidFill>
                  <a:schemeClr val="accent2"/>
                </a:solidFill>
                <a:latin typeface="Times New Roman" pitchFamily="18" charset="0"/>
              </a:rPr>
              <a:t>	практичному </a:t>
            </a:r>
            <a:r>
              <a:rPr lang="uk-UA" sz="3200" b="0" dirty="0" smtClean="0">
                <a:solidFill>
                  <a:schemeClr val="accent2"/>
                </a:solidFill>
                <a:latin typeface="Times New Roman" pitchFamily="18" charset="0"/>
              </a:rPr>
              <a:t>занятті. </a:t>
            </a:r>
            <a:endParaRPr lang="ru-RU" sz="3200" b="0" dirty="0">
              <a:solidFill>
                <a:schemeClr val="accent2"/>
              </a:solidFill>
            </a:endParaRPr>
          </a:p>
        </p:txBody>
      </p:sp>
      <p:pic>
        <p:nvPicPr>
          <p:cNvPr id="30722" name="Рисунок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56463" y="725488"/>
            <a:ext cx="4183062" cy="2789237"/>
          </a:xfrm>
          <a:prstGeom prst="rect">
            <a:avLst/>
          </a:prstGeom>
          <a:noFill/>
          <a:ln w="38100">
            <a:solidFill>
              <a:schemeClr val="accent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95313" y="307975"/>
            <a:ext cx="10972800" cy="5964238"/>
          </a:xfrm>
        </p:spPr>
        <p:txBody>
          <a:bodyPr>
            <a:noAutofit/>
          </a:bodyPr>
          <a:lstStyle/>
          <a:p>
            <a:pPr algn="l" eaLnBrk="1" hangingPunct="1"/>
            <a:r>
              <a:rPr lang="uk-UA" sz="3200" smtClean="0">
                <a:solidFill>
                  <a:srgbClr val="F5D197"/>
                </a:solidFill>
                <a:latin typeface="Times New Roman" pitchFamily="18" charset="0"/>
              </a:rPr>
              <a:t>           У результаті вивчення навчальної дисципліни </a:t>
            </a:r>
            <a:br>
              <a:rPr lang="uk-UA" sz="3200" smtClean="0">
                <a:solidFill>
                  <a:srgbClr val="F5D197"/>
                </a:solidFill>
                <a:latin typeface="Times New Roman" pitchFamily="18" charset="0"/>
              </a:rPr>
            </a:br>
            <a:r>
              <a:rPr lang="uk-UA" sz="3200" smtClean="0">
                <a:solidFill>
                  <a:srgbClr val="F5D197"/>
                </a:solidFill>
                <a:latin typeface="Times New Roman" pitchFamily="18" charset="0"/>
              </a:rPr>
              <a:t>«Сучасна медична латина (практико-орієнтований курс)»    </a:t>
            </a:r>
            <a:br>
              <a:rPr lang="uk-UA" sz="3200" smtClean="0">
                <a:solidFill>
                  <a:srgbClr val="F5D197"/>
                </a:solidFill>
                <a:latin typeface="Times New Roman" pitchFamily="18" charset="0"/>
              </a:rPr>
            </a:br>
            <a:r>
              <a:rPr lang="uk-UA" sz="3200" smtClean="0">
                <a:solidFill>
                  <a:srgbClr val="F5D197"/>
                </a:solidFill>
                <a:latin typeface="Times New Roman" pitchFamily="18" charset="0"/>
              </a:rPr>
              <a:t>                           здобувач освіти повинен:</a:t>
            </a:r>
            <a:r>
              <a:rPr lang="uk-UA" sz="1400" smtClean="0">
                <a:solidFill>
                  <a:srgbClr val="F5D197"/>
                </a:solidFill>
                <a:latin typeface="Times New Roman" pitchFamily="18" charset="0"/>
              </a:rPr>
              <a:t/>
            </a:r>
            <a:br>
              <a:rPr lang="uk-UA" sz="1400" smtClean="0">
                <a:solidFill>
                  <a:srgbClr val="F5D197"/>
                </a:solidFill>
                <a:latin typeface="Times New Roman" pitchFamily="18" charset="0"/>
              </a:rPr>
            </a:br>
            <a:r>
              <a:rPr lang="uk-UA" sz="2400" b="0" smtClean="0">
                <a:solidFill>
                  <a:srgbClr val="F9E0B9"/>
                </a:solidFill>
                <a:latin typeface="Times New Roman" pitchFamily="18" charset="0"/>
              </a:rPr>
              <a:t>-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  <a:t> вільно перекладати та конструювати медичні терміни сучасних міжнародних номенклатур, клінічні діагнози різних галузей медицини; </a:t>
            </a:r>
            <a:b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uk-UA" sz="2400" b="0" smtClean="0">
                <a:solidFill>
                  <a:srgbClr val="F9E0B9"/>
                </a:solidFill>
                <a:latin typeface="Times New Roman" pitchFamily="18" charset="0"/>
              </a:rPr>
              <a:t>-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ефективно здійснювати пошук, обробку й аналітичне опрацювання фахової літератури та інформації з інших джерел і баз даних</a:t>
            </a:r>
            <a:r>
              <a:rPr lang="uk-UA" sz="2400" b="0" smtClean="0">
                <a:solidFill>
                  <a:schemeClr val="accent2"/>
                </a:solidFill>
              </a:rPr>
              <a:t>;</a:t>
            </a:r>
            <a:br>
              <a:rPr lang="uk-UA" sz="2400" b="0" smtClean="0">
                <a:solidFill>
                  <a:schemeClr val="accent2"/>
                </a:solidFill>
              </a:rPr>
            </a:br>
            <a:r>
              <a:rPr lang="uk-UA" sz="2400" b="0" smtClean="0">
                <a:solidFill>
                  <a:srgbClr val="F9E0B9"/>
                </a:solidFill>
                <a:latin typeface="Times New Roman" pitchFamily="18" charset="0"/>
              </a:rPr>
              <a:t>-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  <a:t> коректно</a:t>
            </a:r>
            <a:r>
              <a:rPr lang="uk-UA" sz="2400" b="0" i="1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  <a:t>застосовувати  усно і письмово необхідну інформацію у здійсненні професійної діяльності;</a:t>
            </a:r>
            <a:b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uk-UA" sz="2400" b="0" smtClean="0">
                <a:solidFill>
                  <a:srgbClr val="F9E0B9"/>
                </a:solidFill>
                <a:latin typeface="Times New Roman" pitchFamily="18" charset="0"/>
              </a:rPr>
              <a:t>-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  <a:t> зрозуміло</a:t>
            </a:r>
            <a:r>
              <a:rPr lang="ru-RU" sz="2400" b="0" smtClean="0">
                <a:solidFill>
                  <a:schemeClr val="accent2"/>
                </a:solidFill>
                <a:latin typeface="Times New Roman" pitchFamily="18" charset="0"/>
              </a:rPr>
              <a:t> і однозначно 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  <a:t>доносити</a:t>
            </a:r>
            <a:r>
              <a:rPr lang="ru-RU" sz="2400" b="0" smtClean="0">
                <a:solidFill>
                  <a:schemeClr val="accent2"/>
                </a:solidFill>
                <a:latin typeface="Times New Roman" pitchFamily="18" charset="0"/>
              </a:rPr>
              <a:t> власні знання, висновки та аргументацію з проблем охорони здоров’я та дотичних питань до фахівців і нефахівців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  <a:t>, у роботі в команді; </a:t>
            </a:r>
            <a:b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</a:br>
            <a:r>
              <a:rPr lang="uk-UA" sz="2400" b="0" smtClean="0">
                <a:solidFill>
                  <a:srgbClr val="F9E0B9"/>
                </a:solidFill>
                <a:latin typeface="Times New Roman" pitchFamily="18" charset="0"/>
              </a:rPr>
              <a:t>-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  <a:t> 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усвідомлювати та нести відповідальність за власний професійний розвиток і прагнути до подальшого вдосконалення особистісних і професійних компетентностей</a:t>
            </a:r>
            <a:r>
              <a:rPr lang="uk-UA" sz="2400" b="0" smtClean="0">
                <a:solidFill>
                  <a:schemeClr val="accent2"/>
                </a:solidFill>
                <a:latin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769938" y="609600"/>
            <a:ext cx="10652125" cy="1414463"/>
          </a:xfrm>
        </p:spPr>
        <p:txBody>
          <a:bodyPr>
            <a:noAutofit/>
          </a:bodyPr>
          <a:lstStyle/>
          <a:p>
            <a:pPr eaLnBrk="1" hangingPunct="1"/>
            <a:r>
              <a:rPr lang="uk-UA" sz="5400" smtClean="0">
                <a:solidFill>
                  <a:srgbClr val="F5D197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it-IT" sz="5400" smtClean="0">
                <a:solidFill>
                  <a:srgbClr val="F5D197"/>
                </a:solidFill>
                <a:latin typeface="Times New Roman" pitchFamily="18" charset="0"/>
                <a:cs typeface="Times New Roman" pitchFamily="18" charset="0"/>
              </a:rPr>
              <a:t>Non scholae, sed vitae discimus</a:t>
            </a:r>
            <a:r>
              <a:rPr lang="uk-UA" sz="5400" smtClean="0">
                <a:solidFill>
                  <a:srgbClr val="F5D197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uk-UA" sz="4000" smtClean="0">
                <a:solidFill>
                  <a:srgbClr val="F5D197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smtClean="0">
                <a:solidFill>
                  <a:srgbClr val="F5D197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b="0" smtClean="0">
                <a:solidFill>
                  <a:srgbClr val="F5D197"/>
                </a:solidFill>
                <a:latin typeface="Times New Roman" pitchFamily="18" charset="0"/>
                <a:cs typeface="Times New Roman" pitchFamily="18" charset="0"/>
              </a:rPr>
              <a:t>(«</a:t>
            </a:r>
            <a:r>
              <a:rPr lang="ru-RU" sz="4000" b="0" smtClean="0">
                <a:solidFill>
                  <a:srgbClr val="F5D197"/>
                </a:solidFill>
                <a:latin typeface="Times New Roman" pitchFamily="18" charset="0"/>
                <a:cs typeface="Times New Roman" pitchFamily="18" charset="0"/>
              </a:rPr>
              <a:t>Ми вчимося не для школи, а для життя»)                    </a:t>
            </a:r>
            <a:r>
              <a:rPr lang="en-US" sz="4000" i="1" smtClean="0">
                <a:solidFill>
                  <a:srgbClr val="F5D197"/>
                </a:solidFill>
                <a:latin typeface="Times New Roman" pitchFamily="18" charset="0"/>
                <a:cs typeface="Times New Roman" pitchFamily="18" charset="0"/>
              </a:rPr>
              <a:t>Seneca</a:t>
            </a:r>
            <a:endParaRPr lang="en-US" sz="4000" smtClean="0">
              <a:solidFill>
                <a:srgbClr val="F5D19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34975" y="2481263"/>
            <a:ext cx="6921500" cy="2990850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lnSpc>
                <a:spcPct val="110000"/>
              </a:lnSpc>
              <a:buFont typeface="Arial" panose="020B0604020202020204" pitchFamily="34" charset="0"/>
              <a:buNone/>
              <a:defRPr/>
            </a:pPr>
            <a:r>
              <a:rPr lang="uk-UA" sz="4800" b="1" i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Шановна </a:t>
            </a:r>
            <a:r>
              <a:rPr lang="uk-UA" sz="4800" b="1" i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студентська </a:t>
            </a:r>
            <a:r>
              <a:rPr lang="uk-UA" sz="4800" b="1" i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спільното, запрошуємо вас до активної співпраці з нашою кафедрою!</a:t>
            </a:r>
            <a:endParaRPr lang="uk-UA" sz="4800" b="1" i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6475" y="2176463"/>
            <a:ext cx="4065588" cy="393382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TM11381587_Win32_SL_v6" id="{5005B820-A0B7-49EA-8569-DCF0CD2DBB9D}" vid="{2E48C80D-E25D-44C4-BCFD-F1465E9B612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603</TotalTime>
  <Words>428</Words>
  <Application>Microsoft Office PowerPoint</Application>
  <PresentationFormat>Произвольный</PresentationFormat>
  <Paragraphs>30</Paragraphs>
  <Slides>9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15</vt:i4>
      </vt:variant>
      <vt:variant>
        <vt:lpstr>Заголовки слайдов</vt:lpstr>
      </vt:variant>
      <vt:variant>
        <vt:i4>9</vt:i4>
      </vt:variant>
    </vt:vector>
  </HeadingPairs>
  <TitlesOfParts>
    <vt:vector size="29" baseType="lpstr">
      <vt:lpstr>Arial</vt:lpstr>
      <vt:lpstr>Century Gothic</vt:lpstr>
      <vt:lpstr>Calibri</vt:lpstr>
      <vt:lpstr>Aptos</vt:lpstr>
      <vt:lpstr>Times New Roman</vt:lpstr>
      <vt:lpstr>Quotable</vt:lpstr>
      <vt:lpstr>Quotable</vt:lpstr>
      <vt:lpstr>Quotable</vt:lpstr>
      <vt:lpstr>Quotable</vt:lpstr>
      <vt:lpstr>Quotable</vt:lpstr>
      <vt:lpstr>Quotable</vt:lpstr>
      <vt:lpstr>Quotable</vt:lpstr>
      <vt:lpstr>Quotable</vt:lpstr>
      <vt:lpstr>Quotable</vt:lpstr>
      <vt:lpstr>Quotable</vt:lpstr>
      <vt:lpstr>Quotable</vt:lpstr>
      <vt:lpstr>Quotable</vt:lpstr>
      <vt:lpstr>Quotable</vt:lpstr>
      <vt:lpstr>Quotable</vt:lpstr>
      <vt:lpstr>Quotable</vt:lpstr>
      <vt:lpstr>ВІННИЦЬКИЙ НАЦІОНАЛЬНИЙ МЕДИЧНИЙ УНІВЕРСИТЕТ ім. М.І. ПИРОГОВА   КАФЕДРА ЛАТИНСЬКОЇ МОВИ  ТА  МЕДИЧНОЇ  ТЕРМІНОЛОГІЇ</vt:lpstr>
      <vt:lpstr>Salvete, carissimi studentes!   Вітаємо, шановні студенти!</vt:lpstr>
      <vt:lpstr>Current market analysis</vt:lpstr>
      <vt:lpstr>Current market analysis</vt:lpstr>
      <vt:lpstr>Слайд 5</vt:lpstr>
      <vt:lpstr>Структура навчальної дисципліни  «Сучасна медична латина  (практико-орієнтований курс)»:</vt:lpstr>
      <vt:lpstr> Види  навчальної діяльності:  - практичні заняття;  - самостійна робота.     Методи контролю:  -  поточний контроль усіх видів робіт теоретичної та  практичної підготовки на кожному практичному занятті  традиційною оцінкою;  -  підсумковий контроль – залік  на останньому  практичному занятті. </vt:lpstr>
      <vt:lpstr>           У результаті вивчення навчальної дисципліни  «Сучасна медична латина (практико-орієнтований курс)»                                здобувач освіти повинен: - вільно перекладати та конструювати медичні терміни сучасних міжнародних номенклатур, клінічні діагнози різних галузей медицини;  - ефективно здійснювати пошук, обробку й аналітичне опрацювання фахової літератури та інформації з інших джерел і баз даних; - коректно застосовувати  усно і письмово необхідну інформацію у здійсненні професійної діяльності; - зрозуміло і однозначно доносити власні знання, висновки та аргументацію з проблем охорони здоров’я та дотичних питань до фахівців і нефахівців, у роботі в команді;  - усвідомлювати та нести відповідальність за власний професійний розвиток і прагнути до подальшого вдосконалення особистісних і професійних компетентностей.</vt:lpstr>
      <vt:lpstr>«Non scholae, sed vitae discimus» («Ми вчимося не для школи, а для життя»)                    Seneca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All-hands meeting</dc:title>
  <cp:lastModifiedBy>User</cp:lastModifiedBy>
  <cp:revision>34</cp:revision>
  <dcterms:created xsi:type="dcterms:W3CDTF">2024-01-21T20:20:58Z</dcterms:created>
  <dcterms:modified xsi:type="dcterms:W3CDTF">2025-06-12T07:35:32Z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_ip_UnifiedCompliancePolicyUIAction">
    <vt:lpwstr/>
  </property>
  <property fmtid="{D5CDD505-2E9C-101B-9397-08002B2CF9AE}" pid="4" name="Image">
    <vt:lpwstr/>
  </property>
  <property fmtid="{D5CDD505-2E9C-101B-9397-08002B2CF9AE}" pid="5" name="Status">
    <vt:lpwstr>Not started</vt:lpwstr>
  </property>
  <property fmtid="{D5CDD505-2E9C-101B-9397-08002B2CF9AE}" pid="6" name="Background">
    <vt:lpwstr>0</vt:lpwstr>
  </property>
  <property fmtid="{D5CDD505-2E9C-101B-9397-08002B2CF9AE}" pid="7" name="_ip_UnifiedCompliancePolicyProperties">
    <vt:lpwstr/>
  </property>
  <property fmtid="{D5CDD505-2E9C-101B-9397-08002B2CF9AE}" pid="8" name="ImageTagsTaxHTField">
    <vt:lpwstr/>
  </property>
  <property fmtid="{D5CDD505-2E9C-101B-9397-08002B2CF9AE}" pid="9" name="TaxCatchAll">
    <vt:lpwstr/>
  </property>
  <property fmtid="{D5CDD505-2E9C-101B-9397-08002B2CF9AE}" pid="10" name="MediaServiceKeyPoints">
    <vt:lpwstr/>
  </property>
</Properties>
</file>