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00FF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smNativeData">
      <pr:smAppRevision xmlns="smNativeData" xmlns:pr="smNativeData" xmlns:p15="http://schemas.microsoft.com/office/powerpoint/2012/main" xmlns:p14="http://schemas.microsoft.com/office/powerpoint/2010/main" xmlns:mc="http://schemas.openxmlformats.org/markup-compatibility/2006" dt="1779821992" val="1068" revOS="4"/>
      <pr:smFileRevision xmlns="smNativeData" xmlns:pr="smNativeData" xmlns:p15="http://schemas.microsoft.com/office/powerpoint/2012/main" xmlns:p14="http://schemas.microsoft.com/office/powerpoint/2010/main" xmlns:mc="http://schemas.openxmlformats.org/markup-compatibility/2006" dt="1779821992" val="0"/>
      <pr:guideOptions xmlns="smNativeData" xmlns:pr="smNativeData" xmlns:p15="http://schemas.microsoft.com/office/powerpoint/2012/main" xmlns:p14="http://schemas.microsoft.com/office/powerpoint/2010/main" xmlns:mc="http://schemas.openxmlformats.org/markup-compatibility/2006" dt="1779821992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6" d="100"/>
        <a:sy n="16" d="100"/>
      </p:scale>
      <p:origin x="0" y="0"/>
    </p:cViewPr>
  </p:sorterViewPr>
  <p:notesViewPr>
    <p:cSldViewPr snapToGrid="0">
      <p:cViewPr>
        <p:scale>
          <a:sx n="59" d="100"/>
          <a:sy n="59" d="100"/>
        </p:scale>
        <p:origin x="1166" y="217"/>
      </p:cViewPr>
      <p:guideLst/>
    </p:cSldViewPr>
  </p:notesViewPr>
  <p:gridSpacing cx="71755" cy="7175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D2QAAD/HwAA"/>
              </a:ext>
            </a:extLst>
          </p:cNvSpPr>
          <p:nvPr>
            <p:ph type="ctr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 algn="ctr"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BAAAMYaAABsOgAAZyIAABAAAAAmAAAACAAAAD2QAAB/AAAA"/>
              </a:ext>
            </a:extLst>
          </p:cNvSpPr>
          <p:nvPr>
            <p:ph type="subTitle" idx="1"/>
          </p:nvPr>
        </p:nvSpPr>
        <p:spPr>
          <a:xfrm>
            <a:off x="2694940" y="4352290"/>
            <a:ext cx="6802120" cy="1240155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000" cap="none">
                <a:solidFill>
                  <a:srgbClr val="3F3F3F"/>
                </a:solidFill>
              </a:defRPr>
            </a:lvl1pPr>
            <a:lvl2pPr marL="457200" indent="0" algn="ctr">
              <a:buNone/>
              <a:defRPr lang="en-us" sz="2000" cap="none"/>
            </a:lvl2pPr>
            <a:lvl3pPr marL="914400" indent="0" algn="ctr">
              <a:buNone/>
              <a:defRPr lang="en-us" sz="1800" cap="none"/>
            </a:lvl3pPr>
            <a:lvl4pPr marL="1371600" indent="0" algn="ctr">
              <a:buNone/>
              <a:defRPr lang="en-us" sz="1600" cap="none"/>
            </a:lvl4pPr>
            <a:lvl5pPr marL="1828800" indent="0" algn="ctr">
              <a:buNone/>
              <a:defRPr lang="en-us" sz="1600" cap="none"/>
            </a:lvl5pPr>
            <a:lvl6pPr marL="2286000" indent="0" algn="ctr">
              <a:buNone/>
              <a:defRPr lang="en-us" sz="1600" cap="none"/>
            </a:lvl6pPr>
            <a:lvl7pPr marL="2743200" indent="0" algn="ctr">
              <a:buNone/>
              <a:defRPr lang="en-us" sz="1600" cap="none"/>
            </a:lvl7pPr>
            <a:lvl8pPr marL="3200400" indent="0" algn="ctr">
              <a:buNone/>
              <a:defRPr lang="en-us" sz="1600" cap="none"/>
            </a:lvl8pPr>
            <a:lvl9pPr marL="3657600" indent="0" algn="ctr">
              <a:buNone/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подзаголовка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C9981-CFD2-B96F-9C54-393AD71A6A6C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CF3F7-B9D2-B905-9C54-4F50BD1A6A1A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DoQAABGPQAATy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CE15C-12D2-B917-9C54-E442AF1A6AB1}" type="datetime1">
              <a:t>27.05.2026</a:t>
            </a:fld>
            <a:endParaRPr/>
          </a:p>
        </p:txBody>
      </p:sp>
      <p:sp>
        <p:nvSpPr>
          <p:cNvPr id="5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DwEOA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CB324-6AD2-B945-9C54-9C10FD1A6AC9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D2QAAD/HwAA"/>
              </a:ext>
            </a:extLst>
          </p:cNvSpPr>
          <p:nvPr>
            <p:ph type="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P6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BAAAMYaAABsOgAAjyIAABAAAAAmAAAACAAAAD2QAAAAAAAA"/>
              </a:ext>
            </a:extLst>
          </p:cNvSpPr>
          <p:nvPr>
            <p:ph idx="1"/>
          </p:nvPr>
        </p:nvSpPr>
        <p:spPr>
          <a:xfrm>
            <a:off x="2694940" y="4352290"/>
            <a:ext cx="6802120" cy="126555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en-us" sz="20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CEA06-48D2-B91C-9C54-BE49A41A6AEB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CF75E-10D2-B901-9C54-E654B91A6AB3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wkAADoQAAACJAAATyMAABAAAAAmAAAACAAAAAEAAAAAAAAA"/>
              </a:ext>
            </a:extLst>
          </p:cNvSpPr>
          <p:nvPr>
            <p:ph idx="1"/>
          </p:nvPr>
        </p:nvSpPr>
        <p:spPr>
          <a:xfrm>
            <a:off x="1581785" y="2637790"/>
            <a:ext cx="4271645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iYAADoQAABCQQAATyMAABAAAAAmAAAACAAAAAEAAAAAAAAA"/>
              </a:ext>
            </a:extLst>
          </p:cNvSpPr>
          <p:nvPr>
            <p:ph idx="2"/>
          </p:nvPr>
        </p:nvSpPr>
        <p:spPr>
          <a:xfrm>
            <a:off x="6338570" y="2637790"/>
            <a:ext cx="4269740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P6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C9C1F-51D2-B96A-9C54-A73FD21A6AF2}" type="datetime1">
              <a:t>27.05.2026</a:t>
            </a:fld>
            <a:endParaRPr/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P6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CBC44-0AD2-B94A-9C54-FC1FF21A6AA9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C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NiEm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vgkAADsOAAACJAAAkBIAABAAAAAmAAAACAAAAL2QAAAAAAAA"/>
              </a:ext>
            </a:extLst>
          </p:cNvSpPr>
          <p:nvPr>
            <p:ph idx="1"/>
          </p:nvPr>
        </p:nvSpPr>
        <p:spPr>
          <a:xfrm>
            <a:off x="158369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2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</a:p>
        </p:txBody>
      </p:sp>
      <p:sp>
        <p:nvSpPr>
          <p:cNvPr id="3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Khok3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vgkAAFYTAAACJAAATyMAABAAAAAmAAAACAAAAAEAAAAAAAAA"/>
              </a:ext>
            </a:extLst>
          </p:cNvSpPr>
          <p:nvPr>
            <p:ph idx="2"/>
          </p:nvPr>
        </p:nvSpPr>
        <p:spPr>
          <a:xfrm>
            <a:off x="1583690" y="3143250"/>
            <a:ext cx="426974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Content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iYAAFYTAAAoQQAATyMAABAAAAAmAAAACAAAAAEAAAAAAAAA"/>
              </a:ext>
            </a:extLst>
          </p:cNvSpPr>
          <p:nvPr>
            <p:ph idx="4"/>
          </p:nvPr>
        </p:nvSpPr>
        <p:spPr>
          <a:xfrm>
            <a:off x="6338570" y="3143250"/>
            <a:ext cx="425323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C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iYAADsOAABCQQAAkBIAABAAAAAmAAAACAAAAL2QAAAAAAAA"/>
              </a:ext>
            </a:extLst>
          </p:cNvSpPr>
          <p:nvPr>
            <p:ph idx="13"/>
          </p:nvPr>
        </p:nvSpPr>
        <p:spPr>
          <a:xfrm>
            <a:off x="633857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2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</a:p>
        </p:txBody>
      </p:sp>
      <p:sp>
        <p:nvSpPr>
          <p:cNvPr id="6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CE537-79D2-B913-9C54-8F46AB1A6ADA}" type="datetime1">
              <a:t>27.05.2026</a:t>
            </a:fld>
            <a:endParaRPr/>
          </a:p>
        </p:txBody>
      </p:sp>
      <p:sp>
        <p:nvSpPr>
          <p:cNvPr id="7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NBieQ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8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CaIgg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CE18A-C4D2-B917-9C54-3242AF1A6A67}" type="slidenum">
              <a:t>‹№›</a:t>
            </a:fld>
            <a:endParaRPr/>
          </a:p>
        </p:txBody>
      </p:sp>
      <p:sp>
        <p:nvSpPr>
          <p:cNvPr id="9" name="Title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Bci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CDB1D-53D2-B92D-9C54-A578951A6AF0}" type="datetime1">
              <a:t>27.05.2026</a:t>
            </a:fld>
            <a:endParaRPr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HgAb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C/PQ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C9F12-5CD2-B969-9C54-AA3CD11A6AFF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DB+Ig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C9236-78D2-B964-9C54-8E31DC1A6ADB}" type="datetime1">
              <a:t>27.05.2026</a:t>
            </a:fld>
            <a:endParaRPr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NPTh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CFE94-DAD2-B908-9C54-2C5DB01A6A79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6OPOA8zMzADAwP8Af39/AAAAAAAAAAAAAAAAAAAAAAAAAAAAIQAAABgAAAAUAAAAgCUAAAAAAAAASwAAMCoAABAAAAAmAAAACAAAAP//////////"/>
              </a:ext>
            </a:extLst>
          </p:cNvSpPr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8wQAAM4NAACNIAAA0xQAABAAAAAmAAAACAAAAD2QAAD/HwAA"/>
              </a:ext>
            </a:extLst>
          </p:cNvSpPr>
          <p:nvPr>
            <p:ph type="title"/>
          </p:nvPr>
        </p:nvSpPr>
        <p:spPr>
          <a:xfrm>
            <a:off x="804545" y="2244090"/>
            <a:ext cx="4486910" cy="1141095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CkAAPMEAAAQRwAAPSUAABAAAAAmAAAACAAAAD2QAAAAAAAA"/>
              </a:ext>
            </a:extLst>
          </p:cNvSpPr>
          <p:nvPr>
            <p:ph idx="1"/>
          </p:nvPr>
        </p:nvSpPr>
        <p:spPr>
          <a:xfrm>
            <a:off x="6736080" y="804545"/>
            <a:ext cx="481584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QYAANYVAAA1HgAAViMAABAAAAAmAAAACAAAAD2Q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6" name="Date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C8BB8-F6D2-B97D-9C54-0028C51A6A55}" type="datetime1">
              <a:t>27.05.2026</a:t>
            </a:fld>
            <a:endParaRPr/>
          </a:p>
        </p:txBody>
      </p:sp>
      <p:sp>
        <p:nvSpPr>
          <p:cNvPr id="7" name="Foot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8" name="Slide Number Placeholder 10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CDF26-68D2-B929-9C54-9E7C911A6ACB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+QQAAM4NAACgIAAAyBQAABAAAAAmAAAACAAAAD2QAAD/HwAA"/>
              </a:ext>
            </a:extLst>
          </p:cNvSpPr>
          <p:nvPr>
            <p:ph type="title"/>
          </p:nvPr>
        </p:nvSpPr>
        <p:spPr>
          <a:xfrm>
            <a:off x="808355" y="2244090"/>
            <a:ext cx="4495165" cy="1134110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EAAAAAAAAA2Nj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2NjYAAAAAAEAAAAAAAAAAAAAAAAAAAAAAAAAAAAAAAAAAAAAAAAAAAAAAAJ/f38AAAAAA8zMzADAwP8Af39/AAAAAAAAAAAAAAAAAAAAAAAAAAAAIQAAABgAAAAUAAAAgCUAAAAAAAAKSwAAMCoAABAAAAAmAAAACAAAAAGAAAB/AAAA"/>
              </a:ext>
            </a:extLst>
          </p:cNvSpPr>
          <p:nvPr>
            <p:ph type="pic" idx="1"/>
          </p:nvPr>
        </p:nvSpPr>
        <p:spPr>
          <a:xfrm>
            <a:off x="6096000" y="0"/>
            <a:ext cx="6102350" cy="6858000"/>
          </a:xfrm>
          <a:solidFill>
            <a:srgbClr val="D8D8D8"/>
          </a:solidFill>
        </p:spPr>
        <p:txBody>
          <a:bodyPr/>
          <a:lstStyle>
            <a:lvl1pPr marL="0" indent="0">
              <a:buNone/>
              <a:defRPr lang="en-us" sz="3200" cap="none">
                <a:solidFill>
                  <a:srgbClr val="7F7F7F"/>
                </a:solidFill>
              </a:defRPr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r>
              <a:rPr lang="ru-ru" cap="none"/>
              <a:t>Вставка рисунка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QYAANYVAAA1HgAAViMAABAAAAAmAAAACAAAAD2Q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CAAAAAAAAA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EC8CD0-9ED2-B97A-9C54-682FC21A6A3D}" type="datetime1">
              <a:t>27.05.2026</a:t>
            </a:fld>
            <a:endParaRPr/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C9240-0ED2-B964-9C54-F831DC1A6AAD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Q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DoQAABGPQAATyMAABAAAAAmAAAACAAAAD4Q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CEBB5-FBD2-B91D-9C54-0D48A51A6A58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C817C-32D2-B977-9C54-C422CF1A6A91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Q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OzUAAMQFAAA4PQAAbCQAABAAAAAmAAAACAAAAD8QAAAAAAAA"/>
              </a:ext>
            </a:extLst>
          </p:cNvSpPr>
          <p:nvPr>
            <p:ph type="title"/>
          </p:nvPr>
        </p:nvSpPr>
        <p:spPr>
          <a:xfrm>
            <a:off x="8653145" y="937260"/>
            <a:ext cx="1298575" cy="4983480"/>
          </a:xfrm>
        </p:spPr>
        <p:txBody>
          <a:bodyPr vert="vert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Q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MQFAADbMwAAbCQAABAAAAAmAAAACAAAAD8QAAAAAAAA"/>
              </a:ext>
            </a:extLst>
          </p:cNvSpPr>
          <p:nvPr>
            <p:ph idx="1"/>
          </p:nvPr>
        </p:nvSpPr>
        <p:spPr>
          <a:xfrm>
            <a:off x="2231390" y="937260"/>
            <a:ext cx="6198235" cy="498348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CC644-0AD2-B930-9C54-FC65881A6AA9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CDFA4-EAD2-B929-9C54-1C7C911A6A49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L8fAAD/HwAA"/>
              </a:ext>
            </a:extLst>
          </p:cNvSpPr>
          <p:nvPr>
            <p:ph type="title"/>
          </p:nvPr>
        </p:nvSpPr>
        <p:spPr>
          <a:xfrm>
            <a:off x="2231390" y="964565"/>
            <a:ext cx="7729220" cy="1188720"/>
          </a:xfrm>
          <a:prstGeom prst="rect">
            <a:avLst/>
          </a:prstGeom>
          <a:solidFill>
            <a:schemeClr val="bg1"/>
          </a:solidFill>
          <a:ln w="31750" cap="flat" cmpd="sng" algn="ctr">
            <a:solidFill>
              <a:srgbClr val="3F3F3F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g0AADoQAABGPQAATyMAABAAAAAmAAAACAAAAL8fAAD/HwAA"/>
              </a:ext>
            </a:extLst>
          </p:cNvSpPr>
          <p:nvPr>
            <p:ph type="body" idx="1"/>
          </p:nvPr>
        </p:nvSpPr>
        <p:spPr>
          <a:xfrm>
            <a:off x="2231390" y="2637790"/>
            <a:ext cx="7729220" cy="31019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TAAAGEmAAAOQQAAXygAABAAAAAmAAAACAAAAL+fAAD/HwAA"/>
              </a:ext>
            </a:extLst>
          </p:cNvSpPr>
          <p:nvPr>
            <p:ph type="dt" sz="half" idx="2"/>
          </p:nvPr>
        </p:nvSpPr>
        <p:spPr>
          <a:xfrm>
            <a:off x="7821295" y="6238875"/>
            <a:ext cx="2753995" cy="323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ECE44F-01D2-B912-9C54-F747AA1A6AA2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B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AkAAF0mAAAlLgAAVSgAABAAAAAmAAAACAAAAL+fAAD/HwAA"/>
              </a:ext>
            </a:extLst>
          </p:cNvSpPr>
          <p:nvPr>
            <p:ph type="ftr" sz="quarter" idx="3"/>
          </p:nvPr>
        </p:nvSpPr>
        <p:spPr>
          <a:xfrm>
            <a:off x="1600200" y="6236335"/>
            <a:ext cx="5901055" cy="320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gAAAA0AAAAAHQAAAEgAAAAdAAAASAAAAAAAAAABAAAAAAAAAAEAAABQAAAAAAAAAAAA8D8AAAAAAADwPwAAAAAAAOA/AAAAAAAA4D8AAAAAAADgPwAAAAAAAOA/AAAAAAAA4D8AAAAAAADgPwAAAAAAAOA/AAAAAAAA4D8CAAAAjAAAAAEAAAAAAAAAHR0dAP///wgg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J/f38AAAAAA8zMzADAwP8Af39/AAAAAAAAAAAAAAAAAAAAAAAAAAAAIQAAABgAAAAUAAAAL0IAAEAmAABvRAAAgCgAABAAAAAmAAAACAAAAL+fAAD/HyAA"/>
              </a:ext>
            </a:extLst>
          </p:cNvSpPr>
          <p:nvPr>
            <p:ph type="sldNum" sz="quarter" idx="4"/>
          </p:nvPr>
        </p:nvSpPr>
        <p:spPr>
          <a:xfrm>
            <a:off x="10758805" y="6217920"/>
            <a:ext cx="365760" cy="365760"/>
          </a:xfrm>
          <a:prstGeom prst="ellipse">
            <a:avLst/>
          </a:prstGeom>
          <a:solidFill>
            <a:srgbClr val="1D1D1D">
              <a:alpha val="68000"/>
            </a:srgbClr>
          </a:solidFill>
          <a:ln>
            <a:noFill/>
          </a:ln>
        </p:spPr>
        <p:txBody>
          <a:bodyPr vert="horz" wrap="square" lIns="18415" tIns="45720" rIns="18415" bIns="45720" numCol="1" spcCol="215900" anchor="ctr">
            <a:prstTxWarp prst="textNoShape">
              <a:avLst/>
            </a:prstTxWarp>
          </a:bodyPr>
          <a:lstStyle>
            <a:lvl1pPr algn="ctr">
              <a:defRPr lang="en-us" sz="1100" cap="none" spc="0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EC8FFC-B2D2-B979-9C54-442CC11A6A11}" type="slidenum">
              <a:t>‹№›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marR="0" indent="0" algn="ctr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800" b="0" i="0" u="none" strike="noStrike" kern="1" cap="all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titleStyle>
    <p:bodyStyle>
      <a:lvl1pPr marL="2286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8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6858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9144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1430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131318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148463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165735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1882775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7"/>
          <p:cNvPic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qO0VahMAAAAlAAAAEQ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AD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GEEAACBAQAAcQ8AAAoM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711835" y="244475"/>
            <a:ext cx="1798320" cy="17125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Прямоугольник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9qIdBf///wEAAAAAAAAAAAAAAAAAAAAAAAAAAAAAAAAAAAAAAAAAAAAAAAJ/f38A6OPOA8zMzADAwP8Af39/AAAAAAAAAAAAAAAAAAAAAAAAAAAAIQAAABgAAAAUAAAAuxIAAIEBAAB0PgAAbw0AABAAAAAmAAAACAAAAP//////////"/>
              </a:ext>
            </a:extLst>
          </p:cNvSpPr>
          <p:nvPr/>
        </p:nvSpPr>
        <p:spPr>
          <a:xfrm>
            <a:off x="3044825" y="244475"/>
            <a:ext cx="710755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Вінницький національний медичний університет </a:t>
            </a:r>
          </a:p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ім. М.І. Пирогова МОЗ України</a:t>
            </a:r>
          </a:p>
          <a:p>
            <a:pPr algn="ctr">
              <a:defRPr lang="en-us"/>
            </a:pP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1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9qIdBf///wEAAAAAAAAAAAAAAAAAAAAAAAAAAAAAAAAAAAAAAAAAAAAAAAJ/f38A6OPOA8zMzADAwP8Af39/AAAAAAAAAAAAAAAAAAAAAAAAAAAAIQAAABgAAAAUAAAAywwAANUaAAAlPQAAoCUAABAAAAAmAAAACAAAAP//////////"/>
              </a:ext>
            </a:extLst>
          </p:cNvSpPr>
          <p:nvPr/>
        </p:nvSpPr>
        <p:spPr>
          <a:xfrm>
            <a:off x="2079625" y="4361815"/>
            <a:ext cx="7860030" cy="17545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І2 МЕДИЦИНА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ГАЛУЗЬ ЗНАНЬ: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ОСВІТНЬО-ПРОФЕСІЙНА ПРОГРАМА: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«МЕДИЦИНА</a:t>
            </a: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РІВЕНЬ ВИЩОЇ ОСВІТИ: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ДРУГИЙ (МАГІСТЕРСЬКИЙ)</a:t>
            </a:r>
          </a:p>
        </p:txBody>
      </p:sp>
      <p:sp>
        <p:nvSpPr>
          <p:cNvPr id="5" name="Заголовок 10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DA4AAPMOAADcPQAA/hcAAAAAAAAmAAAACAAAAD0QAAAAAAAA"/>
              </a:ext>
            </a:extLst>
          </p:cNvSpPr>
          <p:nvPr>
            <p:ph type="ctrTitle"/>
          </p:nvPr>
        </p:nvSpPr>
        <p:spPr>
          <a:xfrm>
            <a:off x="2283460" y="2430145"/>
            <a:ext cx="7772400" cy="1470025"/>
          </a:xfrm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3000" cap="all"/>
            </a:pPr>
            <a:r>
              <a:rPr lang="ru-ru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5.11. </a:t>
            </a:r>
            <a:r>
              <a:rPr lang="uk-ua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Організація роботи з ліквідації наслідків надзвичайних ситуацій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6OPOA8zMzADAwP8Af39/AAAAAAAAAAAAAAAAAAAAAAAAAAAAIQAAABgAAAAUAAAA3QgAAG8CAAAjRAAAzA0AABAAAAAmAAAACAAAAD0QAAAAAAAA"/>
              </a:ext>
            </a:extLst>
          </p:cNvSpPr>
          <p:nvPr>
            <p:ph type="title"/>
          </p:nvPr>
        </p:nvSpPr>
        <p:spPr>
          <a:xfrm>
            <a:off x="1440815" y="395605"/>
            <a:ext cx="9635490" cy="184721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252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Паспорт ОСВІТНЬОГО КОМПОНЕнТА </a:t>
            </a:r>
            <a:br/>
            <a:br/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5.11 «Організація роботи з ліквідації наслідків надзвичайних ситуацій» 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PgwAADAPAACfRQAAQyYAABAAAAAmAAAACAAAAD0QAAAAAAAA"/>
              </a:ext>
            </a:extLst>
          </p:cNvSpPr>
          <p:nvPr>
            <p:ph type="body" idx="1"/>
          </p:nvPr>
        </p:nvSpPr>
        <p:spPr>
          <a:xfrm>
            <a:off x="1828800" y="2468880"/>
            <a:ext cx="9488805" cy="399351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І2 Медицина</a:t>
            </a: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Курс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5-й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Кредити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2,0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Форма</a:t>
            </a:r>
            <a:r>
              <a:rPr lang="en-us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контролю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залік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Мова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українська, англійська</a:t>
            </a:r>
          </a:p>
          <a:p>
            <a:pPr>
              <a:defRPr lang="en-us"/>
            </a:pPr>
            <a:r>
              <a:rPr lang="uk-ua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Пререквізити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</a:t>
            </a:r>
            <a:r>
              <a:rPr lang="uk-ua" cap="none" dirty="0"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Базові знання з фармакології, фізіології, пропедевтики внутрішньої медицини, основ організації медичного забезпечення військ, </a:t>
            </a:r>
            <a:r>
              <a:rPr lang="uk-ua" cap="none" dirty="0" err="1"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домедичної</a:t>
            </a:r>
            <a:r>
              <a:rPr lang="uk-ua" cap="none" dirty="0"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 допомоги в екстремальних ситуаціях, загальної хірургії, хірургії, травматології і ортопедії та інших клінічних дисциплін. </a:t>
            </a:r>
            <a:endParaRPr lang="en-us" sz="2800" i="1" cap="none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MwQAAKUEAAATIwAAFA4AABAAAAAmAAAACAAAAD0QAAAAAAAA"/>
              </a:ext>
            </a:extLst>
          </p:cNvSpPr>
          <p:nvPr>
            <p:ph type="title"/>
          </p:nvPr>
        </p:nvSpPr>
        <p:spPr>
          <a:xfrm>
            <a:off x="682625" y="755015"/>
            <a:ext cx="5019040" cy="153352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us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Чому варто обрати</a:t>
            </a: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цей курс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Объект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MwQAAE4QAAAlJQAA4R0AABAAAAAmAAAACAAAAD2QAAAAAAAA"/>
              </a:ext>
            </a:extLst>
          </p:cNvSpPr>
          <p:nvPr>
            <p:ph type="body" idx="1"/>
          </p:nvPr>
        </p:nvSpPr>
        <p:spPr>
          <a:xfrm>
            <a:off x="682625" y="2650490"/>
            <a:ext cx="5355590" cy="220662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indent="0">
              <a:lnSpc>
                <a:spcPct val="80000"/>
              </a:lnSpc>
              <a:spcBef>
                <a:spcPts val="850"/>
              </a:spcBef>
              <a:buNone/>
              <a:defRPr lang="en-us" sz="1615" cap="none"/>
            </a:pPr>
            <a:r>
              <a:rPr lang="ru-ru" sz="204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КЛЮЧОВА ПЕРЕВАГА:</a:t>
            </a:r>
          </a:p>
          <a:p>
            <a:pPr>
              <a:lnSpc>
                <a:spcPct val="80000"/>
              </a:lnSpc>
              <a:spcBef>
                <a:spcPts val="850"/>
              </a:spcBef>
              <a:defRPr lang="en-us" sz="1615" cap="none"/>
            </a:pPr>
            <a:r>
              <a:rPr lang="uk-ua" sz="2210" cap="none">
                <a:latin typeface="Calibri" pitchFamily="2" charset="-52"/>
                <a:ea typeface="Calibri" pitchFamily="2" charset="-52"/>
                <a:cs typeface="Times New Roman" pitchFamily="1" charset="-52"/>
              </a:rPr>
              <a:t>формування вмінь і навичок щодо  невідкладних дій у надзвичайних ситуаціях спрямованих на врятування і збереження життя людини та мінімізацію наслідків впливу такого стану на її здоров’я</a:t>
            </a:r>
            <a:endParaRPr lang="uk-ua" sz="2210" cap="none"/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3CgAAPMEAAC9RgAAhRoAABAAAAAmAAAACAAAAD0QAAAAAAAA"/>
              </a:ext>
            </a:extLst>
          </p:cNvSpPr>
          <p:nvPr>
            <p:ph type="body" idx="2"/>
          </p:nvPr>
        </p:nvSpPr>
        <p:spPr>
          <a:xfrm>
            <a:off x="6642100" y="804545"/>
            <a:ext cx="4857115" cy="350647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>
              <a:spcBef>
                <a:spcPts val="920"/>
              </a:spcBef>
              <a:buNone/>
              <a:defRPr lang="en-us" sz="1380" cap="none"/>
            </a:pPr>
            <a:endParaRPr lang="uk-ua" cap="none"/>
          </a:p>
          <a:p>
            <a:pPr marL="285750" indent="-285750" algn="l"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r>
              <a:rPr lang="uk-ua" sz="2210" cap="none">
                <a:latin typeface="Calibri" pitchFamily="2" charset="-52"/>
                <a:ea typeface="Times New Roman" pitchFamily="1" charset="-52"/>
                <a:cs typeface="Calibri" pitchFamily="2" charset="-52"/>
              </a:rPr>
              <a:t>навчає управлінню надзвичайними ситуаціями (попередження, готовність, реагування, відновлення)</a:t>
            </a:r>
          </a:p>
          <a:p>
            <a:pPr marL="285750" indent="-285750" algn="l"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r>
              <a:rPr lang="uk-ua" sz="2210" cap="none">
                <a:latin typeface="Calibri" pitchFamily="2" charset="-52"/>
                <a:ea typeface="Times New Roman" pitchFamily="1" charset="-52"/>
                <a:cs typeface="Calibri" pitchFamily="2" charset="-52"/>
              </a:rPr>
              <a:t>допомагає освоїти принципи медичного забезпечення населення</a:t>
            </a:r>
          </a:p>
          <a:p>
            <a:pPr marL="285750" indent="-285750" algn="l"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r>
              <a:rPr lang="uk-ua" sz="2210" cap="none">
                <a:latin typeface="Calibri" pitchFamily="2" charset="-52"/>
                <a:ea typeface="Times New Roman" pitchFamily="1" charset="-52"/>
                <a:cs typeface="Calibri" pitchFamily="2" charset="-52"/>
              </a:rPr>
              <a:t>розвиває навички щодо оцінювання ризиків та прогнозування розвитку надзвичайних подій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lAQAAL4MAABVIgAAQBgAABAAAAAmAAAACAAAAD0QAAAAAAAA"/>
              </a:ext>
            </a:extLst>
          </p:cNvSpPr>
          <p:nvPr>
            <p:ph type="title"/>
          </p:nvPr>
        </p:nvSpPr>
        <p:spPr>
          <a:xfrm>
            <a:off x="744220" y="2071370"/>
            <a:ext cx="4836795" cy="187071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40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vycAAPMEAAA5SAAAPSUAABAAAAAmAAAACAAAAD2QAAAAAAAA"/>
              </a:ext>
            </a:extLst>
          </p:cNvSpPr>
          <p:nvPr>
            <p:ph type="body" idx="1"/>
          </p:nvPr>
        </p:nvSpPr>
        <p:spPr>
          <a:xfrm>
            <a:off x="6461125" y="804545"/>
            <a:ext cx="527939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/>
            </a:pPr>
            <a:r>
              <a:rPr lang="uk-ua" sz="24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принципи і способи захисту, організації та планування медичного забезпечення населення за умов надзвичайних ситуацій мирного і воєнного часу</a:t>
            </a:r>
            <a:endParaRPr lang="uk-ua" sz="2000" cap="none">
              <a:latin typeface="Calibri" pitchFamily="2" charset="-52"/>
              <a:ea typeface="Calibri" pitchFamily="2" charset="-52"/>
              <a:cs typeface="Times New Roman" pitchFamily="1" charset="-52"/>
            </a:endParaRPr>
          </a:p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/>
            </a:pPr>
            <a:r>
              <a:rPr lang="uk-ua" sz="2400" cap="none">
                <a:solidFill>
                  <a:srgbClr val="000000"/>
                </a:solidFill>
                <a:latin typeface="Times New Roman" pitchFamily="1" charset="-52"/>
                <a:ea typeface="Arial Unicode MS" pitchFamily="2" charset="-52"/>
                <a:cs typeface="Times New Roman" pitchFamily="1" charset="-52"/>
              </a:rPr>
              <a:t>оцінювання ризиків і прогнозування надзвичайних подій</a:t>
            </a:r>
            <a:endParaRPr lang="uk-ua" sz="2000" cap="none">
              <a:latin typeface="Calibri" pitchFamily="2" charset="-52"/>
              <a:ea typeface="Calibri" pitchFamily="2" charset="-52"/>
              <a:cs typeface="Times New Roman" pitchFamily="1" charset="-52"/>
            </a:endParaRPr>
          </a:p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-90170" algn="l"/>
                <a:tab pos="630555" algn="l"/>
              </a:tabLst>
              <a:defRPr lang="en-us"/>
            </a:pPr>
            <a:r>
              <a:rPr lang="uk-ua" sz="24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оцінювання радіаційної, біологічної та хімічної обстановки</a:t>
            </a:r>
            <a:endParaRPr lang="uk-ua" sz="2000" cap="none">
              <a:latin typeface="Calibri" pitchFamily="2" charset="-52"/>
              <a:ea typeface="Calibri" pitchFamily="2" charset="-52"/>
              <a:cs typeface="Times New Roman" pitchFamily="1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основи надання домедичної та екстреної медичної  допомоги</a:t>
            </a:r>
            <a:endParaRPr lang="en-us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rwQAAGgKAAC1IgAAVhwAABAAAAAmAAAACAAAAD0QAAAAAAAA"/>
              </a:ext>
            </a:extLst>
          </p:cNvSpPr>
          <p:nvPr>
            <p:ph type="title"/>
          </p:nvPr>
        </p:nvSpPr>
        <p:spPr>
          <a:xfrm>
            <a:off x="761365" y="1691640"/>
            <a:ext cx="4880610" cy="291465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3600" b="1" cap="all">
                <a:solidFill>
                  <a:srgbClr val="002060"/>
                </a:solidFill>
              </a:rPr>
              <a:t>Що ви зможете </a:t>
            </a:r>
            <a:br/>
            <a:r>
              <a:rPr lang="uk-ua" sz="3600" b="1" cap="all">
                <a:solidFill>
                  <a:srgbClr val="002060"/>
                </a:solidFill>
              </a:rPr>
              <a:t>за умови опанування курсу</a:t>
            </a:r>
            <a:endParaRPr lang="uk-ua" sz="3600" cap="all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SygAAJkDAAArRwAAhyYAABAAAAAmAAAACAAAAD2QAAAAAAAA"/>
              </a:ext>
            </a:extLst>
          </p:cNvSpPr>
          <p:nvPr>
            <p:ph type="body" idx="1"/>
          </p:nvPr>
        </p:nvSpPr>
        <p:spPr>
          <a:xfrm>
            <a:off x="6550025" y="584835"/>
            <a:ext cx="5019040" cy="567817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та планувати медичний захист населення</a:t>
            </a:r>
          </a:p>
          <a:p>
            <a:pPr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проводити лікувально-евакуаційні заходи</a:t>
            </a:r>
          </a:p>
          <a:p>
            <a:pPr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санітарно-гігієнічне та протиепідемічне забезпечення населення</a:t>
            </a:r>
          </a:p>
          <a:p>
            <a:pPr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та проводити медичне сортування</a:t>
            </a:r>
          </a:p>
          <a:p>
            <a:pPr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надання допомоги при масових інфекційних захворюваннях</a:t>
            </a:r>
          </a:p>
          <a:p>
            <a:pPr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навчитеся роботі з приладами радіаційного та хімічного контролю</a:t>
            </a:r>
          </a:p>
          <a:p>
            <a:pPr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навчитеся використанню засобів індивідуального захисту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jumQ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D0Q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Підсумковий контроль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4AQAABsNAACAIgAArx4AABAAAAAmAAAACAAAAD2QAAAAAAAA"/>
              </a:ext>
            </a:extLst>
          </p:cNvSpPr>
          <p:nvPr>
            <p:ph type="body" idx="1"/>
          </p:nvPr>
        </p:nvSpPr>
        <p:spPr>
          <a:xfrm>
            <a:off x="792480" y="2130425"/>
            <a:ext cx="4815840" cy="2857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Лекції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Практичні 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Самостійна робота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Індивідуальна самостійна робота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9qIdBf///wEAAAAAAAAAAAAAAAAAAAAAAAAAAAAAAAAAAAAAAAAAAAAAAAJ/f38A6OPOA8zMzADAwP8Af39/AAAAAAAAAAAAAAAAAAAAAAAAAAAAIQAAABgAAAAUAAAARykAACUMAACLSAAARB8AABAAAAAmAAAACAAAAP//////////"/>
              </a:ext>
            </a:extLst>
          </p:cNvSpPr>
          <p:nvPr/>
        </p:nvSpPr>
        <p:spPr>
          <a:xfrm>
            <a:off x="6710045" y="1974215"/>
            <a:ext cx="5082540" cy="310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just">
              <a:defRPr lang="en-us"/>
            </a:pPr>
            <a:r>
              <a:rPr lang="uk-ua" sz="28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Залік: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 останньому практичному занятті за умов успішного проходження курсу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 (</a:t>
            </a: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сума балів за всі види навчальної діяльності - 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122-200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балів) і відсутності академічної заборгованості.</a:t>
            </a:r>
          </a:p>
        </p:txBody>
      </p:sp>
      <p:sp>
        <p:nvSpPr>
          <p:cNvPr id="5" name="Titl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awYAACQDAAAFIgAAKgoAABAAAAAmAAAACAAAAP//////////"/>
              </a:ext>
            </a:extLst>
          </p:cNvSpPr>
          <p:nvPr/>
        </p:nvSpPr>
        <p:spPr>
          <a:xfrm>
            <a:off x="1043305" y="510540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2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Форми навчання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D0Q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6OPOA8zMzADAwP8Af39/AAAAAAAAAAAAAAAAAAAAAAAAAAAAIQAAABgAAAAUAAAAZg0AANsPAACNIQAA7iAAABAAAAAmAAAACAAAAD2QAAAAAAAA"/>
              </a:ext>
            </a:extLst>
          </p:cNvSpPr>
          <p:nvPr>
            <p:ph type="body" idx="1"/>
          </p:nvPr>
        </p:nvSpPr>
        <p:spPr>
          <a:xfrm>
            <a:off x="2178050" y="2577465"/>
            <a:ext cx="3275965" cy="277558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Доцент Микола                  Матвійчук</a:t>
            </a: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Старший викладач Тетяна Сидорчук</a:t>
            </a:r>
            <a:endParaRPr lang="en-us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Titl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H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bwUAANoCAAAJIQAA3wkAABAAAAAmAAAACAAAAP//////////"/>
              </a:ext>
            </a:extLst>
          </p:cNvSpPr>
          <p:nvPr/>
        </p:nvSpPr>
        <p:spPr>
          <a:xfrm>
            <a:off x="883285" y="463550"/>
            <a:ext cx="4486910" cy="1141095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2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РОЗРОБНИКИ КУРСУ</a:t>
            </a:r>
          </a:p>
        </p:txBody>
      </p:sp>
      <p:sp>
        <p:nvSpPr>
          <p:cNvPr id="5" name="Прямоугольник 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qO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9qIdBf///wEAAAAAAAAAAAAAAAAAAAAAAAAAAAAAAAAAAAAAAAAAAAAAAAJ/f38A6OPOA8zMzADAwP8Af39/AAAAAAAAAAAAAAAAAAAAAAAAAAAAIQAAABgAAAAUAAAARysAANEOAAD+RgAABB0AABAAAAAmAAAACAAAAP//////////"/>
              </a:ext>
            </a:extLst>
          </p:cNvSpPr>
          <p:nvPr/>
        </p:nvSpPr>
        <p:spPr>
          <a:xfrm>
            <a:off x="7035165" y="2408555"/>
            <a:ext cx="4505325" cy="2308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en-us"/>
            </a:pPr>
            <a:r>
              <a:rPr lang="uk-ua" sz="2400" b="1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інформація: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Вінниця, вул.Пирогова,56</a:t>
            </a: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</a:p>
          <a:p>
            <a:pPr>
              <a:defRPr lang="en-us"/>
            </a:pP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de-de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emergency</a:t>
            </a:r>
            <a:r>
              <a:rPr lang="en-us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@vnmu.edu.ua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6" name="Зображення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qO0Vah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A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E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AAAAAAlAAAAWAAAAAAAAAAAAAAAAAAAAAAAAAAAAAAAAAAAAAAAAAAAAAAAAAAAAAAAAAAAAAAAPwAAAAAAAACghgEAAAAAAAAAAAAAAAAADAAAAAEAAAAAAAAAAAAAAAAAAAAfAAAAVAAAAPaiHQX///8BAAAAAAAAAAAAAAAAAAAAAAAAAAAAAAAAAAAAAAAAAAAAAAAAf39/AOjjzgPMzMwAwMD/AH9/fwAAAAAAAAAAAAAAAAD///8AAAAAACEAAAAYAAAAFAAAAOUFAAByDgAAWQ0AAGIY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58215" y="2348230"/>
            <a:ext cx="1211580" cy="161544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Зображення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qO0VahMAAAAlAAAAEQAAAC8B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NMFAAAGGQAA+wwAAI8i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946785" y="4067810"/>
            <a:ext cx="1163320" cy="155003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resentation">
      <a:majorFont>
        <a:latin typeface="Gill Sans MT"/>
        <a:ea typeface="Gill Sans MT"/>
        <a:cs typeface="Gill Sans MT"/>
      </a:majorFont>
      <a:minorFont>
        <a:latin typeface="Gill Sans MT"/>
        <a:ea typeface="Gill Sans MT"/>
        <a:cs typeface="Gill Sans M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356</Words>
  <Application>Microsoft Office PowerPoint</Application>
  <PresentationFormat>Широкий екран</PresentationFormat>
  <Paragraphs>54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Arial Unicode MS</vt:lpstr>
      <vt:lpstr>Calibri</vt:lpstr>
      <vt:lpstr>Gill Sans MT</vt:lpstr>
      <vt:lpstr>Times New Roman</vt:lpstr>
      <vt:lpstr>Presentation</vt:lpstr>
      <vt:lpstr>ВК 5.11. Організація роботи з ліквідації наслідків надзвичайних ситуацій</vt:lpstr>
      <vt:lpstr>Паспорт ОСВІТНЬОГО КОМПОНЕнТА   ВК 5.11 «Організація роботи з ліквідації наслідків надзвичайних ситуацій»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/>
  <cp:lastModifiedBy>Шевчук Анатолій Михайлович</cp:lastModifiedBy>
  <cp:revision>1</cp:revision>
  <dcterms:created xsi:type="dcterms:W3CDTF">2026-04-08T10:22:59Z</dcterms:created>
  <dcterms:modified xsi:type="dcterms:W3CDTF">2026-05-27T11:07:43Z</dcterms:modified>
</cp:coreProperties>
</file>